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Lst>
  <p:notesMasterIdLst>
    <p:notesMasterId r:id="rId107"/>
  </p:notesMasterIdLst>
  <p:sldIdLst>
    <p:sldId id="256" r:id="rId4"/>
    <p:sldId id="257" r:id="rId5"/>
    <p:sldId id="282" r:id="rId6"/>
    <p:sldId id="410" r:id="rId7"/>
    <p:sldId id="456" r:id="rId8"/>
    <p:sldId id="457" r:id="rId9"/>
    <p:sldId id="285" r:id="rId10"/>
    <p:sldId id="289" r:id="rId11"/>
    <p:sldId id="446" r:id="rId12"/>
    <p:sldId id="380" r:id="rId13"/>
    <p:sldId id="382" r:id="rId14"/>
    <p:sldId id="290" r:id="rId15"/>
    <p:sldId id="291" r:id="rId16"/>
    <p:sldId id="381" r:id="rId17"/>
    <p:sldId id="292" r:id="rId18"/>
    <p:sldId id="293" r:id="rId19"/>
    <p:sldId id="294" r:id="rId20"/>
    <p:sldId id="295" r:id="rId21"/>
    <p:sldId id="296" r:id="rId22"/>
    <p:sldId id="396" r:id="rId23"/>
    <p:sldId id="447" r:id="rId24"/>
    <p:sldId id="448" r:id="rId25"/>
    <p:sldId id="394" r:id="rId26"/>
    <p:sldId id="450" r:id="rId27"/>
    <p:sldId id="298" r:id="rId28"/>
    <p:sldId id="299" r:id="rId29"/>
    <p:sldId id="392" r:id="rId30"/>
    <p:sldId id="300" r:id="rId31"/>
    <p:sldId id="301" r:id="rId32"/>
    <p:sldId id="302" r:id="rId33"/>
    <p:sldId id="451" r:id="rId34"/>
    <p:sldId id="373" r:id="rId35"/>
    <p:sldId id="371" r:id="rId36"/>
    <p:sldId id="372" r:id="rId37"/>
    <p:sldId id="377" r:id="rId38"/>
    <p:sldId id="378"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74" r:id="rId65"/>
    <p:sldId id="375" r:id="rId66"/>
    <p:sldId id="389" r:id="rId67"/>
    <p:sldId id="390" r:id="rId68"/>
    <p:sldId id="452" r:id="rId69"/>
    <p:sldId id="329" r:id="rId70"/>
    <p:sldId id="330" r:id="rId71"/>
    <p:sldId id="331" r:id="rId72"/>
    <p:sldId id="444" r:id="rId73"/>
    <p:sldId id="383" r:id="rId74"/>
    <p:sldId id="443" r:id="rId75"/>
    <p:sldId id="334" r:id="rId76"/>
    <p:sldId id="445" r:id="rId77"/>
    <p:sldId id="336" r:id="rId78"/>
    <p:sldId id="337" r:id="rId79"/>
    <p:sldId id="384" r:id="rId80"/>
    <p:sldId id="385" r:id="rId81"/>
    <p:sldId id="386" r:id="rId82"/>
    <p:sldId id="387" r:id="rId83"/>
    <p:sldId id="388" r:id="rId84"/>
    <p:sldId id="458" r:id="rId85"/>
    <p:sldId id="414" r:id="rId86"/>
    <p:sldId id="416" r:id="rId87"/>
    <p:sldId id="430" r:id="rId88"/>
    <p:sldId id="397" r:id="rId89"/>
    <p:sldId id="398" r:id="rId90"/>
    <p:sldId id="399" r:id="rId91"/>
    <p:sldId id="400" r:id="rId92"/>
    <p:sldId id="401" r:id="rId93"/>
    <p:sldId id="402" r:id="rId94"/>
    <p:sldId id="403" r:id="rId95"/>
    <p:sldId id="404" r:id="rId96"/>
    <p:sldId id="405" r:id="rId97"/>
    <p:sldId id="406" r:id="rId98"/>
    <p:sldId id="407" r:id="rId99"/>
    <p:sldId id="341" r:id="rId100"/>
    <p:sldId id="453" r:id="rId101"/>
    <p:sldId id="454" r:id="rId102"/>
    <p:sldId id="343" r:id="rId103"/>
    <p:sldId id="342" r:id="rId104"/>
    <p:sldId id="408" r:id="rId105"/>
    <p:sldId id="455"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autoAdjust="0"/>
    <p:restoredTop sz="94129" autoAdjust="0"/>
  </p:normalViewPr>
  <p:slideViewPr>
    <p:cSldViewPr>
      <p:cViewPr varScale="1">
        <p:scale>
          <a:sx n="108" d="100"/>
          <a:sy n="108" d="100"/>
        </p:scale>
        <p:origin x="16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notesMaster" Target="notesMasters/notesMaster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E2723-721F-4AF6-AE6C-28CF6B6E9E8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69BAD41B-7BEE-4F10-BB7A-1B6B3F8272C3}">
      <dgm:prSet custT="1"/>
      <dgm:spPr/>
      <dgm:t>
        <a:bodyPr/>
        <a:lstStyle/>
        <a:p>
          <a:pPr algn="ctr"/>
          <a:r>
            <a:rPr lang="el-GR" sz="1600" b="1" dirty="0">
              <a:solidFill>
                <a:schemeClr val="tx1"/>
              </a:solidFill>
              <a:effectLst/>
              <a:latin typeface="Bookman Old Style" panose="02050604050505020204" pitchFamily="18" charset="0"/>
            </a:rPr>
            <a:t>Μελετώ προσεκτικά το ερευνητικό ερώτημα</a:t>
          </a:r>
          <a:endParaRPr lang="en-US" sz="1600" b="1" dirty="0">
            <a:solidFill>
              <a:schemeClr val="tx1"/>
            </a:solidFill>
            <a:effectLst/>
            <a:latin typeface="Bookman Old Style" panose="02050604050505020204" pitchFamily="18" charset="0"/>
          </a:endParaRPr>
        </a:p>
      </dgm:t>
    </dgm:pt>
    <dgm:pt modelId="{704BE529-246F-42AD-B685-05D93A1AEF98}" type="parTrans" cxnId="{C949A733-DA14-4394-9D47-AB48723DF2D3}">
      <dgm:prSet/>
      <dgm:spPr/>
      <dgm:t>
        <a:bodyPr/>
        <a:lstStyle/>
        <a:p>
          <a:endParaRPr lang="en-US"/>
        </a:p>
      </dgm:t>
    </dgm:pt>
    <dgm:pt modelId="{C22A6424-29E1-496C-B020-030EF0685BB8}" type="sibTrans" cxnId="{C949A733-DA14-4394-9D47-AB48723DF2D3}">
      <dgm:prSet/>
      <dgm:spPr/>
      <dgm:t>
        <a:bodyPr/>
        <a:lstStyle/>
        <a:p>
          <a:endParaRPr lang="en-US"/>
        </a:p>
      </dgm:t>
    </dgm:pt>
    <dgm:pt modelId="{C9D7A82C-C9B0-4DD6-935A-CB016BABBA68}">
      <dgm:prSet custT="1"/>
      <dgm:spPr/>
      <dgm:t>
        <a:bodyPr/>
        <a:lstStyle/>
        <a:p>
          <a:r>
            <a:rPr lang="el-GR" sz="2000" b="1" dirty="0">
              <a:solidFill>
                <a:schemeClr val="tx1"/>
              </a:solidFill>
              <a:latin typeface="Bookman Old Style" panose="02050604050505020204" pitchFamily="18" charset="0"/>
            </a:rPr>
            <a:t>«Τι γνωρίζω, τι θα ήθελα να μάθω»</a:t>
          </a:r>
          <a:endParaRPr lang="en-US" sz="2000" b="1" dirty="0">
            <a:solidFill>
              <a:schemeClr val="tx1"/>
            </a:solidFill>
            <a:latin typeface="Bookman Old Style" panose="02050604050505020204" pitchFamily="18" charset="0"/>
          </a:endParaRPr>
        </a:p>
      </dgm:t>
    </dgm:pt>
    <dgm:pt modelId="{5373A002-10A0-4B0F-86A1-2041DF35B4FA}" type="parTrans" cxnId="{B22BD17C-EB49-4FF1-8A2D-2D69A93D01DF}">
      <dgm:prSet/>
      <dgm:spPr/>
      <dgm:t>
        <a:bodyPr/>
        <a:lstStyle/>
        <a:p>
          <a:endParaRPr lang="en-US"/>
        </a:p>
      </dgm:t>
    </dgm:pt>
    <dgm:pt modelId="{1C1224C2-BFCD-4966-8C82-438555798A67}" type="sibTrans" cxnId="{B22BD17C-EB49-4FF1-8A2D-2D69A93D01DF}">
      <dgm:prSet/>
      <dgm:spPr/>
      <dgm:t>
        <a:bodyPr/>
        <a:lstStyle/>
        <a:p>
          <a:endParaRPr lang="en-US"/>
        </a:p>
      </dgm:t>
    </dgm:pt>
    <dgm:pt modelId="{14EDE1D0-7D07-4DF7-BD41-FD92F2D62415}">
      <dgm:prSet custT="1"/>
      <dgm:spPr/>
      <dgm:t>
        <a:bodyPr/>
        <a:lstStyle/>
        <a:p>
          <a:r>
            <a:rPr lang="el-GR" sz="1400" b="1" dirty="0">
              <a:solidFill>
                <a:schemeClr val="tx1"/>
              </a:solidFill>
              <a:latin typeface="Bookman Old Style" panose="02050604050505020204" pitchFamily="18" charset="0"/>
            </a:rPr>
            <a:t>Ξεκινώ από το γενικό ερώτημα και προχωρώ σε συγκεκριμένες έννοιες </a:t>
          </a:r>
          <a:endParaRPr lang="en-US" sz="1400" b="1" dirty="0">
            <a:solidFill>
              <a:schemeClr val="tx1"/>
            </a:solidFill>
            <a:latin typeface="Bookman Old Style" panose="02050604050505020204" pitchFamily="18" charset="0"/>
          </a:endParaRPr>
        </a:p>
      </dgm:t>
    </dgm:pt>
    <dgm:pt modelId="{B17B87E9-44F4-4706-AFFB-A4ED43C0A6FE}" type="parTrans" cxnId="{B00EEC01-2D20-41CB-8C64-913AE48ADE47}">
      <dgm:prSet/>
      <dgm:spPr/>
      <dgm:t>
        <a:bodyPr/>
        <a:lstStyle/>
        <a:p>
          <a:endParaRPr lang="en-US"/>
        </a:p>
      </dgm:t>
    </dgm:pt>
    <dgm:pt modelId="{26C043FB-7EB3-41F6-B943-6B2400B53E3F}" type="sibTrans" cxnId="{B00EEC01-2D20-41CB-8C64-913AE48ADE47}">
      <dgm:prSet/>
      <dgm:spPr/>
      <dgm:t>
        <a:bodyPr/>
        <a:lstStyle/>
        <a:p>
          <a:endParaRPr lang="en-US"/>
        </a:p>
      </dgm:t>
    </dgm:pt>
    <dgm:pt modelId="{E8DED542-0DDA-48E3-8B6D-87F5624DEAD0}">
      <dgm:prSet phldrT="[Text]" phldr="1"/>
      <dgm:spPr>
        <a:blipFill rotWithShape="0">
          <a:blip xmlns:r="http://schemas.openxmlformats.org/officeDocument/2006/relationships" r:embed="rId1"/>
          <a:stretch>
            <a:fillRect/>
          </a:stretch>
        </a:blipFill>
      </dgm:spPr>
      <dgm:t>
        <a:bodyPr/>
        <a:lstStyle/>
        <a:p>
          <a:endParaRPr lang="en-US" dirty="0"/>
        </a:p>
      </dgm:t>
    </dgm:pt>
    <dgm:pt modelId="{15CD11A8-310A-401D-8A4E-B078EC47AF92}" type="sibTrans" cxnId="{5752B02D-D943-4A32-AC5D-10412223C0A1}">
      <dgm:prSet/>
      <dgm:spPr/>
      <dgm:t>
        <a:bodyPr/>
        <a:lstStyle/>
        <a:p>
          <a:endParaRPr lang="en-US"/>
        </a:p>
      </dgm:t>
    </dgm:pt>
    <dgm:pt modelId="{96ED2B48-5DBC-4ED4-A1AC-64C707782556}" type="parTrans" cxnId="{5752B02D-D943-4A32-AC5D-10412223C0A1}">
      <dgm:prSet/>
      <dgm:spPr/>
      <dgm:t>
        <a:bodyPr/>
        <a:lstStyle/>
        <a:p>
          <a:endParaRPr lang="en-US"/>
        </a:p>
      </dgm:t>
    </dgm:pt>
    <dgm:pt modelId="{2D8E317D-5BEE-4F07-AF3A-1A75738771F9}">
      <dgm:prSet custT="1"/>
      <dgm:spPr/>
      <dgm:t>
        <a:bodyPr/>
        <a:lstStyle/>
        <a:p>
          <a:r>
            <a:rPr lang="el-GR" sz="2000" b="1" dirty="0">
              <a:solidFill>
                <a:schemeClr val="tx1"/>
              </a:solidFill>
              <a:effectLst/>
              <a:latin typeface="Bookman Old Style" panose="02050604050505020204" pitchFamily="18" charset="0"/>
            </a:rPr>
            <a:t> </a:t>
          </a:r>
          <a:r>
            <a:rPr lang="el-GR" sz="1800" b="1" dirty="0">
              <a:solidFill>
                <a:schemeClr val="tx1"/>
              </a:solidFill>
              <a:effectLst/>
              <a:latin typeface="Bookman Old Style" panose="02050604050505020204" pitchFamily="18" charset="0"/>
            </a:rPr>
            <a:t>Δημιουργώ χάρτη ιδεών </a:t>
          </a:r>
          <a:r>
            <a:rPr lang="en-US" sz="1200" b="1" dirty="0">
              <a:solidFill>
                <a:schemeClr val="tx1"/>
              </a:solidFill>
              <a:effectLst/>
              <a:latin typeface="Bookman Old Style" panose="02050604050505020204" pitchFamily="18" charset="0"/>
            </a:rPr>
            <a:t>(brainstorming</a:t>
          </a:r>
          <a:r>
            <a:rPr lang="en-US" sz="1400" b="1" dirty="0">
              <a:solidFill>
                <a:schemeClr val="tx1"/>
              </a:solidFill>
              <a:effectLst/>
              <a:latin typeface="Bookman Old Style" panose="02050604050505020204" pitchFamily="18" charset="0"/>
            </a:rPr>
            <a:t>)</a:t>
          </a:r>
        </a:p>
      </dgm:t>
    </dgm:pt>
    <dgm:pt modelId="{DC1D1800-5AB3-4A30-943E-CA75FEBB5C7A}" type="parTrans" cxnId="{FEBF7F49-531A-460D-956F-E095F7C4B331}">
      <dgm:prSet/>
      <dgm:spPr/>
      <dgm:t>
        <a:bodyPr/>
        <a:lstStyle/>
        <a:p>
          <a:endParaRPr lang="en-US"/>
        </a:p>
      </dgm:t>
    </dgm:pt>
    <dgm:pt modelId="{5AC358D9-F6AE-4C2E-B2FF-96AA7E996C72}" type="sibTrans" cxnId="{FEBF7F49-531A-460D-956F-E095F7C4B331}">
      <dgm:prSet/>
      <dgm:spPr/>
      <dgm:t>
        <a:bodyPr/>
        <a:lstStyle/>
        <a:p>
          <a:endParaRPr lang="en-US"/>
        </a:p>
      </dgm:t>
    </dgm:pt>
    <dgm:pt modelId="{02E5DD62-B65B-4B07-BE81-FB741BB381E9}">
      <dgm:prSet custT="1"/>
      <dgm:spPr/>
      <dgm:t>
        <a:bodyPr/>
        <a:lstStyle/>
        <a:p>
          <a:r>
            <a:rPr lang="el-GR" sz="1400" b="1" dirty="0">
              <a:solidFill>
                <a:schemeClr val="tx1"/>
              </a:solidFill>
              <a:effectLst/>
              <a:latin typeface="Bookman Old Style" panose="02050604050505020204" pitchFamily="18" charset="0"/>
            </a:rPr>
            <a:t>Βρίσκω τις λέξεις-κλειδιά που θα βοηθήσουν στην αναζήτηση πηγών</a:t>
          </a:r>
          <a:endParaRPr lang="en-US" sz="1400" b="1" dirty="0">
            <a:solidFill>
              <a:schemeClr val="tx1"/>
            </a:solidFill>
            <a:effectLst/>
            <a:latin typeface="Bookman Old Style" panose="02050604050505020204" pitchFamily="18" charset="0"/>
          </a:endParaRPr>
        </a:p>
      </dgm:t>
    </dgm:pt>
    <dgm:pt modelId="{9F976136-C6A8-4432-94E4-68EE63898509}" type="parTrans" cxnId="{4698883D-03B4-4271-AEE4-E902CC6304F0}">
      <dgm:prSet/>
      <dgm:spPr/>
      <dgm:t>
        <a:bodyPr/>
        <a:lstStyle/>
        <a:p>
          <a:endParaRPr lang="en-US"/>
        </a:p>
      </dgm:t>
    </dgm:pt>
    <dgm:pt modelId="{D49DE7B7-7E88-4431-971C-46E28ADC0BF4}" type="sibTrans" cxnId="{4698883D-03B4-4271-AEE4-E902CC6304F0}">
      <dgm:prSet/>
      <dgm:spPr/>
      <dgm:t>
        <a:bodyPr/>
        <a:lstStyle/>
        <a:p>
          <a:endParaRPr lang="en-US"/>
        </a:p>
      </dgm:t>
    </dgm:pt>
    <dgm:pt modelId="{1506722D-5AAA-4897-8155-DFB5D5284950}">
      <dgm:prSet custT="1"/>
      <dgm:spPr/>
      <dgm:t>
        <a:bodyPr/>
        <a:lstStyle/>
        <a:p>
          <a:r>
            <a:rPr lang="el-GR" sz="1200" b="1" dirty="0">
              <a:solidFill>
                <a:schemeClr val="tx1"/>
              </a:solidFill>
              <a:latin typeface="Bookman Old Style" panose="02050604050505020204" pitchFamily="18" charset="0"/>
            </a:rPr>
            <a:t>Προτιμώ να ξεκινήσω από μια πολύ γενική ερώτηση που θα φέρει αμέτρητα αποτελέσματα</a:t>
          </a:r>
          <a:endParaRPr lang="en-US" sz="1200" b="1" dirty="0">
            <a:solidFill>
              <a:schemeClr val="tx1"/>
            </a:solidFill>
            <a:latin typeface="Bookman Old Style" panose="02050604050505020204" pitchFamily="18" charset="0"/>
          </a:endParaRPr>
        </a:p>
      </dgm:t>
    </dgm:pt>
    <dgm:pt modelId="{B0B6259A-BB3C-44A8-BBE6-AE938A92F0A5}" type="parTrans" cxnId="{B3712960-C66A-4531-B0F7-3F3828D98EE6}">
      <dgm:prSet/>
      <dgm:spPr/>
      <dgm:t>
        <a:bodyPr/>
        <a:lstStyle/>
        <a:p>
          <a:endParaRPr lang="en-US"/>
        </a:p>
      </dgm:t>
    </dgm:pt>
    <dgm:pt modelId="{DC791767-44F3-45B9-9EA1-29A2A8C670E6}" type="sibTrans" cxnId="{B3712960-C66A-4531-B0F7-3F3828D98EE6}">
      <dgm:prSet/>
      <dgm:spPr/>
      <dgm:t>
        <a:bodyPr/>
        <a:lstStyle/>
        <a:p>
          <a:endParaRPr lang="en-US"/>
        </a:p>
      </dgm:t>
    </dgm:pt>
    <dgm:pt modelId="{619F7DCF-A864-4F6A-9441-1646DF259160}">
      <dgm:prSet custT="1"/>
      <dgm:spPr>
        <a:noFill/>
        <a:ln>
          <a:noFill/>
        </a:ln>
      </dgm:spPr>
      <dgm:t>
        <a:bodyPr/>
        <a:lstStyle/>
        <a:p>
          <a:r>
            <a:rPr lang="el-GR" sz="3200" b="1" dirty="0">
              <a:solidFill>
                <a:schemeClr val="tx1"/>
              </a:solidFill>
              <a:latin typeface="Bookman Old Style" panose="02050604050505020204" pitchFamily="18" charset="0"/>
            </a:rPr>
            <a:t>Οριοθετώ το αντικείμενο έρευνας μου</a:t>
          </a:r>
          <a:endParaRPr lang="en-US" sz="3200" b="1" dirty="0">
            <a:solidFill>
              <a:schemeClr val="tx1"/>
            </a:solidFill>
            <a:latin typeface="Bookman Old Style" panose="02050604050505020204" pitchFamily="18" charset="0"/>
          </a:endParaRPr>
        </a:p>
      </dgm:t>
    </dgm:pt>
    <dgm:pt modelId="{A7257DC5-8C72-42BA-A256-B6951EE3EC97}" type="parTrans" cxnId="{3C082CCB-66E5-4116-BB61-0EAF894D278B}">
      <dgm:prSet/>
      <dgm:spPr/>
      <dgm:t>
        <a:bodyPr/>
        <a:lstStyle/>
        <a:p>
          <a:endParaRPr lang="en-US"/>
        </a:p>
      </dgm:t>
    </dgm:pt>
    <dgm:pt modelId="{E0129E3B-D78E-4C52-AD36-A61A5B1F46AD}" type="sibTrans" cxnId="{3C082CCB-66E5-4116-BB61-0EAF894D278B}">
      <dgm:prSet/>
      <dgm:spPr/>
      <dgm:t>
        <a:bodyPr/>
        <a:lstStyle/>
        <a:p>
          <a:endParaRPr lang="en-US"/>
        </a:p>
      </dgm:t>
    </dgm:pt>
    <dgm:pt modelId="{E610E6A9-05C2-4F28-94D2-8CBDCD6B7055}" type="pres">
      <dgm:prSet presAssocID="{85CE2723-721F-4AF6-AE6C-28CF6B6E9E85}" presName="Name0" presStyleCnt="0">
        <dgm:presLayoutVars>
          <dgm:dir/>
          <dgm:resizeHandles val="exact"/>
        </dgm:presLayoutVars>
      </dgm:prSet>
      <dgm:spPr/>
    </dgm:pt>
    <dgm:pt modelId="{A4A08978-DD7F-4C12-A6CB-8DFEBCA4D31F}" type="pres">
      <dgm:prSet presAssocID="{85CE2723-721F-4AF6-AE6C-28CF6B6E9E85}" presName="cycle" presStyleCnt="0"/>
      <dgm:spPr/>
    </dgm:pt>
    <dgm:pt modelId="{0A93F8F8-6C35-47A1-A7D3-3AFF6913F061}" type="pres">
      <dgm:prSet presAssocID="{69BAD41B-7BEE-4F10-BB7A-1B6B3F8272C3}" presName="nodeFirstNode" presStyleLbl="node1" presStyleIdx="0" presStyleCnt="8" custScaleX="110905" custScaleY="173648">
        <dgm:presLayoutVars>
          <dgm:bulletEnabled val="1"/>
        </dgm:presLayoutVars>
      </dgm:prSet>
      <dgm:spPr/>
    </dgm:pt>
    <dgm:pt modelId="{5B2F3228-A35C-4775-88B7-03689FD6F515}" type="pres">
      <dgm:prSet presAssocID="{C22A6424-29E1-496C-B020-030EF0685BB8}" presName="sibTransFirstNode" presStyleLbl="bgShp" presStyleIdx="0" presStyleCnt="1"/>
      <dgm:spPr/>
    </dgm:pt>
    <dgm:pt modelId="{2BEC0931-606F-4E90-A69F-D4F6B1338124}" type="pres">
      <dgm:prSet presAssocID="{02E5DD62-B65B-4B07-BE81-FB741BB381E9}" presName="nodeFollowingNodes" presStyleLbl="node1" presStyleIdx="1" presStyleCnt="8" custScaleX="117684" custScaleY="200727" custRadScaleRad="123579" custRadScaleInc="-335084">
        <dgm:presLayoutVars>
          <dgm:bulletEnabled val="1"/>
        </dgm:presLayoutVars>
      </dgm:prSet>
      <dgm:spPr/>
    </dgm:pt>
    <dgm:pt modelId="{D14B561B-DE8F-4F1F-9007-646673106CC1}" type="pres">
      <dgm:prSet presAssocID="{2D8E317D-5BEE-4F07-AF3A-1A75738771F9}" presName="nodeFollowingNodes" presStyleLbl="node1" presStyleIdx="2" presStyleCnt="8" custScaleX="130655" custScaleY="194640" custRadScaleRad="125831" custRadScaleInc="-94262">
        <dgm:presLayoutVars>
          <dgm:bulletEnabled val="1"/>
        </dgm:presLayoutVars>
      </dgm:prSet>
      <dgm:spPr/>
    </dgm:pt>
    <dgm:pt modelId="{C27E3DCA-FC3B-41D8-9BF6-50DD2EC8A456}" type="pres">
      <dgm:prSet presAssocID="{C9D7A82C-C9B0-4DD6-935A-CB016BABBA68}" presName="nodeFollowingNodes" presStyleLbl="node1" presStyleIdx="3" presStyleCnt="8" custScaleX="111055" custScaleY="201717" custRadScaleRad="115219" custRadScaleInc="-106565">
        <dgm:presLayoutVars>
          <dgm:bulletEnabled val="1"/>
        </dgm:presLayoutVars>
      </dgm:prSet>
      <dgm:spPr/>
    </dgm:pt>
    <dgm:pt modelId="{65405845-CA1F-45F0-AE38-F9F8C6FF5FC4}" type="pres">
      <dgm:prSet presAssocID="{E8DED542-0DDA-48E3-8B6D-87F5624DEAD0}" presName="nodeFollowingNodes" presStyleLbl="node1" presStyleIdx="4" presStyleCnt="8" custScaleX="106421" custScaleY="190954" custRadScaleRad="120520" custRadScaleInc="321394">
        <dgm:presLayoutVars>
          <dgm:bulletEnabled val="1"/>
        </dgm:presLayoutVars>
      </dgm:prSet>
      <dgm:spPr/>
    </dgm:pt>
    <dgm:pt modelId="{F013184B-A814-4EFB-BBE2-F2627A21E71E}" type="pres">
      <dgm:prSet presAssocID="{14EDE1D0-7D07-4DF7-BD41-FD92F2D62415}" presName="nodeFollowingNodes" presStyleLbl="node1" presStyleIdx="5" presStyleCnt="8" custScaleX="102948" custScaleY="191214" custRadScaleRad="92960" custRadScaleInc="-190810">
        <dgm:presLayoutVars>
          <dgm:bulletEnabled val="1"/>
        </dgm:presLayoutVars>
      </dgm:prSet>
      <dgm:spPr/>
    </dgm:pt>
    <dgm:pt modelId="{C8146B06-C89C-4744-B93A-A996DBFE5A1B}" type="pres">
      <dgm:prSet presAssocID="{1506722D-5AAA-4897-8155-DFB5D5284950}" presName="nodeFollowingNodes" presStyleLbl="node1" presStyleIdx="6" presStyleCnt="8" custScaleX="105266" custScaleY="192514" custRadScaleRad="101953" custRadScaleInc="-125848">
        <dgm:presLayoutVars>
          <dgm:bulletEnabled val="1"/>
        </dgm:presLayoutVars>
      </dgm:prSet>
      <dgm:spPr/>
    </dgm:pt>
    <dgm:pt modelId="{ACFDDCCA-1402-47FC-BC2B-AB83EA792899}" type="pres">
      <dgm:prSet presAssocID="{619F7DCF-A864-4F6A-9441-1646DF259160}" presName="nodeFollowingNodes" presStyleLbl="node1" presStyleIdx="7" presStyleCnt="8" custScaleX="227468" custScaleY="280189" custRadScaleRad="14125" custRadScaleInc="92036">
        <dgm:presLayoutVars>
          <dgm:bulletEnabled val="1"/>
        </dgm:presLayoutVars>
      </dgm:prSet>
      <dgm:spPr/>
    </dgm:pt>
  </dgm:ptLst>
  <dgm:cxnLst>
    <dgm:cxn modelId="{B00EEC01-2D20-41CB-8C64-913AE48ADE47}" srcId="{85CE2723-721F-4AF6-AE6C-28CF6B6E9E85}" destId="{14EDE1D0-7D07-4DF7-BD41-FD92F2D62415}" srcOrd="5" destOrd="0" parTransId="{B17B87E9-44F4-4706-AFFB-A4ED43C0A6FE}" sibTransId="{26C043FB-7EB3-41F6-B943-6B2400B53E3F}"/>
    <dgm:cxn modelId="{5752B02D-D943-4A32-AC5D-10412223C0A1}" srcId="{85CE2723-721F-4AF6-AE6C-28CF6B6E9E85}" destId="{E8DED542-0DDA-48E3-8B6D-87F5624DEAD0}" srcOrd="4" destOrd="0" parTransId="{96ED2B48-5DBC-4ED4-A1AC-64C707782556}" sibTransId="{15CD11A8-310A-401D-8A4E-B078EC47AF92}"/>
    <dgm:cxn modelId="{C949A733-DA14-4394-9D47-AB48723DF2D3}" srcId="{85CE2723-721F-4AF6-AE6C-28CF6B6E9E85}" destId="{69BAD41B-7BEE-4F10-BB7A-1B6B3F8272C3}" srcOrd="0" destOrd="0" parTransId="{704BE529-246F-42AD-B685-05D93A1AEF98}" sibTransId="{C22A6424-29E1-496C-B020-030EF0685BB8}"/>
    <dgm:cxn modelId="{4698883D-03B4-4271-AEE4-E902CC6304F0}" srcId="{85CE2723-721F-4AF6-AE6C-28CF6B6E9E85}" destId="{02E5DD62-B65B-4B07-BE81-FB741BB381E9}" srcOrd="1" destOrd="0" parTransId="{9F976136-C6A8-4432-94E4-68EE63898509}" sibTransId="{D49DE7B7-7E88-4431-971C-46E28ADC0BF4}"/>
    <dgm:cxn modelId="{B035B85C-7CEA-4127-90F2-3B5450312D82}" type="presOf" srcId="{C9D7A82C-C9B0-4DD6-935A-CB016BABBA68}" destId="{C27E3DCA-FC3B-41D8-9BF6-50DD2EC8A456}" srcOrd="0" destOrd="0" presId="urn:microsoft.com/office/officeart/2005/8/layout/cycle3"/>
    <dgm:cxn modelId="{BCD44E5E-384C-4269-893B-5DF4A09E8E49}" type="presOf" srcId="{69BAD41B-7BEE-4F10-BB7A-1B6B3F8272C3}" destId="{0A93F8F8-6C35-47A1-A7D3-3AFF6913F061}" srcOrd="0" destOrd="0" presId="urn:microsoft.com/office/officeart/2005/8/layout/cycle3"/>
    <dgm:cxn modelId="{B3712960-C66A-4531-B0F7-3F3828D98EE6}" srcId="{85CE2723-721F-4AF6-AE6C-28CF6B6E9E85}" destId="{1506722D-5AAA-4897-8155-DFB5D5284950}" srcOrd="6" destOrd="0" parTransId="{B0B6259A-BB3C-44A8-BBE6-AE938A92F0A5}" sibTransId="{DC791767-44F3-45B9-9EA1-29A2A8C670E6}"/>
    <dgm:cxn modelId="{FEBF7F49-531A-460D-956F-E095F7C4B331}" srcId="{85CE2723-721F-4AF6-AE6C-28CF6B6E9E85}" destId="{2D8E317D-5BEE-4F07-AF3A-1A75738771F9}" srcOrd="2" destOrd="0" parTransId="{DC1D1800-5AB3-4A30-943E-CA75FEBB5C7A}" sibTransId="{5AC358D9-F6AE-4C2E-B2FF-96AA7E996C72}"/>
    <dgm:cxn modelId="{8562474C-B304-43A6-8A1D-974E1C795645}" type="presOf" srcId="{14EDE1D0-7D07-4DF7-BD41-FD92F2D62415}" destId="{F013184B-A814-4EFB-BBE2-F2627A21E71E}" srcOrd="0" destOrd="0" presId="urn:microsoft.com/office/officeart/2005/8/layout/cycle3"/>
    <dgm:cxn modelId="{DE8AF370-C96D-4CC3-9910-4F35D0A74454}" type="presOf" srcId="{E8DED542-0DDA-48E3-8B6D-87F5624DEAD0}" destId="{65405845-CA1F-45F0-AE38-F9F8C6FF5FC4}" srcOrd="0" destOrd="0" presId="urn:microsoft.com/office/officeart/2005/8/layout/cycle3"/>
    <dgm:cxn modelId="{B22BD17C-EB49-4FF1-8A2D-2D69A93D01DF}" srcId="{85CE2723-721F-4AF6-AE6C-28CF6B6E9E85}" destId="{C9D7A82C-C9B0-4DD6-935A-CB016BABBA68}" srcOrd="3" destOrd="0" parTransId="{5373A002-10A0-4B0F-86A1-2041DF35B4FA}" sibTransId="{1C1224C2-BFCD-4966-8C82-438555798A67}"/>
    <dgm:cxn modelId="{CE18228C-C8DD-43FB-857E-6725CF1E55FC}" type="presOf" srcId="{C22A6424-29E1-496C-B020-030EF0685BB8}" destId="{5B2F3228-A35C-4775-88B7-03689FD6F515}" srcOrd="0" destOrd="0" presId="urn:microsoft.com/office/officeart/2005/8/layout/cycle3"/>
    <dgm:cxn modelId="{78E962B6-DCFF-4FF4-B0F1-2E216710833E}" type="presOf" srcId="{02E5DD62-B65B-4B07-BE81-FB741BB381E9}" destId="{2BEC0931-606F-4E90-A69F-D4F6B1338124}" srcOrd="0" destOrd="0" presId="urn:microsoft.com/office/officeart/2005/8/layout/cycle3"/>
    <dgm:cxn modelId="{3D451FBD-973C-400F-8C44-1B1EA3C06ED5}" type="presOf" srcId="{1506722D-5AAA-4897-8155-DFB5D5284950}" destId="{C8146B06-C89C-4744-B93A-A996DBFE5A1B}" srcOrd="0" destOrd="0" presId="urn:microsoft.com/office/officeart/2005/8/layout/cycle3"/>
    <dgm:cxn modelId="{0FBA82BD-BF85-43E1-97B9-267DA658F821}" type="presOf" srcId="{85CE2723-721F-4AF6-AE6C-28CF6B6E9E85}" destId="{E610E6A9-05C2-4F28-94D2-8CBDCD6B7055}" srcOrd="0" destOrd="0" presId="urn:microsoft.com/office/officeart/2005/8/layout/cycle3"/>
    <dgm:cxn modelId="{3C082CCB-66E5-4116-BB61-0EAF894D278B}" srcId="{85CE2723-721F-4AF6-AE6C-28CF6B6E9E85}" destId="{619F7DCF-A864-4F6A-9441-1646DF259160}" srcOrd="7" destOrd="0" parTransId="{A7257DC5-8C72-42BA-A256-B6951EE3EC97}" sibTransId="{E0129E3B-D78E-4C52-AD36-A61A5B1F46AD}"/>
    <dgm:cxn modelId="{B958CED7-47CB-4A86-BA6D-57FC7E1A7E5C}" type="presOf" srcId="{619F7DCF-A864-4F6A-9441-1646DF259160}" destId="{ACFDDCCA-1402-47FC-BC2B-AB83EA792899}" srcOrd="0" destOrd="0" presId="urn:microsoft.com/office/officeart/2005/8/layout/cycle3"/>
    <dgm:cxn modelId="{FD1380E1-57E1-4C7D-9996-2753981F30F7}" type="presOf" srcId="{2D8E317D-5BEE-4F07-AF3A-1A75738771F9}" destId="{D14B561B-DE8F-4F1F-9007-646673106CC1}" srcOrd="0" destOrd="0" presId="urn:microsoft.com/office/officeart/2005/8/layout/cycle3"/>
    <dgm:cxn modelId="{183EFDE4-DE87-464F-A454-BF16B308661D}" type="presParOf" srcId="{E610E6A9-05C2-4F28-94D2-8CBDCD6B7055}" destId="{A4A08978-DD7F-4C12-A6CB-8DFEBCA4D31F}" srcOrd="0" destOrd="0" presId="urn:microsoft.com/office/officeart/2005/8/layout/cycle3"/>
    <dgm:cxn modelId="{FFCB5D3F-09B3-4FE1-9367-7C05074C8EEB}" type="presParOf" srcId="{A4A08978-DD7F-4C12-A6CB-8DFEBCA4D31F}" destId="{0A93F8F8-6C35-47A1-A7D3-3AFF6913F061}" srcOrd="0" destOrd="0" presId="urn:microsoft.com/office/officeart/2005/8/layout/cycle3"/>
    <dgm:cxn modelId="{2AF4F6BE-6738-44EB-9C36-6749C7BFFA06}" type="presParOf" srcId="{A4A08978-DD7F-4C12-A6CB-8DFEBCA4D31F}" destId="{5B2F3228-A35C-4775-88B7-03689FD6F515}" srcOrd="1" destOrd="0" presId="urn:microsoft.com/office/officeart/2005/8/layout/cycle3"/>
    <dgm:cxn modelId="{59E64FC5-968F-48C6-91DB-E1E1ABC58B36}" type="presParOf" srcId="{A4A08978-DD7F-4C12-A6CB-8DFEBCA4D31F}" destId="{2BEC0931-606F-4E90-A69F-D4F6B1338124}" srcOrd="2" destOrd="0" presId="urn:microsoft.com/office/officeart/2005/8/layout/cycle3"/>
    <dgm:cxn modelId="{73100B0F-127F-4D43-BA17-FE9BEDCB43D7}" type="presParOf" srcId="{A4A08978-DD7F-4C12-A6CB-8DFEBCA4D31F}" destId="{D14B561B-DE8F-4F1F-9007-646673106CC1}" srcOrd="3" destOrd="0" presId="urn:microsoft.com/office/officeart/2005/8/layout/cycle3"/>
    <dgm:cxn modelId="{1B0A6B5A-219C-490E-BE5C-BD904C2241D3}" type="presParOf" srcId="{A4A08978-DD7F-4C12-A6CB-8DFEBCA4D31F}" destId="{C27E3DCA-FC3B-41D8-9BF6-50DD2EC8A456}" srcOrd="4" destOrd="0" presId="urn:microsoft.com/office/officeart/2005/8/layout/cycle3"/>
    <dgm:cxn modelId="{25A02637-11A0-4D35-B69D-F70F8D825787}" type="presParOf" srcId="{A4A08978-DD7F-4C12-A6CB-8DFEBCA4D31F}" destId="{65405845-CA1F-45F0-AE38-F9F8C6FF5FC4}" srcOrd="5" destOrd="0" presId="urn:microsoft.com/office/officeart/2005/8/layout/cycle3"/>
    <dgm:cxn modelId="{054D3FAC-7605-4AA3-A429-67934516921A}" type="presParOf" srcId="{A4A08978-DD7F-4C12-A6CB-8DFEBCA4D31F}" destId="{F013184B-A814-4EFB-BBE2-F2627A21E71E}" srcOrd="6" destOrd="0" presId="urn:microsoft.com/office/officeart/2005/8/layout/cycle3"/>
    <dgm:cxn modelId="{FB6ED4B4-D003-4B53-8BDE-ACF51FFFFB93}" type="presParOf" srcId="{A4A08978-DD7F-4C12-A6CB-8DFEBCA4D31F}" destId="{C8146B06-C89C-4744-B93A-A996DBFE5A1B}" srcOrd="7" destOrd="0" presId="urn:microsoft.com/office/officeart/2005/8/layout/cycle3"/>
    <dgm:cxn modelId="{4517238D-AEE8-45C2-B157-11FA0A00D302}" type="presParOf" srcId="{A4A08978-DD7F-4C12-A6CB-8DFEBCA4D31F}" destId="{ACFDDCCA-1402-47FC-BC2B-AB83EA792899}" srcOrd="8"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F3228-A35C-4775-88B7-03689FD6F515}">
      <dsp:nvSpPr>
        <dsp:cNvPr id="0" name=""/>
        <dsp:cNvSpPr/>
      </dsp:nvSpPr>
      <dsp:spPr>
        <a:xfrm>
          <a:off x="1941349" y="-96836"/>
          <a:ext cx="4767820" cy="4767820"/>
        </a:xfrm>
        <a:prstGeom prst="circularArrow">
          <a:avLst>
            <a:gd name="adj1" fmla="val 5544"/>
            <a:gd name="adj2" fmla="val 330680"/>
            <a:gd name="adj3" fmla="val 14494384"/>
            <a:gd name="adj4" fmla="val 1696247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3F8F8-6C35-47A1-A7D3-3AFF6913F061}">
      <dsp:nvSpPr>
        <dsp:cNvPr id="0" name=""/>
        <dsp:cNvSpPr/>
      </dsp:nvSpPr>
      <dsp:spPr>
        <a:xfrm>
          <a:off x="3571826" y="-278494"/>
          <a:ext cx="1506866" cy="11796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effectLst/>
              <a:latin typeface="Bookman Old Style" panose="02050604050505020204" pitchFamily="18" charset="0"/>
            </a:rPr>
            <a:t>Μελετώ προσεκτικά το ερευνητικό ερώτημα</a:t>
          </a:r>
          <a:endParaRPr lang="en-US" sz="1600" b="1" kern="1200" dirty="0">
            <a:solidFill>
              <a:schemeClr val="tx1"/>
            </a:solidFill>
            <a:effectLst/>
            <a:latin typeface="Bookman Old Style" panose="02050604050505020204" pitchFamily="18" charset="0"/>
          </a:endParaRPr>
        </a:p>
      </dsp:txBody>
      <dsp:txXfrm>
        <a:off x="3629413" y="-220907"/>
        <a:ext cx="1391692" cy="1064503"/>
      </dsp:txXfrm>
    </dsp:sp>
    <dsp:sp modelId="{2BEC0931-606F-4E90-A69F-D4F6B1338124}">
      <dsp:nvSpPr>
        <dsp:cNvPr id="0" name=""/>
        <dsp:cNvSpPr/>
      </dsp:nvSpPr>
      <dsp:spPr>
        <a:xfrm>
          <a:off x="1013540" y="1620333"/>
          <a:ext cx="1598972" cy="1363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effectLst/>
              <a:latin typeface="Bookman Old Style" panose="02050604050505020204" pitchFamily="18" charset="0"/>
            </a:rPr>
            <a:t>Βρίσκω τις λέξεις-κλειδιά που θα βοηθήσουν στην αναζήτηση πηγών</a:t>
          </a:r>
          <a:endParaRPr lang="en-US" sz="1400" b="1" kern="1200" dirty="0">
            <a:solidFill>
              <a:schemeClr val="tx1"/>
            </a:solidFill>
            <a:effectLst/>
            <a:latin typeface="Bookman Old Style" panose="02050604050505020204" pitchFamily="18" charset="0"/>
          </a:endParaRPr>
        </a:p>
      </dsp:txBody>
      <dsp:txXfrm>
        <a:off x="1080107" y="1686900"/>
        <a:ext cx="1465838" cy="1230505"/>
      </dsp:txXfrm>
    </dsp:sp>
    <dsp:sp modelId="{D14B561B-DE8F-4F1F-9007-646673106CC1}">
      <dsp:nvSpPr>
        <dsp:cNvPr id="0" name=""/>
        <dsp:cNvSpPr/>
      </dsp:nvSpPr>
      <dsp:spPr>
        <a:xfrm>
          <a:off x="5461772" y="118700"/>
          <a:ext cx="1775209" cy="13222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effectLst/>
              <a:latin typeface="Bookman Old Style" panose="02050604050505020204" pitchFamily="18" charset="0"/>
            </a:rPr>
            <a:t> </a:t>
          </a:r>
          <a:r>
            <a:rPr lang="el-GR" sz="1800" b="1" kern="1200" dirty="0">
              <a:solidFill>
                <a:schemeClr val="tx1"/>
              </a:solidFill>
              <a:effectLst/>
              <a:latin typeface="Bookman Old Style" panose="02050604050505020204" pitchFamily="18" charset="0"/>
            </a:rPr>
            <a:t>Δημιουργώ χάρτη ιδεών </a:t>
          </a:r>
          <a:r>
            <a:rPr lang="en-US" sz="1200" b="1" kern="1200" dirty="0">
              <a:solidFill>
                <a:schemeClr val="tx1"/>
              </a:solidFill>
              <a:effectLst/>
              <a:latin typeface="Bookman Old Style" panose="02050604050505020204" pitchFamily="18" charset="0"/>
            </a:rPr>
            <a:t>(brainstorming</a:t>
          </a:r>
          <a:r>
            <a:rPr lang="en-US" sz="1400" b="1" kern="1200" dirty="0">
              <a:solidFill>
                <a:schemeClr val="tx1"/>
              </a:solidFill>
              <a:effectLst/>
              <a:latin typeface="Bookman Old Style" panose="02050604050505020204" pitchFamily="18" charset="0"/>
            </a:rPr>
            <a:t>)</a:t>
          </a:r>
        </a:p>
      </dsp:txBody>
      <dsp:txXfrm>
        <a:off x="5526321" y="183249"/>
        <a:ext cx="1646111" cy="1193189"/>
      </dsp:txXfrm>
    </dsp:sp>
    <dsp:sp modelId="{C27E3DCA-FC3B-41D8-9BF6-50DD2EC8A456}">
      <dsp:nvSpPr>
        <dsp:cNvPr id="0" name=""/>
        <dsp:cNvSpPr/>
      </dsp:nvSpPr>
      <dsp:spPr>
        <a:xfrm>
          <a:off x="5911413" y="1756384"/>
          <a:ext cx="1508904" cy="1370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latin typeface="Bookman Old Style" panose="02050604050505020204" pitchFamily="18" charset="0"/>
            </a:rPr>
            <a:t>«Τι γνωρίζω, τι θα ήθελα να μάθω»</a:t>
          </a:r>
          <a:endParaRPr lang="en-US" sz="2000" b="1" kern="1200" dirty="0">
            <a:solidFill>
              <a:schemeClr val="tx1"/>
            </a:solidFill>
            <a:latin typeface="Bookman Old Style" panose="02050604050505020204" pitchFamily="18" charset="0"/>
          </a:endParaRPr>
        </a:p>
      </dsp:txBody>
      <dsp:txXfrm>
        <a:off x="5978309" y="1823280"/>
        <a:ext cx="1375112" cy="1236572"/>
      </dsp:txXfrm>
    </dsp:sp>
    <dsp:sp modelId="{65405845-CA1F-45F0-AE38-F9F8C6FF5FC4}">
      <dsp:nvSpPr>
        <dsp:cNvPr id="0" name=""/>
        <dsp:cNvSpPr/>
      </dsp:nvSpPr>
      <dsp:spPr>
        <a:xfrm>
          <a:off x="1686123" y="168573"/>
          <a:ext cx="1445942" cy="1297246"/>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1749449" y="231899"/>
        <a:ext cx="1319290" cy="1170594"/>
      </dsp:txXfrm>
    </dsp:sp>
    <dsp:sp modelId="{F013184B-A814-4EFB-BBE2-F2627A21E71E}">
      <dsp:nvSpPr>
        <dsp:cNvPr id="0" name=""/>
        <dsp:cNvSpPr/>
      </dsp:nvSpPr>
      <dsp:spPr>
        <a:xfrm>
          <a:off x="4608475" y="3309582"/>
          <a:ext cx="1398754" cy="1299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Bookman Old Style" panose="02050604050505020204" pitchFamily="18" charset="0"/>
            </a:rPr>
            <a:t>Ξεκινώ από το γενικό ερώτημα και προχωρώ σε συγκεκριμένες έννοιες </a:t>
          </a:r>
          <a:endParaRPr lang="en-US" sz="1400" b="1" kern="1200" dirty="0">
            <a:solidFill>
              <a:schemeClr val="tx1"/>
            </a:solidFill>
            <a:latin typeface="Bookman Old Style" panose="02050604050505020204" pitchFamily="18" charset="0"/>
          </a:endParaRPr>
        </a:p>
      </dsp:txBody>
      <dsp:txXfrm>
        <a:off x="4671888" y="3372995"/>
        <a:ext cx="1271928" cy="1172186"/>
      </dsp:txXfrm>
    </dsp:sp>
    <dsp:sp modelId="{C8146B06-C89C-4744-B93A-A996DBFE5A1B}">
      <dsp:nvSpPr>
        <dsp:cNvPr id="0" name=""/>
        <dsp:cNvSpPr/>
      </dsp:nvSpPr>
      <dsp:spPr>
        <a:xfrm>
          <a:off x="2287128" y="3286397"/>
          <a:ext cx="1430249" cy="1307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Bookman Old Style" panose="02050604050505020204" pitchFamily="18" charset="0"/>
            </a:rPr>
            <a:t>Προτιμώ να ξεκινήσω από μια πολύ γενική ερώτηση που θα φέρει αμέτρητα αποτελέσματα</a:t>
          </a:r>
          <a:endParaRPr lang="en-US" sz="1200" b="1" kern="1200" dirty="0">
            <a:solidFill>
              <a:schemeClr val="tx1"/>
            </a:solidFill>
            <a:latin typeface="Bookman Old Style" panose="02050604050505020204" pitchFamily="18" charset="0"/>
          </a:endParaRPr>
        </a:p>
      </dsp:txBody>
      <dsp:txXfrm>
        <a:off x="2350972" y="3350241"/>
        <a:ext cx="1302561" cy="1180156"/>
      </dsp:txXfrm>
    </dsp:sp>
    <dsp:sp modelId="{ACFDDCCA-1402-47FC-BC2B-AB83EA792899}">
      <dsp:nvSpPr>
        <dsp:cNvPr id="0" name=""/>
        <dsp:cNvSpPr/>
      </dsp:nvSpPr>
      <dsp:spPr>
        <a:xfrm>
          <a:off x="2739066" y="1108536"/>
          <a:ext cx="3090608" cy="1903464"/>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tx1"/>
              </a:solidFill>
              <a:latin typeface="Bookman Old Style" panose="02050604050505020204" pitchFamily="18" charset="0"/>
            </a:rPr>
            <a:t>Οριοθετώ το αντικείμενο έρευνας μου</a:t>
          </a:r>
          <a:endParaRPr lang="en-US" sz="3200" b="1" kern="1200" dirty="0">
            <a:solidFill>
              <a:schemeClr val="tx1"/>
            </a:solidFill>
            <a:latin typeface="Bookman Old Style" panose="02050604050505020204" pitchFamily="18" charset="0"/>
          </a:endParaRPr>
        </a:p>
      </dsp:txBody>
      <dsp:txXfrm>
        <a:off x="2831985" y="1201455"/>
        <a:ext cx="2904770" cy="171762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D6E66-6C65-4CD9-A357-3684B90E1262}" type="datetimeFigureOut">
              <a:rPr lang="en-US" smtClean="0"/>
              <a:t>3/18/2021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7623B-3D93-4D5B-844C-BEE75B0CB8BC}" type="slidenum">
              <a:rPr lang="en-US" smtClean="0"/>
              <a:t>‹#›</a:t>
            </a:fld>
            <a:endParaRPr lang="en-US"/>
          </a:p>
        </p:txBody>
      </p:sp>
    </p:spTree>
    <p:extLst>
      <p:ext uri="{BB962C8B-B14F-4D97-AF65-F5344CB8AC3E}">
        <p14:creationId xmlns:p14="http://schemas.microsoft.com/office/powerpoint/2010/main" val="48976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7623B-3D93-4D5B-844C-BEE75B0CB8BC}" type="slidenum">
              <a:rPr lang="en-US" smtClean="0"/>
              <a:t>3</a:t>
            </a:fld>
            <a:endParaRPr lang="en-US"/>
          </a:p>
        </p:txBody>
      </p:sp>
    </p:spTree>
    <p:extLst>
      <p:ext uri="{BB962C8B-B14F-4D97-AF65-F5344CB8AC3E}">
        <p14:creationId xmlns:p14="http://schemas.microsoft.com/office/powerpoint/2010/main" val="368900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7623B-3D93-4D5B-844C-BEE75B0CB8BC}" type="slidenum">
              <a:rPr lang="en-US" smtClean="0"/>
              <a:t>17</a:t>
            </a:fld>
            <a:endParaRPr lang="en-US"/>
          </a:p>
        </p:txBody>
      </p:sp>
    </p:spTree>
    <p:extLst>
      <p:ext uri="{BB962C8B-B14F-4D97-AF65-F5344CB8AC3E}">
        <p14:creationId xmlns:p14="http://schemas.microsoft.com/office/powerpoint/2010/main" val="263096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Εργασία</a:t>
            </a:r>
            <a:r>
              <a:rPr lang="el-GR" baseline="0" dirty="0"/>
              <a:t> με άρθρο</a:t>
            </a:r>
            <a:endParaRPr lang="en-US" dirty="0"/>
          </a:p>
        </p:txBody>
      </p:sp>
      <p:sp>
        <p:nvSpPr>
          <p:cNvPr id="4" name="Slide Number Placeholder 3"/>
          <p:cNvSpPr>
            <a:spLocks noGrp="1"/>
          </p:cNvSpPr>
          <p:nvPr>
            <p:ph type="sldNum" sz="quarter" idx="10"/>
          </p:nvPr>
        </p:nvSpPr>
        <p:spPr/>
        <p:txBody>
          <a:bodyPr/>
          <a:lstStyle/>
          <a:p>
            <a:fld id="{F697623B-3D93-4D5B-844C-BEE75B0CB8BC}" type="slidenum">
              <a:rPr lang="en-US" smtClean="0"/>
              <a:t>22</a:t>
            </a:fld>
            <a:endParaRPr lang="en-US"/>
          </a:p>
        </p:txBody>
      </p:sp>
    </p:spTree>
    <p:extLst>
      <p:ext uri="{BB962C8B-B14F-4D97-AF65-F5344CB8AC3E}">
        <p14:creationId xmlns:p14="http://schemas.microsoft.com/office/powerpoint/2010/main" val="73501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7623B-3D93-4D5B-844C-BEE75B0CB8BC}" type="slidenum">
              <a:rPr lang="en-US" smtClean="0"/>
              <a:t>25</a:t>
            </a:fld>
            <a:endParaRPr lang="en-US"/>
          </a:p>
        </p:txBody>
      </p:sp>
    </p:spTree>
    <p:extLst>
      <p:ext uri="{BB962C8B-B14F-4D97-AF65-F5344CB8AC3E}">
        <p14:creationId xmlns:p14="http://schemas.microsoft.com/office/powerpoint/2010/main" val="250832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7623B-3D93-4D5B-844C-BEE75B0CB8BC}" type="slidenum">
              <a:rPr lang="en-US" smtClean="0"/>
              <a:t>39</a:t>
            </a:fld>
            <a:endParaRPr lang="en-US"/>
          </a:p>
        </p:txBody>
      </p:sp>
    </p:spTree>
    <p:extLst>
      <p:ext uri="{BB962C8B-B14F-4D97-AF65-F5344CB8AC3E}">
        <p14:creationId xmlns:p14="http://schemas.microsoft.com/office/powerpoint/2010/main" val="162164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7623B-3D93-4D5B-844C-BEE75B0CB8BC}" type="slidenum">
              <a:rPr lang="en-US" smtClean="0"/>
              <a:t>41</a:t>
            </a:fld>
            <a:endParaRPr lang="en-US"/>
          </a:p>
        </p:txBody>
      </p:sp>
    </p:spTree>
    <p:extLst>
      <p:ext uri="{BB962C8B-B14F-4D97-AF65-F5344CB8AC3E}">
        <p14:creationId xmlns:p14="http://schemas.microsoft.com/office/powerpoint/2010/main" val="410705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4282A0-D38A-47A4-BF00-6B34D1C8368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06954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a:t>
            </a:r>
            <a:r>
              <a:rPr lang="en-GB" baseline="0" dirty="0"/>
              <a:t> NOT USE </a:t>
            </a:r>
          </a:p>
        </p:txBody>
      </p:sp>
      <p:sp>
        <p:nvSpPr>
          <p:cNvPr id="4" name="Slide Number Placeholder 3"/>
          <p:cNvSpPr>
            <a:spLocks noGrp="1"/>
          </p:cNvSpPr>
          <p:nvPr>
            <p:ph type="sldNum" sz="quarter" idx="10"/>
          </p:nvPr>
        </p:nvSpPr>
        <p:spPr/>
        <p:txBody>
          <a:bodyPr/>
          <a:lstStyle/>
          <a:p>
            <a:fld id="{F697623B-3D93-4D5B-844C-BEE75B0CB8BC}" type="slidenum">
              <a:rPr lang="en-US" smtClean="0"/>
              <a:t>60</a:t>
            </a:fld>
            <a:endParaRPr lang="en-US"/>
          </a:p>
        </p:txBody>
      </p:sp>
    </p:spTree>
    <p:extLst>
      <p:ext uri="{BB962C8B-B14F-4D97-AF65-F5344CB8AC3E}">
        <p14:creationId xmlns:p14="http://schemas.microsoft.com/office/powerpoint/2010/main" val="85622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2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26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95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29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45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147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86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982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731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86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372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190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377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88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CABE92E-1F01-418F-B088-076AF5467E4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424383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BE92E-1F01-418F-B088-076AF5467E4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3236484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BE92E-1F01-418F-B088-076AF5467E4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3686530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ABE92E-1F01-418F-B088-076AF5467E4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1862280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ABE92E-1F01-418F-B088-076AF5467E4B}"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3327586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ABE92E-1F01-418F-B088-076AF5467E4B}"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3388983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BE92E-1F01-418F-B088-076AF5467E4B}"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29972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44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ABE92E-1F01-418F-B088-076AF5467E4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3834715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ABE92E-1F01-418F-B088-076AF5467E4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3527839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BE92E-1F01-418F-B088-076AF5467E4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2443329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BE92E-1F01-418F-B088-076AF5467E4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FED22-7927-4DFE-A621-71E38A5A80FA}" type="slidenum">
              <a:rPr lang="en-US" smtClean="0"/>
              <a:t>‹#›</a:t>
            </a:fld>
            <a:endParaRPr lang="en-US"/>
          </a:p>
        </p:txBody>
      </p:sp>
    </p:spTree>
    <p:extLst>
      <p:ext uri="{BB962C8B-B14F-4D97-AF65-F5344CB8AC3E}">
        <p14:creationId xmlns:p14="http://schemas.microsoft.com/office/powerpoint/2010/main" val="375630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32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22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3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28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88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46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BA561D-EBC6-444B-B507-58AF9CAA43FC}"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5A1C06-7E4E-4CF6-947B-C3D0D3A6B5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0019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837AF-9C80-4B8E-B90B-FAB406DCEE61}" type="datetimeFigureOut">
              <a:rPr lang="en-US" smtClean="0">
                <a:solidFill>
                  <a:prstClr val="black">
                    <a:tint val="75000"/>
                  </a:prstClr>
                </a:solidFill>
              </a:rPr>
              <a:pPr/>
              <a:t>3/18/2021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2F3AB-A3B7-47B1-BC9F-7A554A9BF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4462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ABE92E-1F01-418F-B088-076AF5467E4B}" type="datetimeFigureOut">
              <a:rPr lang="en-US" smtClean="0"/>
              <a:t>3/18/2021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DFED22-7927-4DFE-A621-71E38A5A80FA}" type="slidenum">
              <a:rPr lang="en-US" smtClean="0"/>
              <a:t>‹#›</a:t>
            </a:fld>
            <a:endParaRPr lang="en-US"/>
          </a:p>
        </p:txBody>
      </p:sp>
    </p:spTree>
    <p:extLst>
      <p:ext uri="{BB962C8B-B14F-4D97-AF65-F5344CB8AC3E}">
        <p14:creationId xmlns:p14="http://schemas.microsoft.com/office/powerpoint/2010/main" val="88386115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vangelou.gabriel@ucy.ac.cy" TargetMode="External"/><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library.ucy.ac.cy/el/services/thesis-submission-guide" TargetMode="Externa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hyperlink" Target="http://www.sz.ruhr-uni-bochum.de/imperia/md/contents/sz/tipps_2004.doc" TargetMode="External"/><Relationship Id="rId2" Type="http://schemas.openxmlformats.org/officeDocument/2006/relationships/hyperlink" Target="http://www.jimpryor.net/teaching/guidelines/writing.html" TargetMode="Externa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mailto:evangelou.gabriel@ucy.ac.cy" TargetMode="External"/><Relationship Id="rId2" Type="http://schemas.openxmlformats.org/officeDocument/2006/relationships/hyperlink" Target="https://forms.office.com/Pages/ResponsePage.aspx?id=tObRjayNjkCNjWdT6YAFMGDUeIpRT1hAuGPtsyyV3yBUOTlaRTYzQzc2WlpRR0ZDVzdZS1NMWkdOQi4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www.cln.com.cy/" TargetMode="External"/><Relationship Id="rId2" Type="http://schemas.openxmlformats.org/officeDocument/2006/relationships/hyperlink" Target="http://www.cypruslibrary.gov.cy/moec/cl/cl.nsf/DMLindex_gr/DMLindex_gr?OpenDocumen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ibrary.ucy.ac.cy/el" TargetMode="External"/><Relationship Id="rId7" Type="http://schemas.openxmlformats.org/officeDocument/2006/relationships/hyperlink" Target="http://www.ouc.ac.cy/web/guest/library/search/oth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euc.ac.cy/el/about-us/library" TargetMode="External"/><Relationship Id="rId5" Type="http://schemas.openxmlformats.org/officeDocument/2006/relationships/hyperlink" Target="http://library.cut.ac.cy/" TargetMode="External"/><Relationship Id="rId4" Type="http://schemas.openxmlformats.org/officeDocument/2006/relationships/hyperlink" Target="https://www.unic.ac.cy/el/distance-learning/librar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erseus.tufts.edu/hopper/" TargetMode="External"/><Relationship Id="rId2" Type="http://schemas.openxmlformats.org/officeDocument/2006/relationships/hyperlink" Target="https://doaj.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elearningindustry.com/12-best-free-online-bibliography-and-citation-tools" TargetMode="External"/><Relationship Id="rId2" Type="http://schemas.openxmlformats.org/officeDocument/2006/relationships/hyperlink" Target="http://www.mendeley.com/" TargetMode="External"/><Relationship Id="rId1" Type="http://schemas.openxmlformats.org/officeDocument/2006/relationships/slideLayout" Target="../slideLayouts/slideLayout24.xml"/><Relationship Id="rId4" Type="http://schemas.openxmlformats.org/officeDocument/2006/relationships/hyperlink" Target="https://www.refworks.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hyperlink" Target="https://www.stephencovey.com/7habits/7habits-habit3.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0"/>
            <a:ext cx="8991599" cy="1192733"/>
          </a:xfrm>
        </p:spPr>
        <p:txBody>
          <a:bodyPr>
            <a:normAutofit/>
          </a:bodyPr>
          <a:lstStyle/>
          <a:p>
            <a:pPr algn="ctr"/>
            <a:r>
              <a:rPr lang="el-GR" sz="4400" b="1" dirty="0">
                <a:effectLst>
                  <a:outerShdw blurRad="38100" dist="38100" dir="2700000" algn="tl">
                    <a:srgbClr val="000000">
                      <a:alpha val="43137"/>
                    </a:srgbClr>
                  </a:outerShdw>
                </a:effectLst>
                <a:latin typeface="Book Antiqua" panose="02040602050305030304" pitchFamily="18" charset="0"/>
              </a:rPr>
              <a:t>Συγγραφή ακαδημαϊκού δοκιμίου</a:t>
            </a:r>
            <a:endParaRPr lang="en-US" sz="4400" b="1" dirty="0">
              <a:effectLst>
                <a:outerShdw blurRad="38100" dist="38100" dir="2700000" algn="tl">
                  <a:srgbClr val="000000">
                    <a:alpha val="43137"/>
                  </a:srgbClr>
                </a:outerShdw>
              </a:effectLst>
              <a:latin typeface="Book Antiqua" panose="02040602050305030304" pitchFamily="18" charset="0"/>
            </a:endParaRPr>
          </a:p>
        </p:txBody>
      </p:sp>
      <p:sp>
        <p:nvSpPr>
          <p:cNvPr id="3" name="Subtitle 2"/>
          <p:cNvSpPr>
            <a:spLocks noGrp="1"/>
          </p:cNvSpPr>
          <p:nvPr>
            <p:ph type="subTitle" idx="1"/>
          </p:nvPr>
        </p:nvSpPr>
        <p:spPr>
          <a:xfrm>
            <a:off x="381001" y="3886200"/>
            <a:ext cx="8751454" cy="914400"/>
          </a:xfrm>
        </p:spPr>
        <p:txBody>
          <a:bodyPr>
            <a:normAutofit/>
          </a:bodyPr>
          <a:lstStyle/>
          <a:p>
            <a:pPr algn="ctr"/>
            <a:r>
              <a:rPr lang="el-GR" sz="2100"/>
              <a:t>06 </a:t>
            </a:r>
            <a:r>
              <a:rPr lang="el-GR" sz="2100" dirty="0">
                <a:latin typeface="Book Antiqua" panose="02040602050305030304" pitchFamily="18" charset="0"/>
              </a:rPr>
              <a:t>Φεβρουαρίου</a:t>
            </a:r>
            <a:r>
              <a:rPr lang="el-GR" sz="2100" dirty="0"/>
              <a:t> 2021 – 11</a:t>
            </a:r>
            <a:r>
              <a:rPr lang="en-US" sz="2100" dirty="0"/>
              <a:t>:00-1</a:t>
            </a:r>
            <a:r>
              <a:rPr lang="el-GR" sz="2100" dirty="0"/>
              <a:t>8</a:t>
            </a:r>
            <a:r>
              <a:rPr lang="en-US" sz="2100" dirty="0"/>
              <a:t>:00</a:t>
            </a:r>
            <a:r>
              <a:rPr lang="el-GR" sz="2100" dirty="0"/>
              <a:t> – </a:t>
            </a:r>
            <a:r>
              <a:rPr lang="en-GB" sz="2100" dirty="0"/>
              <a:t>Microsoft Teams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3086100" cy="857250"/>
          </a:xfrm>
          <a:prstGeom prst="rect">
            <a:avLst/>
          </a:prstGeom>
        </p:spPr>
      </p:pic>
      <p:sp>
        <p:nvSpPr>
          <p:cNvPr id="6" name="TextBox 5"/>
          <p:cNvSpPr txBox="1"/>
          <p:nvPr/>
        </p:nvSpPr>
        <p:spPr>
          <a:xfrm>
            <a:off x="7684655" y="60036"/>
            <a:ext cx="1447800" cy="369332"/>
          </a:xfrm>
          <a:prstGeom prst="rect">
            <a:avLst/>
          </a:prstGeom>
          <a:noFill/>
        </p:spPr>
        <p:txBody>
          <a:bodyPr wrap="square" rtlCol="0">
            <a:spAutoFit/>
          </a:bodyPr>
          <a:lstStyle/>
          <a:p>
            <a:r>
              <a:rPr lang="el-GR" b="1" dirty="0">
                <a:effectLst>
                  <a:outerShdw blurRad="38100" dist="38100" dir="2700000" algn="tl">
                    <a:srgbClr val="000000">
                      <a:alpha val="43137"/>
                    </a:srgbClr>
                  </a:outerShdw>
                </a:effectLst>
                <a:latin typeface="Arial Black" panose="020B0A04020102020204" pitchFamily="34" charset="0"/>
              </a:rPr>
              <a:t>ΚΕ.ΔΙ.ΜΑ</a:t>
            </a:r>
            <a:endParaRPr lang="en-US" b="1" dirty="0">
              <a:effectLst>
                <a:outerShdw blurRad="38100" dist="38100" dir="2700000" algn="tl">
                  <a:srgbClr val="000000">
                    <a:alpha val="43137"/>
                  </a:srgbClr>
                </a:outerShdw>
              </a:effectLst>
              <a:latin typeface="Arial Black" panose="020B0A04020102020204" pitchFamily="34" charset="0"/>
            </a:endParaRPr>
          </a:p>
        </p:txBody>
      </p:sp>
      <p:sp>
        <p:nvSpPr>
          <p:cNvPr id="7" name="TextBox 6">
            <a:extLst>
              <a:ext uri="{FF2B5EF4-FFF2-40B4-BE49-F238E27FC236}">
                <a16:creationId xmlns:a16="http://schemas.microsoft.com/office/drawing/2014/main" id="{1C0D15AA-6B3A-4523-8A18-D1E655ED962A}"/>
              </a:ext>
            </a:extLst>
          </p:cNvPr>
          <p:cNvSpPr txBox="1"/>
          <p:nvPr/>
        </p:nvSpPr>
        <p:spPr>
          <a:xfrm>
            <a:off x="0" y="6027003"/>
            <a:ext cx="5105400" cy="830997"/>
          </a:xfrm>
          <a:prstGeom prst="rect">
            <a:avLst/>
          </a:prstGeom>
          <a:noFill/>
        </p:spPr>
        <p:txBody>
          <a:bodyPr wrap="square" rtlCol="0">
            <a:spAutoFit/>
          </a:bodyPr>
          <a:lstStyle/>
          <a:p>
            <a:r>
              <a:rPr lang="el-GR" sz="2400" dirty="0"/>
              <a:t>Γαβριήλ Ευαγγέλου</a:t>
            </a:r>
          </a:p>
          <a:p>
            <a:r>
              <a:rPr lang="en-GB" sz="2400" dirty="0">
                <a:hlinkClick r:id="rId3"/>
              </a:rPr>
              <a:t>evangelou.gabriel@ucy.ac.cy</a:t>
            </a:r>
            <a:r>
              <a:rPr lang="el-GR" sz="2400" dirty="0"/>
              <a:t> </a:t>
            </a:r>
          </a:p>
        </p:txBody>
      </p:sp>
    </p:spTree>
    <p:extLst>
      <p:ext uri="{BB962C8B-B14F-4D97-AF65-F5344CB8AC3E}">
        <p14:creationId xmlns:p14="http://schemas.microsoft.com/office/powerpoint/2010/main" val="188946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572000"/>
          </a:xfrm>
        </p:spPr>
        <p:txBody>
          <a:bodyPr>
            <a:normAutofit/>
          </a:bodyPr>
          <a:lstStyle/>
          <a:p>
            <a:pPr marL="0" indent="0" algn="just">
              <a:buNone/>
            </a:pPr>
            <a:r>
              <a:rPr lang="el-GR" sz="3200" b="1" dirty="0">
                <a:latin typeface="Book Antiqua" panose="02040602050305030304" pitchFamily="18" charset="0"/>
              </a:rPr>
              <a:t>Αφού αποφασίσω τις λέξεις-κλειδιά (όρους) που θα χρησιμοποιήσω, δημιουργούνται τα εξής ερωτήματα</a:t>
            </a:r>
            <a:r>
              <a:rPr lang="en-GB" sz="3200" b="1" dirty="0">
                <a:latin typeface="Book Antiqua" panose="02040602050305030304" pitchFamily="18" charset="0"/>
              </a:rPr>
              <a:t>:</a:t>
            </a:r>
            <a:endParaRPr lang="el-GR" sz="3200" b="1" dirty="0">
              <a:latin typeface="Book Antiqua" panose="02040602050305030304" pitchFamily="18" charset="0"/>
            </a:endParaRPr>
          </a:p>
          <a:p>
            <a:pPr marL="0" indent="0" algn="just">
              <a:buNone/>
            </a:pPr>
            <a:endParaRPr lang="el-GR" sz="3200" b="1" dirty="0">
              <a:latin typeface="Book Antiqua" panose="02040602050305030304" pitchFamily="18" charset="0"/>
            </a:endParaRPr>
          </a:p>
          <a:p>
            <a:pPr marL="0" indent="0" algn="just">
              <a:buNone/>
            </a:pPr>
            <a:r>
              <a:rPr lang="el-GR" sz="3200" dirty="0">
                <a:solidFill>
                  <a:schemeClr val="accent5">
                    <a:lumMod val="50000"/>
                  </a:schemeClr>
                </a:solidFill>
                <a:effectLst>
                  <a:outerShdw blurRad="38100" dist="38100" dir="2700000" algn="tl">
                    <a:srgbClr val="000000">
                      <a:alpha val="43137"/>
                    </a:srgbClr>
                  </a:outerShdw>
                </a:effectLst>
                <a:latin typeface="Book Antiqua" panose="02040602050305030304" pitchFamily="18" charset="0"/>
              </a:rPr>
              <a:t>1. </a:t>
            </a:r>
            <a:r>
              <a:rPr lang="el-GR" sz="3200" b="1" dirty="0">
                <a:solidFill>
                  <a:schemeClr val="accent5">
                    <a:lumMod val="50000"/>
                  </a:schemeClr>
                </a:solidFill>
                <a:effectLst>
                  <a:outerShdw blurRad="38100" dist="38100" dir="2700000" algn="tl">
                    <a:srgbClr val="000000">
                      <a:alpha val="43137"/>
                    </a:srgbClr>
                  </a:outerShdw>
                </a:effectLst>
                <a:latin typeface="Book Antiqua" panose="02040602050305030304" pitchFamily="18" charset="0"/>
              </a:rPr>
              <a:t>Πού </a:t>
            </a:r>
            <a:r>
              <a:rPr lang="el-GR" sz="3200" dirty="0">
                <a:solidFill>
                  <a:schemeClr val="accent5">
                    <a:lumMod val="50000"/>
                  </a:schemeClr>
                </a:solidFill>
                <a:effectLst>
                  <a:outerShdw blurRad="38100" dist="38100" dir="2700000" algn="tl">
                    <a:srgbClr val="000000">
                      <a:alpha val="43137"/>
                    </a:srgbClr>
                  </a:outerShdw>
                </a:effectLst>
                <a:latin typeface="Book Antiqua" panose="02040602050305030304" pitchFamily="18" charset="0"/>
              </a:rPr>
              <a:t>μπορώ να ψάξω για τις πληροφορίες που χρειάζομαι;</a:t>
            </a:r>
          </a:p>
          <a:p>
            <a:pPr marL="0" indent="0" algn="just">
              <a:buNone/>
            </a:pPr>
            <a:endParaRPr lang="el-GR" sz="3200" b="1" dirty="0">
              <a:solidFill>
                <a:schemeClr val="accent5">
                  <a:lumMod val="50000"/>
                </a:schemeClr>
              </a:solidFill>
              <a:effectLst>
                <a:outerShdw blurRad="38100" dist="38100" dir="2700000" algn="tl">
                  <a:srgbClr val="000000">
                    <a:alpha val="43137"/>
                  </a:srgbClr>
                </a:outerShdw>
              </a:effectLst>
              <a:latin typeface="Book Antiqua" panose="02040602050305030304" pitchFamily="18" charset="0"/>
            </a:endParaRPr>
          </a:p>
          <a:p>
            <a:pPr marL="0" indent="0" algn="just">
              <a:buNone/>
            </a:pPr>
            <a:r>
              <a:rPr lang="el-GR" sz="3200" dirty="0">
                <a:solidFill>
                  <a:schemeClr val="accent5">
                    <a:lumMod val="50000"/>
                  </a:schemeClr>
                </a:solidFill>
                <a:effectLst>
                  <a:outerShdw blurRad="38100" dist="38100" dir="2700000" algn="tl">
                    <a:srgbClr val="000000">
                      <a:alpha val="43137"/>
                    </a:srgbClr>
                  </a:outerShdw>
                </a:effectLst>
                <a:latin typeface="Book Antiqua" panose="02040602050305030304" pitchFamily="18" charset="0"/>
              </a:rPr>
              <a:t>2. </a:t>
            </a:r>
            <a:r>
              <a:rPr lang="el-GR" sz="3200" b="1" dirty="0">
                <a:solidFill>
                  <a:schemeClr val="accent5">
                    <a:lumMod val="50000"/>
                  </a:schemeClr>
                </a:solidFill>
                <a:effectLst>
                  <a:outerShdw blurRad="38100" dist="38100" dir="2700000" algn="tl">
                    <a:srgbClr val="000000">
                      <a:alpha val="43137"/>
                    </a:srgbClr>
                  </a:outerShdw>
                </a:effectLst>
                <a:latin typeface="Book Antiqua" panose="02040602050305030304" pitchFamily="18" charset="0"/>
              </a:rPr>
              <a:t>Πώς </a:t>
            </a:r>
            <a:r>
              <a:rPr lang="el-GR" sz="3200" dirty="0">
                <a:solidFill>
                  <a:schemeClr val="accent5">
                    <a:lumMod val="50000"/>
                  </a:schemeClr>
                </a:solidFill>
                <a:effectLst>
                  <a:outerShdw blurRad="38100" dist="38100" dir="2700000" algn="tl">
                    <a:srgbClr val="000000">
                      <a:alpha val="43137"/>
                    </a:srgbClr>
                  </a:outerShdw>
                </a:effectLst>
                <a:latin typeface="Book Antiqua" panose="02040602050305030304" pitchFamily="18" charset="0"/>
              </a:rPr>
              <a:t>μπορώ να χρησιμοποιήσω τις λέξεις που βρήκα σε μια βάση δεδομένων</a:t>
            </a:r>
            <a:r>
              <a:rPr lang="en-GB" sz="3200" dirty="0">
                <a:solidFill>
                  <a:schemeClr val="accent5">
                    <a:lumMod val="50000"/>
                  </a:schemeClr>
                </a:solidFill>
                <a:effectLst>
                  <a:outerShdw blurRad="38100" dist="38100" dir="2700000" algn="tl">
                    <a:srgbClr val="000000">
                      <a:alpha val="43137"/>
                    </a:srgbClr>
                  </a:outerShdw>
                </a:effectLst>
                <a:latin typeface="Book Antiqua" panose="02040602050305030304" pitchFamily="18" charset="0"/>
              </a:rPr>
              <a:t>;</a:t>
            </a:r>
            <a:endParaRPr lang="el-GR" sz="3200" dirty="0">
              <a:solidFill>
                <a:schemeClr val="accent5">
                  <a:lumMod val="50000"/>
                </a:schemeClr>
              </a:solidFill>
              <a:effectLst>
                <a:outerShdw blurRad="38100" dist="38100" dir="2700000" algn="tl">
                  <a:srgbClr val="000000">
                    <a:alpha val="43137"/>
                  </a:srgbClr>
                </a:outerShdw>
              </a:effectLst>
              <a:latin typeface="Book Antiqua" panose="02040602050305030304" pitchFamily="18" charset="0"/>
            </a:endParaRPr>
          </a:p>
          <a:p>
            <a:pPr algn="just"/>
            <a:endParaRPr lang="en-US" sz="2400" b="1" dirty="0"/>
          </a:p>
        </p:txBody>
      </p:sp>
    </p:spTree>
    <p:extLst>
      <p:ext uri="{BB962C8B-B14F-4D97-AF65-F5344CB8AC3E}">
        <p14:creationId xmlns:p14="http://schemas.microsoft.com/office/powerpoint/2010/main" val="27534250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838200"/>
          </a:xfrm>
        </p:spPr>
        <p:txBody>
          <a:bodyPr>
            <a:normAutofit/>
          </a:bodyPr>
          <a:lstStyle/>
          <a:p>
            <a:r>
              <a:rPr lang="el-GR" sz="3200" dirty="0">
                <a:latin typeface="Book Antiqua" panose="02040602050305030304" pitchFamily="18" charset="0"/>
              </a:rPr>
              <a:t>Κανονισμοί Πανεπιστημίου Κύπρου</a:t>
            </a:r>
            <a:br>
              <a:rPr lang="el-GR" sz="3200" dirty="0">
                <a:latin typeface="Book Antiqua" panose="02040602050305030304" pitchFamily="18" charset="0"/>
              </a:rPr>
            </a:br>
            <a:r>
              <a:rPr lang="el-GR" sz="1600" dirty="0">
                <a:latin typeface="Book Antiqua" panose="02040602050305030304" pitchFamily="18" charset="0"/>
              </a:rPr>
              <a:t>Απαιτούμενα για τη μορφή της Διατριβής - Προδιαγραφές για τη μορφή Εργασίας</a:t>
            </a:r>
            <a:endParaRPr lang="en-US" sz="1600" dirty="0">
              <a:latin typeface="Book Antiqua" panose="02040602050305030304" pitchFamily="18" charset="0"/>
            </a:endParaRPr>
          </a:p>
        </p:txBody>
      </p:sp>
      <p:sp>
        <p:nvSpPr>
          <p:cNvPr id="3" name="Subtitle 2"/>
          <p:cNvSpPr>
            <a:spLocks noGrp="1"/>
          </p:cNvSpPr>
          <p:nvPr>
            <p:ph type="subTitle" idx="1"/>
          </p:nvPr>
        </p:nvSpPr>
        <p:spPr>
          <a:xfrm>
            <a:off x="38100" y="914400"/>
            <a:ext cx="9067800" cy="5742800"/>
          </a:xfrm>
        </p:spPr>
        <p:txBody>
          <a:bodyPr>
            <a:noAutofit/>
          </a:bodyPr>
          <a:lstStyle/>
          <a:p>
            <a:pPr algn="just">
              <a:lnSpc>
                <a:spcPct val="150000"/>
              </a:lnSpc>
            </a:pPr>
            <a:r>
              <a:rPr lang="el-GR" sz="1500" b="1" dirty="0">
                <a:solidFill>
                  <a:schemeClr val="tx1"/>
                </a:solidFill>
                <a:latin typeface="Book Antiqua" panose="02040602050305030304" pitchFamily="18" charset="0"/>
              </a:rPr>
              <a:t>Γραμματοσειρά:</a:t>
            </a:r>
            <a:r>
              <a:rPr lang="el-GR" sz="1500" dirty="0">
                <a:solidFill>
                  <a:schemeClr val="tx1"/>
                </a:solidFill>
                <a:latin typeface="Book Antiqua" panose="02040602050305030304" pitchFamily="18" charset="0"/>
              </a:rPr>
              <a:t> </a:t>
            </a:r>
            <a:r>
              <a:rPr lang="el-GR" sz="1500" dirty="0" err="1">
                <a:solidFill>
                  <a:schemeClr val="tx1"/>
                </a:solidFill>
                <a:latin typeface="Book Antiqua" panose="02040602050305030304" pitchFamily="18" charset="0"/>
              </a:rPr>
              <a:t>Times</a:t>
            </a:r>
            <a:r>
              <a:rPr lang="el-GR" sz="1500" dirty="0">
                <a:solidFill>
                  <a:schemeClr val="tx1"/>
                </a:solidFill>
                <a:latin typeface="Book Antiqua" panose="02040602050305030304" pitchFamily="18" charset="0"/>
              </a:rPr>
              <a:t> </a:t>
            </a:r>
            <a:r>
              <a:rPr lang="el-GR" sz="1500" dirty="0" err="1">
                <a:solidFill>
                  <a:schemeClr val="tx1"/>
                </a:solidFill>
                <a:latin typeface="Book Antiqua" panose="02040602050305030304" pitchFamily="18" charset="0"/>
              </a:rPr>
              <a:t>New</a:t>
            </a:r>
            <a:r>
              <a:rPr lang="el-GR" sz="1500" dirty="0">
                <a:solidFill>
                  <a:schemeClr val="tx1"/>
                </a:solidFill>
                <a:latin typeface="Book Antiqua" panose="02040602050305030304" pitchFamily="18" charset="0"/>
              </a:rPr>
              <a:t> </a:t>
            </a:r>
            <a:r>
              <a:rPr lang="el-GR" sz="1500" dirty="0" err="1">
                <a:solidFill>
                  <a:schemeClr val="tx1"/>
                </a:solidFill>
                <a:latin typeface="Book Antiqua" panose="02040602050305030304" pitchFamily="18" charset="0"/>
              </a:rPr>
              <a:t>Roman</a:t>
            </a:r>
            <a:r>
              <a:rPr lang="el-GR" sz="1500" dirty="0">
                <a:solidFill>
                  <a:schemeClr val="tx1"/>
                </a:solidFill>
                <a:latin typeface="Book Antiqua" panose="02040602050305030304" pitchFamily="18" charset="0"/>
              </a:rPr>
              <a:t> ή </a:t>
            </a:r>
            <a:r>
              <a:rPr lang="el-GR" sz="1500" dirty="0" err="1">
                <a:solidFill>
                  <a:schemeClr val="tx1"/>
                </a:solidFill>
                <a:latin typeface="Book Antiqua" panose="02040602050305030304" pitchFamily="18" charset="0"/>
              </a:rPr>
              <a:t>Arial</a:t>
            </a:r>
            <a:r>
              <a:rPr lang="el-GR" sz="1500" dirty="0">
                <a:solidFill>
                  <a:schemeClr val="tx1"/>
                </a:solidFill>
                <a:latin typeface="Book Antiqua" panose="02040602050305030304" pitchFamily="18" charset="0"/>
              </a:rPr>
              <a:t> ή άλλη γραμματοσειρά μεγέθους 11 ή 12 στιγμών. Για τις σημειώσεις ή υποσημειώσεις συνιστάται η χρησιμοποίηση της ίδιας γραμματοσειράς αλλά μικρότερου μεγέθους χαρακτήρων.</a:t>
            </a:r>
          </a:p>
          <a:p>
            <a:pPr algn="just">
              <a:lnSpc>
                <a:spcPct val="150000"/>
              </a:lnSpc>
            </a:pPr>
            <a:r>
              <a:rPr lang="el-GR" sz="1500" b="1" dirty="0">
                <a:solidFill>
                  <a:schemeClr val="tx1"/>
                </a:solidFill>
                <a:latin typeface="Book Antiqua" panose="02040602050305030304" pitchFamily="18" charset="0"/>
              </a:rPr>
              <a:t>Διαστήματα: </a:t>
            </a:r>
            <a:r>
              <a:rPr lang="el-GR" sz="1500" dirty="0">
                <a:solidFill>
                  <a:schemeClr val="tx1"/>
                </a:solidFill>
                <a:latin typeface="Book Antiqua" panose="02040602050305030304" pitchFamily="18" charset="0"/>
              </a:rPr>
              <a:t>1 ½ διάστημα για το κείμενο. Οι μακροσκελείς παραπομπές, υποσημειώσεις, παραρτήματα και οι βιβλιογραφικές αναφορές μπορούν να ετοιμαστούν σε μονό διάστημα.</a:t>
            </a:r>
          </a:p>
          <a:p>
            <a:pPr algn="just">
              <a:lnSpc>
                <a:spcPct val="150000"/>
              </a:lnSpc>
            </a:pPr>
            <a:r>
              <a:rPr lang="el-GR" sz="1500" b="1" dirty="0">
                <a:solidFill>
                  <a:schemeClr val="tx1"/>
                </a:solidFill>
                <a:latin typeface="Book Antiqua" panose="02040602050305030304" pitchFamily="18" charset="0"/>
              </a:rPr>
              <a:t>Περιθώρια: </a:t>
            </a:r>
            <a:r>
              <a:rPr lang="el-GR" sz="1500" dirty="0">
                <a:solidFill>
                  <a:schemeClr val="tx1"/>
                </a:solidFill>
                <a:latin typeface="Book Antiqua" panose="02040602050305030304" pitchFamily="18" charset="0"/>
              </a:rPr>
              <a:t>Οι καθορισμένες διαστάσεις των περιθωρίων έχουν ως εξής: το πάνω, κάτω και δεξί περιθώριο να είναι 2 εκατοστά, ενώ το αριστερό 3.5 εκατοστά.</a:t>
            </a:r>
          </a:p>
          <a:p>
            <a:pPr algn="just">
              <a:lnSpc>
                <a:spcPct val="150000"/>
              </a:lnSpc>
            </a:pPr>
            <a:r>
              <a:rPr lang="el-GR" sz="1500" b="1" dirty="0">
                <a:solidFill>
                  <a:schemeClr val="tx1"/>
                </a:solidFill>
                <a:latin typeface="Book Antiqua" panose="02040602050305030304" pitchFamily="18" charset="0"/>
              </a:rPr>
              <a:t>Εκτύπωση:</a:t>
            </a:r>
            <a:r>
              <a:rPr lang="el-GR" sz="1500" dirty="0">
                <a:solidFill>
                  <a:schemeClr val="tx1"/>
                </a:solidFill>
                <a:latin typeface="Book Antiqua" panose="02040602050305030304" pitchFamily="18" charset="0"/>
              </a:rPr>
              <a:t> Η εκτύπωση πρέπει να είναι ευδιάκριτη και να χρησιμοποιηθεί μόνο η μία πλευρά του χαρτιού.</a:t>
            </a:r>
            <a:r>
              <a:rPr lang="el-GR" sz="1500" dirty="0"/>
              <a:t> </a:t>
            </a:r>
          </a:p>
          <a:p>
            <a:pPr algn="just">
              <a:lnSpc>
                <a:spcPct val="150000"/>
              </a:lnSpc>
            </a:pPr>
            <a:r>
              <a:rPr lang="el-GR" sz="1500" b="1" dirty="0">
                <a:solidFill>
                  <a:schemeClr val="tx1"/>
                </a:solidFill>
                <a:latin typeface="Book Antiqua" panose="02040602050305030304" pitchFamily="18" charset="0"/>
              </a:rPr>
              <a:t>Σελιδοποίηση: </a:t>
            </a:r>
            <a:r>
              <a:rPr lang="el-GR" sz="1500" dirty="0">
                <a:solidFill>
                  <a:schemeClr val="tx1"/>
                </a:solidFill>
                <a:latin typeface="Book Antiqua" panose="02040602050305030304" pitchFamily="18" charset="0"/>
              </a:rPr>
              <a:t>Οι προκαταρκτικές σελίδες θα πρέπει να αριθμηθούν συνεχόμενες, χρησιμοποιώντας Λατινικούς αριθμούς με μικρούς χαρακτήρες (i, ii, iii, iv, v, …). Η σελίδα τίτλου (εσώφυλλο) δεν αριθμείται ούτε προσμετρείται στο συνολικό αριθμό σελίδων της διατριβής. Όλες οι άλλες σελίδες του κειμένου της διατριβής, τα παραρτήματα (εάν υπάρχουν) και οι βιβλιογραφικές αναφορές, αριθμούνται συνεχόμενες χρησιμοποιώντας τους Αραβικούς αριθμούς (1, 2, 3, 4, 5, ….). Ο αριθμός της κάθε σελίδας τοποθετείται στο κάτω μέρος της σελίδας, ευθυγραμμισμένος στα δεξιά.</a:t>
            </a:r>
            <a:endParaRPr lang="en-US" sz="1500" dirty="0">
              <a:solidFill>
                <a:schemeClr val="tx1"/>
              </a:solidFill>
              <a:latin typeface="Book Antiqua" panose="02040602050305030304" pitchFamily="18" charset="0"/>
            </a:endParaRPr>
          </a:p>
        </p:txBody>
      </p:sp>
      <p:sp>
        <p:nvSpPr>
          <p:cNvPr id="4" name="TextBox 3"/>
          <p:cNvSpPr txBox="1"/>
          <p:nvPr/>
        </p:nvSpPr>
        <p:spPr>
          <a:xfrm>
            <a:off x="2514600" y="6581001"/>
            <a:ext cx="5257800" cy="276999"/>
          </a:xfrm>
          <a:prstGeom prst="rect">
            <a:avLst/>
          </a:prstGeom>
          <a:noFill/>
        </p:spPr>
        <p:txBody>
          <a:bodyPr wrap="square" rtlCol="0">
            <a:spAutoFit/>
          </a:bodyPr>
          <a:lstStyle/>
          <a:p>
            <a:r>
              <a:rPr lang="en-US" sz="1200" dirty="0">
                <a:solidFill>
                  <a:prstClr val="black"/>
                </a:solidFill>
                <a:latin typeface="Book Antiqua" panose="02040602050305030304" pitchFamily="18" charset="0"/>
                <a:hlinkClick r:id="rId2"/>
              </a:rPr>
              <a:t>http://library.ucy.ac.cy/el/services/thesis-submission-guide</a:t>
            </a:r>
            <a:r>
              <a:rPr lang="en-US" sz="1200" dirty="0">
                <a:solidFill>
                  <a:prstClr val="black"/>
                </a:solidFill>
                <a:latin typeface="Book Antiqua" panose="02040602050305030304" pitchFamily="18" charset="0"/>
              </a:rPr>
              <a:t> </a:t>
            </a:r>
          </a:p>
        </p:txBody>
      </p:sp>
    </p:spTree>
    <p:extLst>
      <p:ext uri="{BB962C8B-B14F-4D97-AF65-F5344CB8AC3E}">
        <p14:creationId xmlns:p14="http://schemas.microsoft.com/office/powerpoint/2010/main" val="36400190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ερωτήσει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952" y="1303067"/>
            <a:ext cx="3911628" cy="391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6676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837834"/>
          </a:xfrm>
          <a:prstGeom prst="rect">
            <a:avLst/>
          </a:prstGeom>
          <a:noFill/>
        </p:spPr>
        <p:txBody>
          <a:bodyPr wrap="square" rtlCol="0">
            <a:spAutoFit/>
          </a:bodyPr>
          <a:lstStyle/>
          <a:p>
            <a:pPr>
              <a:lnSpc>
                <a:spcPct val="150000"/>
              </a:lnSpc>
            </a:pPr>
            <a:r>
              <a:rPr lang="el-GR" sz="2000" b="1" dirty="0">
                <a:latin typeface="Book Antiqua" panose="02040602050305030304" pitchFamily="18" charset="0"/>
              </a:rPr>
              <a:t>Βοηθήματα</a:t>
            </a:r>
            <a:r>
              <a:rPr lang="en-GB" sz="2000" b="1" dirty="0">
                <a:latin typeface="Book Antiqua" panose="02040602050305030304" pitchFamily="18" charset="0"/>
              </a:rPr>
              <a:t>:</a:t>
            </a:r>
          </a:p>
          <a:p>
            <a:pPr>
              <a:lnSpc>
                <a:spcPct val="150000"/>
              </a:lnSpc>
            </a:pPr>
            <a:endParaRPr lang="en-GB" sz="2000" dirty="0">
              <a:latin typeface="Book Antiqua" panose="02040602050305030304" pitchFamily="18" charset="0"/>
            </a:endParaRPr>
          </a:p>
          <a:p>
            <a:pPr>
              <a:lnSpc>
                <a:spcPct val="150000"/>
              </a:lnSpc>
            </a:pPr>
            <a:r>
              <a:rPr lang="el-GR" sz="2000" b="1" dirty="0">
                <a:latin typeface="Book Antiqua" panose="02040602050305030304" pitchFamily="18" charset="0"/>
              </a:rPr>
              <a:t>Θ. Μπέλλας</a:t>
            </a:r>
            <a:r>
              <a:rPr lang="en-GB" sz="2000" b="1" dirty="0">
                <a:latin typeface="Book Antiqua" panose="02040602050305030304" pitchFamily="18" charset="0"/>
              </a:rPr>
              <a:t>: </a:t>
            </a:r>
            <a:r>
              <a:rPr lang="el-GR" sz="2000" b="1" i="1" dirty="0">
                <a:latin typeface="Book Antiqua" panose="02040602050305030304" pitchFamily="18" charset="0"/>
              </a:rPr>
              <a:t>Δομή και γραφή της επιστημονικής εργασίας </a:t>
            </a:r>
            <a:r>
              <a:rPr lang="el-GR" sz="2000" b="1" dirty="0">
                <a:latin typeface="Book Antiqua" panose="02040602050305030304" pitchFamily="18" charset="0"/>
              </a:rPr>
              <a:t>(Ελληνικά Γράμματα)</a:t>
            </a:r>
          </a:p>
          <a:p>
            <a:pPr>
              <a:lnSpc>
                <a:spcPct val="150000"/>
              </a:lnSpc>
            </a:pPr>
            <a:r>
              <a:rPr lang="el-GR" sz="2000" b="1" dirty="0">
                <a:latin typeface="Book Antiqua" panose="02040602050305030304" pitchFamily="18" charset="0"/>
              </a:rPr>
              <a:t>Π. Νούτσος</a:t>
            </a:r>
            <a:r>
              <a:rPr lang="en-GB" sz="2000" b="1" dirty="0">
                <a:latin typeface="Book Antiqua" panose="02040602050305030304" pitchFamily="18" charset="0"/>
              </a:rPr>
              <a:t>: </a:t>
            </a:r>
            <a:r>
              <a:rPr lang="el-GR" sz="2000" b="1" i="1" dirty="0">
                <a:latin typeface="Book Antiqua" panose="02040602050305030304" pitchFamily="18" charset="0"/>
              </a:rPr>
              <a:t>Οδηγός Ερευνητικής Μεθοδολογίας </a:t>
            </a:r>
            <a:r>
              <a:rPr lang="el-GR" sz="2000" b="1" dirty="0">
                <a:latin typeface="Book Antiqua" panose="02040602050305030304" pitchFamily="18" charset="0"/>
              </a:rPr>
              <a:t>(Ελληνικά Γράμματα)</a:t>
            </a:r>
          </a:p>
          <a:p>
            <a:pPr>
              <a:lnSpc>
                <a:spcPct val="150000"/>
              </a:lnSpc>
            </a:pPr>
            <a:r>
              <a:rPr lang="el-GR" sz="2000" b="1" dirty="0">
                <a:latin typeface="Book Antiqua" panose="02040602050305030304" pitchFamily="18" charset="0"/>
              </a:rPr>
              <a:t>Ι. Παπαζαφείρη</a:t>
            </a:r>
            <a:r>
              <a:rPr lang="en-GB" sz="2000" b="1" dirty="0">
                <a:latin typeface="Book Antiqua" panose="02040602050305030304" pitchFamily="18" charset="0"/>
              </a:rPr>
              <a:t>:</a:t>
            </a:r>
            <a:r>
              <a:rPr lang="el-GR" sz="2000" b="1" dirty="0">
                <a:latin typeface="Book Antiqua" panose="02040602050305030304" pitchFamily="18" charset="0"/>
              </a:rPr>
              <a:t> </a:t>
            </a:r>
            <a:r>
              <a:rPr lang="el-GR" sz="2000" b="1" i="1" dirty="0">
                <a:latin typeface="Book Antiqua" panose="02040602050305030304" pitchFamily="18" charset="0"/>
              </a:rPr>
              <a:t>Λάθη στη χρήση της γλώσσας μας</a:t>
            </a:r>
            <a:r>
              <a:rPr lang="el-GR" sz="2000" b="1" dirty="0">
                <a:latin typeface="Book Antiqua" panose="02040602050305030304" pitchFamily="18" charset="0"/>
              </a:rPr>
              <a:t>, Τόμοι Α’ και Β’</a:t>
            </a:r>
          </a:p>
          <a:p>
            <a:pPr>
              <a:lnSpc>
                <a:spcPct val="150000"/>
              </a:lnSpc>
            </a:pPr>
            <a:r>
              <a:rPr lang="en-GB" sz="2000" b="1" dirty="0">
                <a:latin typeface="Book Antiqua" panose="02040602050305030304" pitchFamily="18" charset="0"/>
              </a:rPr>
              <a:t>U. Eco: </a:t>
            </a:r>
            <a:r>
              <a:rPr lang="el-GR" sz="2000" b="1" i="1" dirty="0">
                <a:latin typeface="Book Antiqua" panose="02040602050305030304" pitchFamily="18" charset="0"/>
              </a:rPr>
              <a:t>Πώς γίνεται μια διπλωματική εργασία </a:t>
            </a:r>
            <a:r>
              <a:rPr lang="el-GR" sz="2000" b="1" dirty="0">
                <a:latin typeface="Book Antiqua" panose="02040602050305030304" pitchFamily="18" charset="0"/>
              </a:rPr>
              <a:t>(Νήσος)</a:t>
            </a:r>
          </a:p>
          <a:p>
            <a:pPr>
              <a:lnSpc>
                <a:spcPct val="150000"/>
              </a:lnSpc>
            </a:pPr>
            <a:r>
              <a:rPr lang="el-GR" sz="2000" b="1" dirty="0">
                <a:latin typeface="Book Antiqua" panose="02040602050305030304" pitchFamily="18" charset="0"/>
              </a:rPr>
              <a:t>Α. Πολίτης</a:t>
            </a:r>
            <a:r>
              <a:rPr lang="en-GB" sz="2000" b="1" dirty="0">
                <a:latin typeface="Book Antiqua" panose="02040602050305030304" pitchFamily="18" charset="0"/>
              </a:rPr>
              <a:t>: </a:t>
            </a:r>
            <a:r>
              <a:rPr lang="el-GR" sz="2000" b="1" i="1" dirty="0">
                <a:latin typeface="Book Antiqua" panose="02040602050305030304" pitchFamily="18" charset="0"/>
              </a:rPr>
              <a:t>Υποσημειώσεις και Παραπομπές </a:t>
            </a:r>
            <a:r>
              <a:rPr lang="el-GR" sz="2000" b="1" dirty="0">
                <a:latin typeface="Book Antiqua" panose="02040602050305030304" pitchFamily="18" charset="0"/>
              </a:rPr>
              <a:t>(ΠΕΚ)</a:t>
            </a:r>
          </a:p>
          <a:p>
            <a:pPr>
              <a:lnSpc>
                <a:spcPct val="150000"/>
              </a:lnSpc>
            </a:pPr>
            <a:endParaRPr lang="el-GR" sz="2000" dirty="0">
              <a:latin typeface="Book Antiqua" panose="02040602050305030304" pitchFamily="18" charset="0"/>
            </a:endParaRPr>
          </a:p>
          <a:p>
            <a:pPr>
              <a:lnSpc>
                <a:spcPct val="150000"/>
              </a:lnSpc>
            </a:pPr>
            <a:endParaRPr lang="el-GR" sz="2000" dirty="0">
              <a:latin typeface="Book Antiqua" panose="02040602050305030304" pitchFamily="18" charset="0"/>
            </a:endParaRPr>
          </a:p>
          <a:p>
            <a:pPr>
              <a:lnSpc>
                <a:spcPct val="150000"/>
              </a:lnSpc>
            </a:pPr>
            <a:r>
              <a:rPr lang="el-GR" sz="2000" b="1" dirty="0">
                <a:latin typeface="Book Antiqua" panose="02040602050305030304" pitchFamily="18" charset="0"/>
              </a:rPr>
              <a:t>Οδηγίες για τον τρόπο συγγραφής ακαδημαϊκού δοκιμίου</a:t>
            </a:r>
            <a:r>
              <a:rPr lang="en-GB" sz="2000" b="1" dirty="0">
                <a:latin typeface="Book Antiqua" panose="02040602050305030304" pitchFamily="18" charset="0"/>
              </a:rPr>
              <a:t>:</a:t>
            </a:r>
          </a:p>
          <a:p>
            <a:pPr>
              <a:lnSpc>
                <a:spcPct val="150000"/>
              </a:lnSpc>
            </a:pPr>
            <a:r>
              <a:rPr lang="en-GB" sz="2000" dirty="0">
                <a:latin typeface="Book Antiqua" panose="02040602050305030304" pitchFamily="18" charset="0"/>
                <a:hlinkClick r:id="rId2"/>
              </a:rPr>
              <a:t>www.jimpryor.net/teaching/guidelines/writing.html</a:t>
            </a:r>
            <a:endParaRPr lang="el-GR" sz="2000" dirty="0">
              <a:latin typeface="Book Antiqua" panose="02040602050305030304" pitchFamily="18" charset="0"/>
            </a:endParaRPr>
          </a:p>
          <a:p>
            <a:pPr>
              <a:lnSpc>
                <a:spcPct val="150000"/>
              </a:lnSpc>
            </a:pPr>
            <a:r>
              <a:rPr lang="en-GB" sz="2000" dirty="0">
                <a:latin typeface="Book Antiqua" panose="02040602050305030304" pitchFamily="18" charset="0"/>
                <a:hlinkClick r:id="rId3"/>
              </a:rPr>
              <a:t>www.sz.ruhr-uni-Bochum.de/imperia/md/contents/sz/tipps_2004.doc</a:t>
            </a:r>
            <a:endParaRPr lang="el-GR" sz="2000" dirty="0">
              <a:latin typeface="Book Antiqua" panose="02040602050305030304" pitchFamily="18" charset="0"/>
            </a:endParaRPr>
          </a:p>
          <a:p>
            <a:pPr>
              <a:lnSpc>
                <a:spcPct val="150000"/>
              </a:lnSpc>
            </a:pPr>
            <a:endParaRPr lang="en-GB" dirty="0">
              <a:latin typeface="Book Antiqua" panose="02040602050305030304" pitchFamily="18" charset="0"/>
            </a:endParaRPr>
          </a:p>
          <a:p>
            <a:pPr>
              <a:lnSpc>
                <a:spcPct val="150000"/>
              </a:lnSpc>
            </a:pPr>
            <a:endParaRPr lang="en-US" dirty="0">
              <a:latin typeface="Book Antiqua" panose="02040602050305030304" pitchFamily="18" charset="0"/>
            </a:endParaRPr>
          </a:p>
        </p:txBody>
      </p:sp>
    </p:spTree>
    <p:extLst>
      <p:ext uri="{BB962C8B-B14F-4D97-AF65-F5344CB8AC3E}">
        <p14:creationId xmlns:p14="http://schemas.microsoft.com/office/powerpoint/2010/main" val="20726459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253AD7-C9D9-474B-96F2-0A7436CB341F}"/>
              </a:ext>
            </a:extLst>
          </p:cNvPr>
          <p:cNvSpPr txBox="1"/>
          <p:nvPr/>
        </p:nvSpPr>
        <p:spPr>
          <a:xfrm>
            <a:off x="76200" y="1905000"/>
            <a:ext cx="8991600" cy="2308324"/>
          </a:xfrm>
          <a:prstGeom prst="rect">
            <a:avLst/>
          </a:prstGeom>
          <a:noFill/>
        </p:spPr>
        <p:txBody>
          <a:bodyPr wrap="square">
            <a:spAutoFit/>
          </a:bodyPr>
          <a:lstStyle/>
          <a:p>
            <a:pPr marL="0" marR="0">
              <a:spcBef>
                <a:spcPts val="0"/>
              </a:spcBef>
              <a:spcAft>
                <a:spcPts val="0"/>
              </a:spcAft>
            </a:pPr>
            <a:r>
              <a:rPr lang="el-GR" sz="2400" b="1" u="sng" dirty="0">
                <a:effectLst/>
                <a:latin typeface="Calibri" panose="020F0502020204030204" pitchFamily="34" charset="0"/>
              </a:rPr>
              <a:t>Διαδικτυακό Έντυπο Ανατροφοδότησης </a:t>
            </a:r>
            <a:r>
              <a:rPr lang="en-GB" sz="2400" b="1" u="sng" dirty="0">
                <a:effectLst/>
                <a:latin typeface="Calibri" panose="020F0502020204030204" pitchFamily="34" charset="0"/>
              </a:rPr>
              <a:t>(</a:t>
            </a:r>
            <a:r>
              <a:rPr lang="el-GR" sz="2400" b="1" u="sng" dirty="0">
                <a:effectLst/>
                <a:latin typeface="Calibri" panose="020F0502020204030204" pitchFamily="34" charset="0"/>
              </a:rPr>
              <a:t>MS FORMS</a:t>
            </a:r>
            <a:r>
              <a:rPr lang="en-GB" sz="2400" b="1" u="sng" dirty="0">
                <a:effectLst/>
                <a:latin typeface="Calibri" panose="020F0502020204030204" pitchFamily="34" charset="0"/>
              </a:rPr>
              <a:t>)</a:t>
            </a:r>
            <a:r>
              <a:rPr lang="el-GR" sz="2400" b="1" u="sng" dirty="0">
                <a:effectLst/>
                <a:latin typeface="Calibri" panose="020F0502020204030204" pitchFamily="34" charset="0"/>
              </a:rPr>
              <a:t>:</a:t>
            </a:r>
            <a:r>
              <a:rPr lang="el-GR" sz="2400" dirty="0">
                <a:effectLst/>
                <a:latin typeface="Calibri" panose="020F0502020204030204" pitchFamily="34" charset="0"/>
              </a:rPr>
              <a:t> </a:t>
            </a:r>
          </a:p>
          <a:p>
            <a:pPr marL="0" marR="0">
              <a:spcBef>
                <a:spcPts val="0"/>
              </a:spcBef>
              <a:spcAft>
                <a:spcPts val="0"/>
              </a:spcAft>
            </a:pPr>
            <a:r>
              <a:rPr lang="el-GR" sz="2400" dirty="0">
                <a:effectLst/>
                <a:latin typeface="Calibri" panose="020F0502020204030204" pitchFamily="34" charset="0"/>
              </a:rPr>
              <a:t> </a:t>
            </a:r>
          </a:p>
          <a:p>
            <a:pPr marL="0" marR="0">
              <a:spcBef>
                <a:spcPts val="0"/>
              </a:spcBef>
              <a:spcAft>
                <a:spcPts val="0"/>
              </a:spcAft>
            </a:pPr>
            <a:r>
              <a:rPr lang="el-GR" sz="2400" dirty="0">
                <a:effectLst/>
                <a:latin typeface="Calibri" panose="020F0502020204030204" pitchFamily="34" charset="0"/>
              </a:rPr>
              <a:t>Συγγραφή ακαδημαϊκού δοκιμίου</a:t>
            </a:r>
            <a:r>
              <a:rPr lang="el-GR" b="1" dirty="0">
                <a:effectLst/>
                <a:latin typeface="Calibri" panose="020F0502020204030204" pitchFamily="34" charset="0"/>
              </a:rPr>
              <a:t> </a:t>
            </a:r>
            <a:r>
              <a:rPr lang="el-GR" sz="2400" dirty="0">
                <a:effectLst/>
                <a:latin typeface="Calibri" panose="020F0502020204030204" pitchFamily="34" charset="0"/>
              </a:rPr>
              <a:t>– 6/2/2021</a:t>
            </a:r>
          </a:p>
          <a:p>
            <a:pPr marL="0" marR="0">
              <a:spcBef>
                <a:spcPts val="0"/>
              </a:spcBef>
              <a:spcAft>
                <a:spcPts val="0"/>
              </a:spcAft>
            </a:pPr>
            <a:r>
              <a:rPr lang="el-GR" sz="2400" u="sng" dirty="0">
                <a:solidFill>
                  <a:srgbClr val="0563C1"/>
                </a:solidFill>
                <a:effectLst/>
                <a:latin typeface="Calibri" panose="020F0502020204030204" pitchFamily="34" charset="0"/>
                <a:hlinkClick r:id="rId2"/>
              </a:rPr>
              <a:t>https://forms.office.com/Pages/ResponsePage.aspx?id=tObRjayNjkCNjWdT6YAFMGDUeIpRT1hAuGPtsyyV3yBUOTlaRTYzQzc2WlpRR0ZDVzdZS1NMWkdOQi4u</a:t>
            </a:r>
            <a:endParaRPr lang="el-GR" sz="2400" dirty="0">
              <a:effectLst/>
              <a:latin typeface="Calibri" panose="020F0502020204030204" pitchFamily="34" charset="0"/>
            </a:endParaRPr>
          </a:p>
        </p:txBody>
      </p:sp>
      <p:sp>
        <p:nvSpPr>
          <p:cNvPr id="4" name="TextBox 3">
            <a:extLst>
              <a:ext uri="{FF2B5EF4-FFF2-40B4-BE49-F238E27FC236}">
                <a16:creationId xmlns:a16="http://schemas.microsoft.com/office/drawing/2014/main" id="{9C849EDC-4E8A-4282-9B41-A6D856047074}"/>
              </a:ext>
            </a:extLst>
          </p:cNvPr>
          <p:cNvSpPr txBox="1"/>
          <p:nvPr/>
        </p:nvSpPr>
        <p:spPr>
          <a:xfrm>
            <a:off x="76200" y="6019800"/>
            <a:ext cx="4953000" cy="646331"/>
          </a:xfrm>
          <a:prstGeom prst="rect">
            <a:avLst/>
          </a:prstGeom>
          <a:noFill/>
        </p:spPr>
        <p:txBody>
          <a:bodyPr wrap="square" rtlCol="0">
            <a:spAutoFit/>
          </a:bodyPr>
          <a:lstStyle/>
          <a:p>
            <a:r>
              <a:rPr lang="el-GR" dirty="0"/>
              <a:t>Σας ευχαριστώ για τη συνεργασία</a:t>
            </a:r>
          </a:p>
          <a:p>
            <a:r>
              <a:rPr lang="el-GR" dirty="0"/>
              <a:t>Επικοινωνία: </a:t>
            </a:r>
            <a:r>
              <a:rPr lang="en-GB" dirty="0">
                <a:hlinkClick r:id="rId3"/>
              </a:rPr>
              <a:t>evangelou.gabriel@ucy.ac.cy</a:t>
            </a:r>
            <a:r>
              <a:rPr lang="el-GR" dirty="0"/>
              <a:t> </a:t>
            </a:r>
          </a:p>
        </p:txBody>
      </p:sp>
    </p:spTree>
    <p:extLst>
      <p:ext uri="{BB962C8B-B14F-4D97-AF65-F5344CB8AC3E}">
        <p14:creationId xmlns:p14="http://schemas.microsoft.com/office/powerpoint/2010/main" val="395436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220200" cy="5791200"/>
          </a:xfrm>
        </p:spPr>
        <p:txBody>
          <a:bodyPr>
            <a:normAutofit fontScale="92500" lnSpcReduction="20000"/>
          </a:bodyPr>
          <a:lstStyle/>
          <a:p>
            <a:pPr marL="114300" indent="-457200" algn="just">
              <a:lnSpc>
                <a:spcPct val="150000"/>
              </a:lnSpc>
              <a:buAutoNum type="arabicPeriod"/>
            </a:pPr>
            <a:r>
              <a:rPr lang="el-GR" sz="2800" dirty="0">
                <a:latin typeface="Book Antiqua" panose="02040602050305030304" pitchFamily="18" charset="0"/>
              </a:rPr>
              <a:t>Εξετάστε το(ν) βαθμό επιρροής του οικογενειακού και κοινωνικού περιβάλλοντος του εκάστοτε ατόμου σε σύγκριση με τα χαρακτηριστικά που φέρει λόγω του γενετικού του κώδικα. Αναπτύξτε με παραδείγματα. </a:t>
            </a:r>
          </a:p>
          <a:p>
            <a:pPr marL="0" indent="0" algn="just">
              <a:lnSpc>
                <a:spcPct val="150000"/>
              </a:lnSpc>
              <a:buNone/>
            </a:pPr>
            <a:endParaRPr lang="el-GR" sz="2800" dirty="0">
              <a:latin typeface="Book Antiqua" panose="02040602050305030304" pitchFamily="18" charset="0"/>
            </a:endParaRPr>
          </a:p>
          <a:p>
            <a:pPr marL="114300" indent="-457200" algn="just">
              <a:lnSpc>
                <a:spcPct val="150000"/>
              </a:lnSpc>
              <a:buAutoNum type="arabicPeriod"/>
            </a:pPr>
            <a:r>
              <a:rPr lang="el-GR" sz="2800" dirty="0">
                <a:latin typeface="Book Antiqua" panose="02040602050305030304" pitchFamily="18" charset="0"/>
              </a:rPr>
              <a:t>Πρόοδος της επιστήμης και ηθικές αξίες</a:t>
            </a:r>
            <a:r>
              <a:rPr lang="en-GB" sz="2800" dirty="0">
                <a:latin typeface="Book Antiqua" panose="02040602050305030304" pitchFamily="18" charset="0"/>
              </a:rPr>
              <a:t>:</a:t>
            </a:r>
            <a:r>
              <a:rPr lang="el-GR" sz="2800" dirty="0">
                <a:latin typeface="Book Antiqua" panose="02040602050305030304" pitchFamily="18" charset="0"/>
              </a:rPr>
              <a:t> Συμφωνείτε με τη χρήση ζώων σε πειράματα για την ανεύρεση θεραπειών του ανθρώπινου σώματος; Θεωρείτε ότι πρέπει να χρησιμοποιούνται ανθρώπινοι εθελοντές; Ποιες εναλλακτικές προτείνετε και γιατι;</a:t>
            </a:r>
          </a:p>
          <a:p>
            <a:pPr marL="114300" indent="-457200" algn="just">
              <a:buAutoNum type="arabicPeriod"/>
            </a:pPr>
            <a:endParaRPr lang="en-US" sz="2400" b="0" dirty="0"/>
          </a:p>
        </p:txBody>
      </p:sp>
      <p:sp>
        <p:nvSpPr>
          <p:cNvPr id="5" name="TextBox 4"/>
          <p:cNvSpPr txBox="1"/>
          <p:nvPr/>
        </p:nvSpPr>
        <p:spPr>
          <a:xfrm>
            <a:off x="354330" y="228600"/>
            <a:ext cx="8458200" cy="646331"/>
          </a:xfrm>
          <a:prstGeom prst="rect">
            <a:avLst/>
          </a:prstGeom>
          <a:noFill/>
        </p:spPr>
        <p:txBody>
          <a:bodyPr wrap="square" rtlCol="0">
            <a:spAutoFit/>
          </a:bodyPr>
          <a:lstStyle/>
          <a:p>
            <a:pPr algn="ctr"/>
            <a:r>
              <a:rPr lang="el-GR" sz="3600" b="1" dirty="0">
                <a:solidFill>
                  <a:schemeClr val="tx1">
                    <a:lumMod val="85000"/>
                    <a:lumOff val="15000"/>
                  </a:schemeClr>
                </a:solidFill>
                <a:effectLst>
                  <a:outerShdw blurRad="38100" dist="38100" dir="2700000" algn="tl">
                    <a:srgbClr val="000000">
                      <a:alpha val="43137"/>
                    </a:srgbClr>
                  </a:outerShdw>
                </a:effectLst>
                <a:latin typeface="Book Antiqua" panose="02040602050305030304" pitchFamily="18" charset="0"/>
              </a:rPr>
              <a:t>Καταιγισμός Ιδεών -</a:t>
            </a:r>
            <a:r>
              <a:rPr lang="el-GR" sz="3600" b="1" i="1" dirty="0">
                <a:solidFill>
                  <a:schemeClr val="tx1">
                    <a:lumMod val="85000"/>
                    <a:lumOff val="15000"/>
                  </a:schemeClr>
                </a:solidFill>
                <a:effectLst>
                  <a:outerShdw blurRad="38100" dist="38100" dir="2700000" algn="tl">
                    <a:srgbClr val="000000">
                      <a:alpha val="43137"/>
                    </a:srgbClr>
                  </a:outerShdw>
                </a:effectLst>
                <a:latin typeface="Book Antiqua" panose="02040602050305030304" pitchFamily="18" charset="0"/>
              </a:rPr>
              <a:t> </a:t>
            </a:r>
            <a:r>
              <a:rPr lang="en-GB" sz="3600" b="1" i="1" dirty="0">
                <a:solidFill>
                  <a:schemeClr val="tx1">
                    <a:lumMod val="85000"/>
                    <a:lumOff val="15000"/>
                  </a:schemeClr>
                </a:solidFill>
                <a:effectLst>
                  <a:outerShdw blurRad="38100" dist="38100" dir="2700000" algn="tl">
                    <a:srgbClr val="000000">
                      <a:alpha val="43137"/>
                    </a:srgbClr>
                  </a:outerShdw>
                </a:effectLst>
                <a:latin typeface="Book Antiqua" panose="02040602050305030304" pitchFamily="18" charset="0"/>
              </a:rPr>
              <a:t>Brainstorming</a:t>
            </a:r>
            <a:endParaRPr lang="en-US" sz="3600" b="1" i="1" dirty="0">
              <a:solidFill>
                <a:schemeClr val="tx1">
                  <a:lumMod val="85000"/>
                  <a:lumOff val="15000"/>
                </a:schemeClr>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350519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5562600" cy="994172"/>
          </a:xfrm>
        </p:spPr>
        <p:txBody>
          <a:bodyPr>
            <a:normAutofit/>
          </a:bodyPr>
          <a:lstStyle/>
          <a:p>
            <a:r>
              <a:rPr lang="el-GR" sz="3200" b="1" dirty="0">
                <a:latin typeface="Book Antiqua" panose="02040602050305030304" pitchFamily="18" charset="0"/>
              </a:rPr>
              <a:t>Διεθνείς Βάσεις Δεδομένων</a:t>
            </a:r>
            <a:endParaRPr lang="en-US" sz="3200" b="1" dirty="0">
              <a:latin typeface="Book Antiqua" panose="02040602050305030304" pitchFamily="18" charset="0"/>
            </a:endParaRPr>
          </a:p>
        </p:txBody>
      </p:sp>
      <p:sp>
        <p:nvSpPr>
          <p:cNvPr id="3" name="Content Placeholder 2"/>
          <p:cNvSpPr>
            <a:spLocks noGrp="1"/>
          </p:cNvSpPr>
          <p:nvPr>
            <p:ph idx="1"/>
          </p:nvPr>
        </p:nvSpPr>
        <p:spPr>
          <a:xfrm>
            <a:off x="76200" y="1905000"/>
            <a:ext cx="8991600" cy="4724400"/>
          </a:xfrm>
        </p:spPr>
        <p:txBody>
          <a:bodyPr>
            <a:normAutofit/>
          </a:bodyPr>
          <a:lstStyle/>
          <a:p>
            <a:pPr marL="0" indent="0" algn="ctr">
              <a:buNone/>
            </a:pPr>
            <a:r>
              <a:rPr lang="el-GR" sz="2400" i="1" dirty="0">
                <a:latin typeface="Book Antiqua" panose="02040602050305030304" pitchFamily="18" charset="0"/>
              </a:rPr>
              <a:t>Οι βάσεις δεδομένων παρέχουν στους χρήστες πρόσβαση στα πλήρη κείμενα περιοδικών, εφημερίδων, πρακτικά συνεδρίων</a:t>
            </a:r>
          </a:p>
          <a:p>
            <a:pPr marL="0" indent="0">
              <a:buNone/>
            </a:pPr>
            <a:endParaRPr lang="el-GR" sz="2400" dirty="0">
              <a:latin typeface="Book Antiqua" panose="02040602050305030304" pitchFamily="18" charset="0"/>
            </a:endParaRPr>
          </a:p>
          <a:p>
            <a:pPr marL="0" indent="0" algn="just">
              <a:buNone/>
            </a:pPr>
            <a:r>
              <a:rPr lang="el-GR" sz="2000" dirty="0">
                <a:latin typeface="Book Antiqua" panose="02040602050305030304" pitchFamily="18" charset="0"/>
              </a:rPr>
              <a:t>π.χ. </a:t>
            </a:r>
            <a:r>
              <a:rPr lang="en-US" sz="2000" dirty="0">
                <a:latin typeface="Book Antiqua" panose="02040602050305030304" pitchFamily="18" charset="0"/>
              </a:rPr>
              <a:t>Academic </a:t>
            </a:r>
            <a:r>
              <a:rPr lang="en-US" sz="2000" dirty="0" err="1">
                <a:latin typeface="Book Antiqua" panose="02040602050305030304" pitchFamily="18" charset="0"/>
              </a:rPr>
              <a:t>Onefile-Infotrac</a:t>
            </a:r>
            <a:r>
              <a:rPr lang="en-US" sz="2000" dirty="0">
                <a:latin typeface="Book Antiqua" panose="02040602050305030304" pitchFamily="18" charset="0"/>
              </a:rPr>
              <a:t>, </a:t>
            </a:r>
            <a:r>
              <a:rPr lang="en-US" sz="2000" dirty="0" err="1">
                <a:latin typeface="Book Antiqua" panose="02040602050305030304" pitchFamily="18" charset="0"/>
              </a:rPr>
              <a:t>Proquest</a:t>
            </a:r>
            <a:r>
              <a:rPr lang="en-US" sz="2000" dirty="0">
                <a:latin typeface="Book Antiqua" panose="02040602050305030304" pitchFamily="18" charset="0"/>
              </a:rPr>
              <a:t> Central, </a:t>
            </a:r>
            <a:r>
              <a:rPr lang="en-US" sz="2000" dirty="0" err="1">
                <a:latin typeface="Book Antiqua" panose="02040602050305030304" pitchFamily="18" charset="0"/>
              </a:rPr>
              <a:t>PsyArticles</a:t>
            </a:r>
            <a:r>
              <a:rPr lang="en-US" sz="2000" dirty="0">
                <a:latin typeface="Book Antiqua" panose="02040602050305030304" pitchFamily="18" charset="0"/>
              </a:rPr>
              <a:t>, ACM Digital Library, Emerald Insight 200, EBSCO’S Academic Complete and Business Source Complete, Sage, Medline Complete, CINAHL Plus </a:t>
            </a:r>
            <a:r>
              <a:rPr lang="en-US" sz="2000" dirty="0" err="1">
                <a:latin typeface="Book Antiqua" panose="02040602050305030304" pitchFamily="18" charset="0"/>
              </a:rPr>
              <a:t>fulltext</a:t>
            </a:r>
            <a:r>
              <a:rPr lang="en-US" sz="2000" dirty="0">
                <a:latin typeface="Book Antiqua" panose="02040602050305030304" pitchFamily="18" charset="0"/>
              </a:rPr>
              <a:t>, Health and Wellness Resource Center-</a:t>
            </a:r>
            <a:r>
              <a:rPr lang="en-US" sz="2000" dirty="0" err="1">
                <a:latin typeface="Book Antiqua" panose="02040602050305030304" pitchFamily="18" charset="0"/>
              </a:rPr>
              <a:t>Infotrac</a:t>
            </a:r>
            <a:r>
              <a:rPr lang="en-US" sz="2000" dirty="0">
                <a:latin typeface="Book Antiqua" panose="02040602050305030304" pitchFamily="18" charset="0"/>
              </a:rPr>
              <a:t>, Science </a:t>
            </a:r>
            <a:r>
              <a:rPr lang="en-US" sz="2000" dirty="0" err="1">
                <a:latin typeface="Book Antiqua" panose="02040602050305030304" pitchFamily="18" charset="0"/>
              </a:rPr>
              <a:t>Direct’s</a:t>
            </a:r>
            <a:r>
              <a:rPr lang="en-US" sz="2000" dirty="0">
                <a:latin typeface="Book Antiqua" panose="02040602050305030304" pitchFamily="18" charset="0"/>
              </a:rPr>
              <a:t> Health and Life Sciences, Health and Medical Complete-</a:t>
            </a:r>
            <a:r>
              <a:rPr lang="en-US" sz="2000" dirty="0" err="1">
                <a:latin typeface="Book Antiqua" panose="02040602050305030304" pitchFamily="18" charset="0"/>
              </a:rPr>
              <a:t>Proquest</a:t>
            </a:r>
            <a:r>
              <a:rPr lang="en-US" sz="2000" dirty="0">
                <a:latin typeface="Book Antiqua" panose="02040602050305030304" pitchFamily="18" charset="0"/>
              </a:rPr>
              <a:t>, IEEE </a:t>
            </a:r>
            <a:endParaRPr lang="el-GR" sz="2000" dirty="0">
              <a:latin typeface="Book Antiqua" panose="02040602050305030304" pitchFamily="18" charset="0"/>
            </a:endParaRPr>
          </a:p>
          <a:p>
            <a:pPr marL="0" indent="0" algn="just">
              <a:buNone/>
            </a:pPr>
            <a:endParaRPr lang="el-GR" sz="2000" dirty="0">
              <a:latin typeface="Book Antiqua" panose="02040602050305030304" pitchFamily="18" charset="0"/>
            </a:endParaRPr>
          </a:p>
          <a:p>
            <a:pPr marL="0" indent="0" algn="just">
              <a:buNone/>
            </a:pPr>
            <a:r>
              <a:rPr lang="el-GR" sz="2000" dirty="0">
                <a:latin typeface="Book Antiqua" panose="02040602050305030304" pitchFamily="18" charset="0"/>
              </a:rPr>
              <a:t>Άρθρα σε βάσεις δεδομένων</a:t>
            </a:r>
            <a:r>
              <a:rPr lang="en-GB" sz="2000" dirty="0">
                <a:latin typeface="Book Antiqua" panose="02040602050305030304" pitchFamily="18" charset="0"/>
              </a:rPr>
              <a:t>: </a:t>
            </a:r>
            <a:r>
              <a:rPr lang="en-GB" sz="2000" b="1" dirty="0">
                <a:latin typeface="Book Antiqua" panose="02040602050305030304" pitchFamily="18" charset="0"/>
              </a:rPr>
              <a:t>Jstor,</a:t>
            </a:r>
            <a:r>
              <a:rPr lang="en-US" sz="2000" b="1" dirty="0">
                <a:latin typeface="Book Antiqua" panose="02040602050305030304" pitchFamily="18" charset="0"/>
              </a:rPr>
              <a:t> PubMed, Scopus, Web of Science, Google Scholar </a:t>
            </a:r>
          </a:p>
          <a:p>
            <a:pPr marL="0" indent="0" algn="just">
              <a:buNone/>
            </a:pPr>
            <a:endParaRPr lang="en-US" sz="1500" dirty="0">
              <a:latin typeface="Bookman Old Style" panose="02050604050505020204" pitchFamily="18" charset="0"/>
            </a:endParaRPr>
          </a:p>
        </p:txBody>
      </p:sp>
    </p:spTree>
    <p:extLst>
      <p:ext uri="{BB962C8B-B14F-4D97-AF65-F5344CB8AC3E}">
        <p14:creationId xmlns:p14="http://schemas.microsoft.com/office/powerpoint/2010/main" val="2068757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47759" cy="2119745"/>
          </a:xfrm>
        </p:spPr>
        <p:txBody>
          <a:bodyPr>
            <a:normAutofit/>
          </a:bodyPr>
          <a:lstStyle/>
          <a:p>
            <a:pPr algn="just">
              <a:lnSpc>
                <a:spcPct val="150000"/>
              </a:lnSpc>
            </a:pPr>
            <a:r>
              <a:rPr lang="el-GR" sz="2700" dirty="0">
                <a:solidFill>
                  <a:schemeClr val="bg1"/>
                </a:solidFill>
                <a:latin typeface="Book Antiqua" panose="02040602050305030304" pitchFamily="18" charset="0"/>
              </a:rPr>
              <a:t>Υπάρχει διαφορά μεταξύ των αποτελεσμάτων που εμφανίζει το </a:t>
            </a:r>
            <a:r>
              <a:rPr lang="en-GB" sz="2700" dirty="0">
                <a:solidFill>
                  <a:schemeClr val="bg1"/>
                </a:solidFill>
                <a:latin typeface="Book Antiqua" panose="02040602050305030304" pitchFamily="18" charset="0"/>
              </a:rPr>
              <a:t>Google </a:t>
            </a:r>
            <a:r>
              <a:rPr lang="el-GR" sz="2700" dirty="0">
                <a:solidFill>
                  <a:schemeClr val="bg1"/>
                </a:solidFill>
                <a:latin typeface="Book Antiqua" panose="02040602050305030304" pitchFamily="18" charset="0"/>
              </a:rPr>
              <a:t>και των αποτελεσμάτων του </a:t>
            </a:r>
            <a:r>
              <a:rPr lang="en-GB" sz="2700" dirty="0">
                <a:solidFill>
                  <a:schemeClr val="bg1"/>
                </a:solidFill>
                <a:latin typeface="Book Antiqua" panose="02040602050305030304" pitchFamily="18" charset="0"/>
              </a:rPr>
              <a:t>Google Scholar;</a:t>
            </a:r>
            <a:endParaRPr lang="en-US" sz="2700" dirty="0">
              <a:solidFill>
                <a:schemeClr val="bg1"/>
              </a:solidFill>
              <a:latin typeface="Book Antiqua" panose="02040602050305030304" pitchFamily="18" charset="0"/>
            </a:endParaRPr>
          </a:p>
        </p:txBody>
      </p:sp>
      <p:sp>
        <p:nvSpPr>
          <p:cNvPr id="4" name="Rectangle 3"/>
          <p:cNvSpPr/>
          <p:nvPr/>
        </p:nvSpPr>
        <p:spPr>
          <a:xfrm>
            <a:off x="773560" y="3005026"/>
            <a:ext cx="4786748" cy="323165"/>
          </a:xfrm>
          <a:prstGeom prst="rect">
            <a:avLst/>
          </a:prstGeom>
        </p:spPr>
        <p:txBody>
          <a:bodyPr wrap="square">
            <a:spAutoFit/>
          </a:bodyPr>
          <a:lstStyle/>
          <a:p>
            <a:r>
              <a:rPr lang="en-US" sz="1500" b="1" dirty="0">
                <a:solidFill>
                  <a:prstClr val="black"/>
                </a:solidFill>
              </a:rPr>
              <a:t>https://en.wikipedia.org/wiki/Nature_versus_nurture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308" y="2865717"/>
            <a:ext cx="2387437" cy="895792"/>
          </a:xfrm>
          <a:prstGeom prst="rect">
            <a:avLst/>
          </a:prstGeom>
          <a:no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32446"/>
            <a:ext cx="5840738" cy="33012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7230" y="4307351"/>
            <a:ext cx="2076942" cy="775738"/>
          </a:xfrm>
          <a:prstGeom prst="rect">
            <a:avLst/>
          </a:prstGeom>
        </p:spPr>
      </p:pic>
    </p:spTree>
    <p:extLst>
      <p:ext uri="{BB962C8B-B14F-4D97-AF65-F5344CB8AC3E}">
        <p14:creationId xmlns:p14="http://schemas.microsoft.com/office/powerpoint/2010/main" val="381981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855" y="1143000"/>
            <a:ext cx="8610600" cy="5604972"/>
          </a:xfrm>
        </p:spPr>
        <p:txBody>
          <a:bodyPr/>
          <a:lstStyle/>
          <a:p>
            <a:endParaRPr lang="el-GR" dirty="0"/>
          </a:p>
          <a:p>
            <a:endParaRPr lang="el-GR" dirty="0"/>
          </a:p>
          <a:p>
            <a:endParaRPr lang="el-GR" sz="1800" dirty="0"/>
          </a:p>
        </p:txBody>
      </p:sp>
      <p:sp>
        <p:nvSpPr>
          <p:cNvPr id="6" name="TextBox 5"/>
          <p:cNvSpPr txBox="1"/>
          <p:nvPr/>
        </p:nvSpPr>
        <p:spPr>
          <a:xfrm>
            <a:off x="1066800" y="457200"/>
            <a:ext cx="6553200" cy="132343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4000" b="1" dirty="0">
                <a:solidFill>
                  <a:srgbClr val="FFFFFF"/>
                </a:solidFill>
                <a:effectLst>
                  <a:outerShdw blurRad="38100" dist="38100" dir="2700000" algn="tl">
                    <a:srgbClr val="000000">
                      <a:alpha val="43137"/>
                    </a:srgbClr>
                  </a:outerShdw>
                </a:effectLst>
                <a:latin typeface="Book Antiqua" panose="02040602050305030304" pitchFamily="18" charset="0"/>
              </a:rPr>
              <a:t>Wikipedia</a:t>
            </a:r>
            <a:endParaRPr lang="el-GR" sz="4000" b="1" dirty="0">
              <a:solidFill>
                <a:srgbClr val="FFFFFF"/>
              </a:solidFill>
              <a:effectLst>
                <a:outerShdw blurRad="38100" dist="38100" dir="2700000" algn="tl">
                  <a:srgbClr val="000000">
                    <a:alpha val="43137"/>
                  </a:srgbClr>
                </a:outerShdw>
              </a:effectLst>
              <a:latin typeface="Book Antiqua" panose="02040602050305030304" pitchFamily="18" charset="0"/>
            </a:endParaRPr>
          </a:p>
          <a:p>
            <a:pPr algn="ctr"/>
            <a:r>
              <a:rPr lang="el-GR" sz="4000" b="1" dirty="0">
                <a:solidFill>
                  <a:srgbClr val="FFFFFF"/>
                </a:solidFill>
                <a:effectLst>
                  <a:outerShdw blurRad="38100" dist="38100" dir="2700000" algn="tl">
                    <a:srgbClr val="000000">
                      <a:alpha val="43137"/>
                    </a:srgbClr>
                  </a:outerShdw>
                </a:effectLst>
                <a:latin typeface="Book Antiqua" panose="02040602050305030304" pitchFamily="18" charset="0"/>
              </a:rPr>
              <a:t>(Βικιπαιδεία)</a:t>
            </a:r>
            <a:endParaRPr lang="en-GB" sz="4000" b="1" dirty="0">
              <a:solidFill>
                <a:srgbClr val="FFFFFF"/>
              </a:solidFill>
              <a:effectLst>
                <a:outerShdw blurRad="38100" dist="38100" dir="2700000" algn="tl">
                  <a:srgbClr val="000000">
                    <a:alpha val="43137"/>
                  </a:srgbClr>
                </a:outerShdw>
              </a:effectLst>
              <a:latin typeface="Book Antiqua" panose="02040602050305030304" pitchFamily="18" charset="0"/>
            </a:endParaRPr>
          </a:p>
        </p:txBody>
      </p:sp>
      <p:sp>
        <p:nvSpPr>
          <p:cNvPr id="7" name="TextBox 6"/>
          <p:cNvSpPr txBox="1"/>
          <p:nvPr/>
        </p:nvSpPr>
        <p:spPr>
          <a:xfrm>
            <a:off x="0" y="2362200"/>
            <a:ext cx="8839200" cy="4308872"/>
          </a:xfrm>
          <a:prstGeom prst="rect">
            <a:avLst/>
          </a:prstGeom>
          <a:noFill/>
        </p:spPr>
        <p:txBody>
          <a:bodyPr wrap="square" rtlCol="0">
            <a:spAutoFit/>
          </a:bodyPr>
          <a:lstStyle/>
          <a:p>
            <a:pPr marL="342900" indent="-342900">
              <a:buFontTx/>
              <a:buAutoNum type="arabicPeriod"/>
            </a:pPr>
            <a:r>
              <a:rPr lang="el-GR" sz="3200" dirty="0">
                <a:solidFill>
                  <a:srgbClr val="000000"/>
                </a:solidFill>
                <a:latin typeface="Book Antiqua" panose="02040602050305030304" pitchFamily="18" charset="0"/>
              </a:rPr>
              <a:t>Πόσο αξιόπιστη είναι η συγκεκριμένη πηγή/ιστοσελίδα;</a:t>
            </a:r>
            <a:endParaRPr lang="en-GB" sz="3200" dirty="0">
              <a:solidFill>
                <a:srgbClr val="000000"/>
              </a:solidFill>
              <a:latin typeface="Book Antiqua" panose="02040602050305030304" pitchFamily="18" charset="0"/>
            </a:endParaRPr>
          </a:p>
          <a:p>
            <a:pPr marL="342900" indent="-342900">
              <a:buFontTx/>
              <a:buAutoNum type="arabicPeriod"/>
            </a:pPr>
            <a:endParaRPr lang="el-GR" sz="3200" dirty="0">
              <a:solidFill>
                <a:srgbClr val="000000"/>
              </a:solidFill>
              <a:latin typeface="Book Antiqua" panose="02040602050305030304" pitchFamily="18" charset="0"/>
            </a:endParaRPr>
          </a:p>
          <a:p>
            <a:pPr marL="342900" indent="-342900">
              <a:buFontTx/>
              <a:buAutoNum type="arabicPeriod"/>
            </a:pPr>
            <a:r>
              <a:rPr lang="el-GR" sz="3200" dirty="0">
                <a:solidFill>
                  <a:srgbClr val="000000"/>
                </a:solidFill>
                <a:latin typeface="Book Antiqua" panose="02040602050305030304" pitchFamily="18" charset="0"/>
              </a:rPr>
              <a:t>Μπορεί κάποιος φοιτητής να τη χρησιμοποιήσει ως πηγή σε ένα ακαδημαϊκό δοκίμιο; Με ποιο τρόπο και γιατί;</a:t>
            </a:r>
            <a:endParaRPr lang="en-GB" sz="3200" dirty="0">
              <a:solidFill>
                <a:srgbClr val="000000"/>
              </a:solidFill>
              <a:latin typeface="Book Antiqua" panose="02040602050305030304" pitchFamily="18" charset="0"/>
            </a:endParaRPr>
          </a:p>
          <a:p>
            <a:pPr marL="342900" indent="-342900">
              <a:buFontTx/>
              <a:buAutoNum type="arabicPeriod"/>
            </a:pPr>
            <a:endParaRPr lang="el-GR" sz="3200" dirty="0">
              <a:solidFill>
                <a:srgbClr val="000000"/>
              </a:solidFill>
              <a:latin typeface="Book Antiqua" panose="02040602050305030304" pitchFamily="18" charset="0"/>
            </a:endParaRPr>
          </a:p>
          <a:p>
            <a:pPr marL="342900" indent="-342900">
              <a:buFontTx/>
              <a:buAutoNum type="arabicPeriod"/>
            </a:pPr>
            <a:r>
              <a:rPr lang="el-GR" sz="3200" dirty="0">
                <a:solidFill>
                  <a:srgbClr val="000000"/>
                </a:solidFill>
                <a:latin typeface="Book Antiqua" panose="02040602050305030304" pitchFamily="18" charset="0"/>
              </a:rPr>
              <a:t>Από πού προέρχεται το υλικό της;</a:t>
            </a:r>
          </a:p>
          <a:p>
            <a:pPr marL="342900" indent="-342900">
              <a:buFontTx/>
              <a:buAutoNum type="arabicPeriod"/>
            </a:pPr>
            <a:endParaRPr lang="en-US" dirty="0">
              <a:solidFill>
                <a:srgbClr val="000000"/>
              </a:solidFill>
            </a:endParaRPr>
          </a:p>
        </p:txBody>
      </p:sp>
    </p:spTree>
    <p:extLst>
      <p:ext uri="{BB962C8B-B14F-4D97-AF65-F5344CB8AC3E}">
        <p14:creationId xmlns:p14="http://schemas.microsoft.com/office/powerpoint/2010/main" val="21807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886700" cy="994172"/>
          </a:xfrm>
        </p:spPr>
        <p:txBody>
          <a:bodyPr>
            <a:normAutofit/>
          </a:bodyPr>
          <a:lstStyle/>
          <a:p>
            <a:r>
              <a:rPr lang="el-GR" sz="3200" b="1" dirty="0">
                <a:latin typeface="Bookman Old Style" panose="02050604050505020204" pitchFamily="18" charset="0"/>
              </a:rPr>
              <a:t>Κυπριακές Βιβλιοθήκες</a:t>
            </a:r>
            <a:br>
              <a:rPr lang="el-GR" sz="3200" b="1" dirty="0">
                <a:latin typeface="Bookman Old Style" panose="02050604050505020204" pitchFamily="18" charset="0"/>
              </a:rPr>
            </a:br>
            <a:endParaRPr lang="en-US" sz="3200" dirty="0"/>
          </a:p>
        </p:txBody>
      </p:sp>
      <p:sp>
        <p:nvSpPr>
          <p:cNvPr id="3" name="Content Placeholder 2"/>
          <p:cNvSpPr>
            <a:spLocks noGrp="1"/>
          </p:cNvSpPr>
          <p:nvPr>
            <p:ph idx="1"/>
          </p:nvPr>
        </p:nvSpPr>
        <p:spPr>
          <a:xfrm>
            <a:off x="0" y="1709480"/>
            <a:ext cx="9067800" cy="4996119"/>
          </a:xfrm>
        </p:spPr>
        <p:txBody>
          <a:bodyPr/>
          <a:lstStyle/>
          <a:p>
            <a:r>
              <a:rPr lang="el-GR" sz="2700" dirty="0">
                <a:latin typeface="Bookman Old Style" panose="02050604050505020204" pitchFamily="18" charset="0"/>
              </a:rPr>
              <a:t>Ψηφιακή Πλατφόρμα της Κυπριακής Βιβλιοθήκης</a:t>
            </a:r>
          </a:p>
          <a:p>
            <a:pPr marL="0" indent="0">
              <a:buNone/>
            </a:pPr>
            <a:r>
              <a:rPr lang="en-US" sz="2700" dirty="0">
                <a:latin typeface="Bookman Old Style" panose="02050604050505020204" pitchFamily="18" charset="0"/>
                <a:hlinkClick r:id="rId2"/>
              </a:rPr>
              <a:t>http://www.cypruslibrary.gov.cy/moec/cl/cl.nsf/DMLindex_gr/DMLindex_gr?OpenDocument</a:t>
            </a:r>
            <a:endParaRPr lang="el-GR" sz="2700" dirty="0">
              <a:latin typeface="Bookman Old Style" panose="02050604050505020204" pitchFamily="18" charset="0"/>
            </a:endParaRPr>
          </a:p>
          <a:p>
            <a:pPr marL="0" indent="0">
              <a:buNone/>
            </a:pPr>
            <a:endParaRPr lang="el-GR" sz="2700" dirty="0">
              <a:latin typeface="Bookman Old Style" panose="02050604050505020204" pitchFamily="18" charset="0"/>
            </a:endParaRPr>
          </a:p>
          <a:p>
            <a:r>
              <a:rPr lang="el-GR" sz="2700" dirty="0">
                <a:latin typeface="Bookman Old Style" panose="02050604050505020204" pitchFamily="18" charset="0"/>
              </a:rPr>
              <a:t>Δίκτυο Κυπριακών Βιβλιοθηκών</a:t>
            </a:r>
          </a:p>
          <a:p>
            <a:pPr marL="0" indent="0">
              <a:buNone/>
            </a:pPr>
            <a:r>
              <a:rPr lang="en-US" sz="2700" dirty="0">
                <a:latin typeface="Bookman Old Style" panose="02050604050505020204" pitchFamily="18" charset="0"/>
                <a:hlinkClick r:id="rId3"/>
              </a:rPr>
              <a:t>http://www.cln.com.cy/</a:t>
            </a:r>
            <a:endParaRPr lang="el-GR" sz="2700" dirty="0">
              <a:latin typeface="Bookman Old Style" panose="02050604050505020204" pitchFamily="18" charset="0"/>
            </a:endParaRPr>
          </a:p>
          <a:p>
            <a:pPr marL="0" indent="0">
              <a:buNone/>
            </a:pPr>
            <a:endParaRPr lang="el-GR" dirty="0"/>
          </a:p>
          <a:p>
            <a:pPr marL="0" indent="0">
              <a:buNone/>
            </a:pPr>
            <a:endParaRPr lang="en-US" dirty="0"/>
          </a:p>
        </p:txBody>
      </p:sp>
    </p:spTree>
    <p:extLst>
      <p:ext uri="{BB962C8B-B14F-4D97-AF65-F5344CB8AC3E}">
        <p14:creationId xmlns:p14="http://schemas.microsoft.com/office/powerpoint/2010/main" val="3239856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823" y="1099918"/>
            <a:ext cx="7886700" cy="3841415"/>
          </a:xfrm>
        </p:spPr>
        <p:txBody>
          <a:bodyPr>
            <a:normAutofit fontScale="25000" lnSpcReduction="20000"/>
          </a:bodyPr>
          <a:lstStyle/>
          <a:p>
            <a:pPr marL="0" indent="0">
              <a:buNone/>
            </a:pPr>
            <a:r>
              <a:rPr lang="el-GR" sz="7200" b="1" dirty="0">
                <a:solidFill>
                  <a:prstClr val="black"/>
                </a:solidFill>
                <a:latin typeface="Bookman Old Style" panose="02050604050505020204" pitchFamily="18" charset="0"/>
              </a:rPr>
              <a:t>Δίκτυο Κυπριακών Βιβλιοθηκών</a:t>
            </a:r>
          </a:p>
          <a:p>
            <a:endParaRPr lang="el-GR" dirty="0"/>
          </a:p>
          <a:p>
            <a:r>
              <a:rPr lang="el-GR" sz="3300" dirty="0">
                <a:latin typeface="Bookman Old Style" panose="02050604050505020204" pitchFamily="18" charset="0"/>
              </a:rPr>
              <a:t>1.  Κυπριακή Βιβλιοθήκη  </a:t>
            </a:r>
          </a:p>
          <a:p>
            <a:r>
              <a:rPr lang="el-GR" sz="3300" dirty="0">
                <a:latin typeface="Bookman Old Style" panose="02050604050505020204" pitchFamily="18" charset="0"/>
              </a:rPr>
              <a:t>2.  Κυπριακή Βιβλιογραφία 1979-2015  </a:t>
            </a:r>
          </a:p>
          <a:p>
            <a:r>
              <a:rPr lang="el-GR" sz="3300" dirty="0">
                <a:latin typeface="Bookman Old Style" panose="02050604050505020204" pitchFamily="18" charset="0"/>
              </a:rPr>
              <a:t>3.  Συλλογή Καψάλης   </a:t>
            </a:r>
          </a:p>
          <a:p>
            <a:r>
              <a:rPr lang="el-GR" sz="3300" dirty="0">
                <a:latin typeface="Bookman Old Style" panose="02050604050505020204" pitchFamily="18" charset="0"/>
              </a:rPr>
              <a:t>4.  Βιβλιοθήκη Γενικού Νοσοκομείου Λάρνακας  </a:t>
            </a:r>
          </a:p>
          <a:p>
            <a:r>
              <a:rPr lang="el-GR" sz="3300" dirty="0">
                <a:latin typeface="Bookman Old Style" panose="02050604050505020204" pitchFamily="18" charset="0"/>
              </a:rPr>
              <a:t>5.  Βιβλιοθήκη Γενικού Νοσοκομείου Λεμεσού  </a:t>
            </a:r>
          </a:p>
          <a:p>
            <a:r>
              <a:rPr lang="el-GR" sz="3300" dirty="0">
                <a:latin typeface="Bookman Old Style" panose="02050604050505020204" pitchFamily="18" charset="0"/>
              </a:rPr>
              <a:t>6.  Βιβλιοθήκη Γενικού Νοσοκομείου Λευκωσίας   </a:t>
            </a:r>
          </a:p>
          <a:p>
            <a:r>
              <a:rPr lang="el-GR" sz="3300" dirty="0">
                <a:latin typeface="Bookman Old Style" panose="02050604050505020204" pitchFamily="18" charset="0"/>
              </a:rPr>
              <a:t>7.  Βιβλιοθήκη Γενικού Νοσοκομείου Πάφου  </a:t>
            </a:r>
          </a:p>
          <a:p>
            <a:r>
              <a:rPr lang="el-GR" sz="3300" dirty="0">
                <a:latin typeface="Bookman Old Style" panose="02050604050505020204" pitchFamily="18" charset="0"/>
              </a:rPr>
              <a:t>8.  Βιβλιοθήκη Μακάριου Νοσοκομείου   </a:t>
            </a:r>
          </a:p>
          <a:p>
            <a:r>
              <a:rPr lang="el-GR" sz="3300" dirty="0">
                <a:latin typeface="Bookman Old Style" panose="02050604050505020204" pitchFamily="18" charset="0"/>
              </a:rPr>
              <a:t>9.  Βιβλιοθήκη Τμήματος Αναπτύξεως Υδάτων  </a:t>
            </a:r>
          </a:p>
          <a:p>
            <a:r>
              <a:rPr lang="el-GR" sz="3300" dirty="0">
                <a:latin typeface="Bookman Old Style" panose="02050604050505020204" pitchFamily="18" charset="0"/>
              </a:rPr>
              <a:t>10.  CTL </a:t>
            </a:r>
            <a:r>
              <a:rPr lang="el-GR" sz="3300" dirty="0" err="1">
                <a:latin typeface="Bookman Old Style" panose="02050604050505020204" pitchFamily="18" charset="0"/>
              </a:rPr>
              <a:t>EuroCollege</a:t>
            </a:r>
            <a:r>
              <a:rPr lang="el-GR" sz="3300" dirty="0">
                <a:latin typeface="Bookman Old Style" panose="02050604050505020204" pitchFamily="18" charset="0"/>
              </a:rPr>
              <a:t> </a:t>
            </a:r>
            <a:r>
              <a:rPr lang="el-GR" sz="3300" dirty="0" err="1">
                <a:latin typeface="Bookman Old Style" panose="02050604050505020204" pitchFamily="18" charset="0"/>
              </a:rPr>
              <a:t>Library</a:t>
            </a:r>
            <a:r>
              <a:rPr lang="el-GR" sz="3300" dirty="0">
                <a:latin typeface="Bookman Old Style" panose="02050604050505020204" pitchFamily="18" charset="0"/>
              </a:rPr>
              <a:t>  </a:t>
            </a:r>
          </a:p>
          <a:p>
            <a:r>
              <a:rPr lang="el-GR" sz="3300" dirty="0">
                <a:latin typeface="Bookman Old Style" panose="02050604050505020204" pitchFamily="18" charset="0"/>
              </a:rPr>
              <a:t>11.  Ερευνητικό Κέντρο Ιδρύματος Κώστα και </a:t>
            </a:r>
            <a:r>
              <a:rPr lang="el-GR" sz="3300" dirty="0" err="1">
                <a:latin typeface="Bookman Old Style" panose="02050604050505020204" pitchFamily="18" charset="0"/>
              </a:rPr>
              <a:t>Ρίτας</a:t>
            </a:r>
            <a:r>
              <a:rPr lang="el-GR" sz="3300" dirty="0">
                <a:latin typeface="Bookman Old Style" panose="02050604050505020204" pitchFamily="18" charset="0"/>
              </a:rPr>
              <a:t> </a:t>
            </a:r>
            <a:r>
              <a:rPr lang="el-GR" sz="3300" dirty="0" err="1">
                <a:latin typeface="Bookman Old Style" panose="02050604050505020204" pitchFamily="18" charset="0"/>
              </a:rPr>
              <a:t>Σεβέρη</a:t>
            </a:r>
            <a:r>
              <a:rPr lang="el-GR" sz="3300" dirty="0">
                <a:latin typeface="Bookman Old Style" panose="02050604050505020204" pitchFamily="18" charset="0"/>
              </a:rPr>
              <a:t>  </a:t>
            </a:r>
          </a:p>
          <a:p>
            <a:r>
              <a:rPr lang="el-GR" sz="3300" dirty="0">
                <a:latin typeface="Bookman Old Style" panose="02050604050505020204" pitchFamily="18" charset="0"/>
              </a:rPr>
              <a:t>12.  </a:t>
            </a:r>
            <a:r>
              <a:rPr lang="el-GR" sz="3300" dirty="0" err="1">
                <a:latin typeface="Bookman Old Style" panose="02050604050505020204" pitchFamily="18" charset="0"/>
              </a:rPr>
              <a:t>Ελπινίκειος</a:t>
            </a:r>
            <a:r>
              <a:rPr lang="el-GR" sz="3300" dirty="0">
                <a:latin typeface="Bookman Old Style" panose="02050604050505020204" pitchFamily="18" charset="0"/>
              </a:rPr>
              <a:t> Βιβλιοθήκη    </a:t>
            </a:r>
          </a:p>
          <a:p>
            <a:r>
              <a:rPr lang="el-GR" sz="3300" dirty="0">
                <a:latin typeface="Bookman Old Style" panose="02050604050505020204" pitchFamily="18" charset="0"/>
              </a:rPr>
              <a:t>13.  </a:t>
            </a:r>
            <a:r>
              <a:rPr lang="el-GR" sz="3300" dirty="0" err="1">
                <a:latin typeface="Bookman Old Style" panose="02050604050505020204" pitchFamily="18" charset="0"/>
              </a:rPr>
              <a:t>Σεβέρειος</a:t>
            </a:r>
            <a:r>
              <a:rPr lang="el-GR" sz="3300" dirty="0">
                <a:latin typeface="Bookman Old Style" panose="02050604050505020204" pitchFamily="18" charset="0"/>
              </a:rPr>
              <a:t> Βιβλιοθήκη   </a:t>
            </a:r>
          </a:p>
          <a:p>
            <a:r>
              <a:rPr lang="el-GR" sz="3300" dirty="0">
                <a:latin typeface="Bookman Old Style" panose="02050604050505020204" pitchFamily="18" charset="0"/>
              </a:rPr>
              <a:t>14.  Βιβλιοθήκη Παιδαγωγικού Ινστιτούτου   </a:t>
            </a:r>
          </a:p>
          <a:p>
            <a:r>
              <a:rPr lang="el-GR" sz="3300" dirty="0">
                <a:latin typeface="Bookman Old Style" panose="02050604050505020204" pitchFamily="18" charset="0"/>
              </a:rPr>
              <a:t>15.  Βιβλιοθήκη </a:t>
            </a:r>
            <a:r>
              <a:rPr lang="el-GR" sz="3300" dirty="0" err="1">
                <a:latin typeface="Bookman Old Style" panose="02050604050505020204" pitchFamily="18" charset="0"/>
              </a:rPr>
              <a:t>Λύκειου</a:t>
            </a:r>
            <a:r>
              <a:rPr lang="el-GR" sz="3300" dirty="0">
                <a:latin typeface="Bookman Old Style" panose="02050604050505020204" pitchFamily="18" charset="0"/>
              </a:rPr>
              <a:t> </a:t>
            </a:r>
            <a:r>
              <a:rPr lang="el-GR" sz="3300" dirty="0" err="1">
                <a:latin typeface="Bookman Old Style" panose="02050604050505020204" pitchFamily="18" charset="0"/>
              </a:rPr>
              <a:t>Κύκκου</a:t>
            </a:r>
            <a:r>
              <a:rPr lang="el-GR" sz="3300" dirty="0">
                <a:latin typeface="Bookman Old Style" panose="02050604050505020204" pitchFamily="18" charset="0"/>
              </a:rPr>
              <a:t> (Πάφος)   </a:t>
            </a:r>
          </a:p>
          <a:p>
            <a:r>
              <a:rPr lang="el-GR" sz="3300" dirty="0">
                <a:latin typeface="Bookman Old Style" panose="02050604050505020204" pitchFamily="18" charset="0"/>
              </a:rPr>
              <a:t>16.  Βιβλιοθήκη </a:t>
            </a:r>
            <a:r>
              <a:rPr lang="el-GR" sz="3300" dirty="0" err="1">
                <a:latin typeface="Bookman Old Style" panose="02050604050505020204" pitchFamily="18" charset="0"/>
              </a:rPr>
              <a:t>Ανωτάτου</a:t>
            </a:r>
            <a:r>
              <a:rPr lang="el-GR" sz="3300" dirty="0">
                <a:latin typeface="Bookman Old Style" panose="02050604050505020204" pitchFamily="18" charset="0"/>
              </a:rPr>
              <a:t> Δικαστηρίου   </a:t>
            </a:r>
          </a:p>
          <a:p>
            <a:r>
              <a:rPr lang="el-GR" sz="3300" dirty="0">
                <a:latin typeface="Bookman Old Style" panose="02050604050505020204" pitchFamily="18" charset="0"/>
              </a:rPr>
              <a:t>17.  Βιβλιοθήκη Επαρχιακού Δικαστηρίου Λευκωσίας   </a:t>
            </a:r>
          </a:p>
          <a:p>
            <a:r>
              <a:rPr lang="el-GR" sz="3300" dirty="0">
                <a:latin typeface="Bookman Old Style" panose="02050604050505020204" pitchFamily="18" charset="0"/>
              </a:rPr>
              <a:t>18.  Βιβλιοθήκη Βουλής των Αντιπροσώπων   </a:t>
            </a:r>
          </a:p>
          <a:p>
            <a:r>
              <a:rPr lang="el-GR" sz="3300" dirty="0">
                <a:latin typeface="Bookman Old Style" panose="02050604050505020204" pitchFamily="18" charset="0"/>
              </a:rPr>
              <a:t>19.  Βιβλιοθήκη Νομικής Υπηρεσίας   </a:t>
            </a:r>
          </a:p>
          <a:p>
            <a:r>
              <a:rPr lang="el-GR" sz="3300" dirty="0">
                <a:latin typeface="Bookman Old Style" panose="02050604050505020204" pitchFamily="18" charset="0"/>
              </a:rPr>
              <a:t>20.  Βιβλιοθήκη Υπουργείου Δικαιοσύνης και Δημόσιας Τάξεως   </a:t>
            </a:r>
          </a:p>
          <a:p>
            <a:pPr marL="0" indent="0">
              <a:buNone/>
            </a:pPr>
            <a:endParaRPr lang="el-GR" sz="3300" dirty="0">
              <a:latin typeface="Bookman Old Style" panose="02050604050505020204" pitchFamily="18" charset="0"/>
            </a:endParaRPr>
          </a:p>
          <a:p>
            <a:endParaRPr lang="en-US" sz="3300" dirty="0">
              <a:latin typeface="Bookman Old Style" panose="02050604050505020204" pitchFamily="18" charset="0"/>
            </a:endParaRPr>
          </a:p>
        </p:txBody>
      </p:sp>
      <p:sp>
        <p:nvSpPr>
          <p:cNvPr id="4" name="TextBox 3"/>
          <p:cNvSpPr txBox="1"/>
          <p:nvPr/>
        </p:nvSpPr>
        <p:spPr>
          <a:xfrm>
            <a:off x="4537711" y="962758"/>
            <a:ext cx="4490231" cy="504368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21.  Βιβλιοθήκη Αστυνομικής Ακαδημίας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22.  Βιβλιοθήκη Επαρχιακού Δικαστηρίου Λεμεσού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23.  Βιβλιοθήκη Τμήματος Αλιείας και Θαλάσσιων Ερευνών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24.  Βιβλιοθήκη Τμήματος Γεωλογικής Επισκόπησης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25.  Βιβλιοθήκη Κέντρου Επιστημονικών Ερευνών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26.  Βιβλιοθήκη Κέντρου Παραγωγικότητας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27.  Βιβλιοθήκη </a:t>
            </a:r>
            <a:r>
              <a:rPr lang="el-GR" sz="825" b="1" dirty="0">
                <a:solidFill>
                  <a:prstClr val="black"/>
                </a:solidFill>
                <a:latin typeface="Bookman Old Style" panose="02050604050505020204" pitchFamily="18" charset="0"/>
              </a:rPr>
              <a:t>Γραφείου Τύπου και Πληροφοριών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28.  Βιβλιοθήκη Γραφείου Επιτρόπου Νομοθεσίας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29.  Βιβλιοθήκη Γραφείου Επιτρόπου Προστασίας Δικαιωμάτων του Παιδιού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30.  Βιβλιοθήκη Δημοσιογραφικής Εστίας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31.  Βιβλιοθήκη Αρχιεπισκόπου Μακαρίου Γ΄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32.  Βιβλιοθήκη Ιεράς Μητρόπολης Λεμεσού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33.  Βιβλιοθήκη Τμήματος Μετεωρολογικής Υπηρεσίας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34.  Δημοτική Βιβλιοθήκη </a:t>
            </a:r>
            <a:r>
              <a:rPr lang="el-GR" sz="825" dirty="0" err="1">
                <a:solidFill>
                  <a:prstClr val="black"/>
                </a:solidFill>
                <a:latin typeface="Bookman Old Style" panose="02050604050505020204" pitchFamily="18" charset="0"/>
              </a:rPr>
              <a:t>Λακατάμιας</a:t>
            </a:r>
            <a:r>
              <a:rPr lang="el-GR" sz="825" dirty="0">
                <a:solidFill>
                  <a:prstClr val="black"/>
                </a:solidFill>
                <a:latin typeface="Bookman Old Style" panose="02050604050505020204" pitchFamily="18" charset="0"/>
              </a:rPr>
              <a:t>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35.  Δημοτική Βιβλιοθήκη Λαπήθου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36.  Δημοτική Βιβλιοθήκη Λάρνακας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37.  Δημοτική Βιβλιοθήκη </a:t>
            </a:r>
            <a:r>
              <a:rPr lang="el-GR" sz="825" dirty="0" err="1">
                <a:solidFill>
                  <a:prstClr val="black"/>
                </a:solidFill>
                <a:latin typeface="Bookman Old Style" panose="02050604050505020204" pitchFamily="18" charset="0"/>
              </a:rPr>
              <a:t>Δερύνειας</a:t>
            </a:r>
            <a:r>
              <a:rPr lang="el-GR" sz="825" dirty="0">
                <a:solidFill>
                  <a:prstClr val="black"/>
                </a:solidFill>
                <a:latin typeface="Bookman Old Style" panose="02050604050505020204" pitchFamily="18" charset="0"/>
              </a:rPr>
              <a:t>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38.  Δημοτική Βιβλιοθήκη Λεμεσού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39.  Δημοτική Βιβλιοθήκη </a:t>
            </a:r>
            <a:r>
              <a:rPr lang="el-GR" sz="825" dirty="0" err="1">
                <a:solidFill>
                  <a:prstClr val="black"/>
                </a:solidFill>
                <a:latin typeface="Bookman Old Style" panose="02050604050505020204" pitchFamily="18" charset="0"/>
              </a:rPr>
              <a:t>Στροβόλου</a:t>
            </a:r>
            <a:r>
              <a:rPr lang="el-GR" sz="825" dirty="0">
                <a:solidFill>
                  <a:prstClr val="black"/>
                </a:solidFill>
                <a:latin typeface="Bookman Old Style" panose="02050604050505020204" pitchFamily="18" charset="0"/>
              </a:rPr>
              <a:t>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40.  Δημοτική Βιβλιοθήκη Αγίου Αθανασίου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41.  Κοινοτική Βιβλιοθήκη </a:t>
            </a:r>
            <a:r>
              <a:rPr lang="el-GR" sz="825" dirty="0" err="1">
                <a:solidFill>
                  <a:prstClr val="black"/>
                </a:solidFill>
                <a:latin typeface="Bookman Old Style" panose="02050604050505020204" pitchFamily="18" charset="0"/>
              </a:rPr>
              <a:t>Πολεμιδιών</a:t>
            </a:r>
            <a:r>
              <a:rPr lang="el-GR" sz="825" dirty="0">
                <a:solidFill>
                  <a:prstClr val="black"/>
                </a:solidFill>
                <a:latin typeface="Bookman Old Style" panose="02050604050505020204" pitchFamily="18" charset="0"/>
              </a:rPr>
              <a:t>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42.  Δημοτική Βιβλιοθήκη </a:t>
            </a:r>
            <a:r>
              <a:rPr lang="el-GR" sz="825" dirty="0" err="1">
                <a:solidFill>
                  <a:prstClr val="black"/>
                </a:solidFill>
                <a:latin typeface="Bookman Old Style" panose="02050604050505020204" pitchFamily="18" charset="0"/>
              </a:rPr>
              <a:t>Λατσιών</a:t>
            </a:r>
            <a:r>
              <a:rPr lang="el-GR" sz="825" dirty="0">
                <a:solidFill>
                  <a:prstClr val="black"/>
                </a:solidFill>
                <a:latin typeface="Bookman Old Style" panose="02050604050505020204" pitchFamily="18" charset="0"/>
              </a:rPr>
              <a:t>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43.  Δημοτική Βιβλιοθήκη </a:t>
            </a:r>
            <a:r>
              <a:rPr lang="el-GR" sz="825" dirty="0" err="1">
                <a:solidFill>
                  <a:prstClr val="black"/>
                </a:solidFill>
                <a:latin typeface="Bookman Old Style" panose="02050604050505020204" pitchFamily="18" charset="0"/>
              </a:rPr>
              <a:t>Αγλαντζιάς</a:t>
            </a:r>
            <a:r>
              <a:rPr lang="el-GR" sz="825" dirty="0">
                <a:solidFill>
                  <a:prstClr val="black"/>
                </a:solidFill>
                <a:latin typeface="Bookman Old Style" panose="02050604050505020204" pitchFamily="18" charset="0"/>
              </a:rPr>
              <a:t>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44.  Βιβλιοθήκη Λυκείου </a:t>
            </a:r>
            <a:r>
              <a:rPr lang="el-GR" sz="825" dirty="0" err="1">
                <a:solidFill>
                  <a:prstClr val="black"/>
                </a:solidFill>
                <a:latin typeface="Bookman Old Style" panose="02050604050505020204" pitchFamily="18" charset="0"/>
              </a:rPr>
              <a:t>Κύκκου</a:t>
            </a:r>
            <a:r>
              <a:rPr lang="el-GR" sz="825" dirty="0">
                <a:solidFill>
                  <a:prstClr val="black"/>
                </a:solidFill>
                <a:latin typeface="Bookman Old Style" panose="02050604050505020204" pitchFamily="18" charset="0"/>
              </a:rPr>
              <a:t> Β΄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45.  </a:t>
            </a:r>
            <a:r>
              <a:rPr lang="el-GR" sz="825" dirty="0" err="1">
                <a:solidFill>
                  <a:prstClr val="black"/>
                </a:solidFill>
                <a:latin typeface="Bookman Old Style" panose="02050604050505020204" pitchFamily="18" charset="0"/>
              </a:rPr>
              <a:t>Θέκλειος</a:t>
            </a:r>
            <a:r>
              <a:rPr lang="el-GR" sz="825" dirty="0">
                <a:solidFill>
                  <a:prstClr val="black"/>
                </a:solidFill>
                <a:latin typeface="Bookman Old Style" panose="02050604050505020204" pitchFamily="18" charset="0"/>
              </a:rPr>
              <a:t> Βιβλιοθήκη  </a:t>
            </a:r>
          </a:p>
          <a:p>
            <a:pPr marL="171450" indent="-171450">
              <a:lnSpc>
                <a:spcPct val="150000"/>
              </a:lnSpc>
              <a:buFont typeface="Arial" panose="020B0604020202020204" pitchFamily="34" charset="0"/>
              <a:buChar char="•"/>
            </a:pPr>
            <a:r>
              <a:rPr lang="el-GR" sz="825" dirty="0">
                <a:solidFill>
                  <a:prstClr val="black"/>
                </a:solidFill>
                <a:latin typeface="Bookman Old Style" panose="02050604050505020204" pitchFamily="18" charset="0"/>
              </a:rPr>
              <a:t>46.  Αχίλλειος Βιβλιοθήκη </a:t>
            </a:r>
          </a:p>
        </p:txBody>
      </p:sp>
    </p:spTree>
    <p:extLst>
      <p:ext uri="{BB962C8B-B14F-4D97-AF65-F5344CB8AC3E}">
        <p14:creationId xmlns:p14="http://schemas.microsoft.com/office/powerpoint/2010/main" val="226664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39739"/>
            <a:ext cx="9067800" cy="5261061"/>
          </a:xfrm>
        </p:spPr>
        <p:txBody>
          <a:bodyPr>
            <a:normAutofit/>
          </a:bodyPr>
          <a:lstStyle/>
          <a:p>
            <a:pPr marL="0" indent="0">
              <a:buNone/>
            </a:pPr>
            <a:r>
              <a:rPr lang="el-GR" sz="2700" dirty="0">
                <a:latin typeface="Book Antiqua" panose="02040602050305030304" pitchFamily="18" charset="0"/>
              </a:rPr>
              <a:t>Βιβλιοθήκη, Πανεπιστήμιο Κύπρου </a:t>
            </a:r>
          </a:p>
          <a:p>
            <a:pPr marL="0" indent="0">
              <a:buNone/>
            </a:pPr>
            <a:r>
              <a:rPr lang="en-US" sz="2700" dirty="0">
                <a:latin typeface="Book Antiqua" panose="02040602050305030304" pitchFamily="18" charset="0"/>
                <a:hlinkClick r:id="rId3"/>
              </a:rPr>
              <a:t>http://library.ucy.ac.cy/el</a:t>
            </a:r>
            <a:endParaRPr lang="en-US" sz="2700" dirty="0">
              <a:latin typeface="Book Antiqua" panose="02040602050305030304" pitchFamily="18" charset="0"/>
            </a:endParaRPr>
          </a:p>
          <a:p>
            <a:pPr marL="0" indent="0">
              <a:buNone/>
            </a:pPr>
            <a:r>
              <a:rPr lang="el-GR" sz="2700" dirty="0">
                <a:latin typeface="Book Antiqua" panose="02040602050305030304" pitchFamily="18" charset="0"/>
              </a:rPr>
              <a:t>Πανεπιστήμιο Λευκωσίας</a:t>
            </a:r>
          </a:p>
          <a:p>
            <a:pPr marL="0" indent="0">
              <a:buNone/>
            </a:pPr>
            <a:r>
              <a:rPr lang="en-US" sz="2700" dirty="0">
                <a:latin typeface="Book Antiqua" panose="02040602050305030304" pitchFamily="18" charset="0"/>
                <a:hlinkClick r:id="rId4"/>
              </a:rPr>
              <a:t>https://www.unic.ac.cy/el/distance-learning/library</a:t>
            </a:r>
            <a:endParaRPr lang="el-GR" sz="2700" dirty="0">
              <a:latin typeface="Book Antiqua" panose="02040602050305030304" pitchFamily="18" charset="0"/>
            </a:endParaRPr>
          </a:p>
          <a:p>
            <a:pPr marL="0" indent="0">
              <a:buNone/>
            </a:pPr>
            <a:r>
              <a:rPr lang="el-GR" sz="2700" dirty="0">
                <a:latin typeface="Book Antiqua" panose="02040602050305030304" pitchFamily="18" charset="0"/>
              </a:rPr>
              <a:t>Τεχνολογικό Πανεπιστήμιο Κύπρου</a:t>
            </a:r>
          </a:p>
          <a:p>
            <a:pPr marL="0" indent="0">
              <a:buNone/>
            </a:pPr>
            <a:r>
              <a:rPr lang="en-US" sz="2700" dirty="0">
                <a:latin typeface="Book Antiqua" panose="02040602050305030304" pitchFamily="18" charset="0"/>
                <a:hlinkClick r:id="rId5"/>
              </a:rPr>
              <a:t>http://library.cut.ac.cy/</a:t>
            </a:r>
            <a:endParaRPr lang="el-GR" sz="2700" dirty="0">
              <a:latin typeface="Book Antiqua" panose="02040602050305030304" pitchFamily="18" charset="0"/>
            </a:endParaRPr>
          </a:p>
          <a:p>
            <a:pPr marL="0" indent="0">
              <a:buNone/>
            </a:pPr>
            <a:r>
              <a:rPr lang="el-GR" sz="2700" dirty="0">
                <a:latin typeface="Book Antiqua" panose="02040602050305030304" pitchFamily="18" charset="0"/>
              </a:rPr>
              <a:t>Ευρωπαϊκό Πανεπιστήμιο Κύπρου</a:t>
            </a:r>
          </a:p>
          <a:p>
            <a:pPr marL="0" indent="0">
              <a:buNone/>
            </a:pPr>
            <a:r>
              <a:rPr lang="en-US" sz="2700" dirty="0">
                <a:latin typeface="Book Antiqua" panose="02040602050305030304" pitchFamily="18" charset="0"/>
                <a:hlinkClick r:id="rId6"/>
              </a:rPr>
              <a:t>http://www.euc.ac.cy/el/about-us/library</a:t>
            </a:r>
            <a:endParaRPr lang="el-GR" sz="2700" dirty="0">
              <a:latin typeface="Book Antiqua" panose="02040602050305030304" pitchFamily="18" charset="0"/>
            </a:endParaRPr>
          </a:p>
          <a:p>
            <a:pPr marL="0" indent="0">
              <a:buNone/>
            </a:pPr>
            <a:r>
              <a:rPr lang="el-GR" sz="2700" dirty="0">
                <a:latin typeface="Book Antiqua" panose="02040602050305030304" pitchFamily="18" charset="0"/>
              </a:rPr>
              <a:t>Ανοικτό Πανεπιστήμιο Κύπρου</a:t>
            </a:r>
          </a:p>
          <a:p>
            <a:pPr marL="0" indent="0">
              <a:buNone/>
            </a:pPr>
            <a:r>
              <a:rPr lang="en-US" sz="2700" dirty="0">
                <a:latin typeface="Book Antiqua" panose="02040602050305030304" pitchFamily="18" charset="0"/>
                <a:hlinkClick r:id="rId7"/>
              </a:rPr>
              <a:t>http://www.ouc.ac.cy/web/guest/library/search/other</a:t>
            </a:r>
            <a:endParaRPr lang="el-GR" sz="2700" dirty="0">
              <a:latin typeface="Book Antiqua" panose="02040602050305030304" pitchFamily="18" charset="0"/>
            </a:endParaRPr>
          </a:p>
          <a:p>
            <a:pPr marL="0" indent="0">
              <a:buNone/>
            </a:pPr>
            <a:endParaRPr lang="el-GR" sz="2400" dirty="0"/>
          </a:p>
        </p:txBody>
      </p:sp>
    </p:spTree>
    <p:extLst>
      <p:ext uri="{BB962C8B-B14F-4D97-AF65-F5344CB8AC3E}">
        <p14:creationId xmlns:p14="http://schemas.microsoft.com/office/powerpoint/2010/main" val="851771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838200"/>
            <a:ext cx="7886700" cy="994172"/>
          </a:xfrm>
        </p:spPr>
        <p:txBody>
          <a:bodyPr>
            <a:normAutofit fontScale="90000"/>
          </a:bodyPr>
          <a:lstStyle/>
          <a:p>
            <a:r>
              <a:rPr lang="el-GR" sz="3600" b="1" dirty="0">
                <a:latin typeface="Book Antiqua" panose="02040602050305030304" pitchFamily="18" charset="0"/>
              </a:rPr>
              <a:t>Βιβλιοθήκες</a:t>
            </a:r>
            <a:r>
              <a:rPr lang="el-GR" b="1" dirty="0">
                <a:latin typeface="Book Antiqua" panose="02040602050305030304" pitchFamily="18" charset="0"/>
              </a:rPr>
              <a:t> Εξωτερικού</a:t>
            </a:r>
            <a:br>
              <a:rPr lang="el-GR" b="1" dirty="0">
                <a:latin typeface="Book Antiqua" panose="02040602050305030304" pitchFamily="18" charset="0"/>
              </a:rPr>
            </a:br>
            <a:endParaRPr lang="en-US" dirty="0">
              <a:latin typeface="Book Antiqua" panose="02040602050305030304" pitchFamily="18" charset="0"/>
            </a:endParaRPr>
          </a:p>
        </p:txBody>
      </p:sp>
      <p:sp>
        <p:nvSpPr>
          <p:cNvPr id="3" name="Content Placeholder 2"/>
          <p:cNvSpPr>
            <a:spLocks noGrp="1"/>
          </p:cNvSpPr>
          <p:nvPr>
            <p:ph idx="1"/>
          </p:nvPr>
        </p:nvSpPr>
        <p:spPr>
          <a:xfrm>
            <a:off x="0" y="2015454"/>
            <a:ext cx="9067800" cy="4232946"/>
          </a:xfrm>
        </p:spPr>
        <p:txBody>
          <a:bodyPr/>
          <a:lstStyle/>
          <a:p>
            <a:pPr algn="just">
              <a:lnSpc>
                <a:spcPct val="150000"/>
              </a:lnSpc>
            </a:pPr>
            <a:r>
              <a:rPr lang="el-GR" sz="2400" dirty="0">
                <a:latin typeface="Book Antiqua" panose="02040602050305030304" pitchFamily="18" charset="0"/>
              </a:rPr>
              <a:t>Η </a:t>
            </a:r>
            <a:r>
              <a:rPr lang="el-GR" sz="2400" b="1" dirty="0">
                <a:latin typeface="Book Antiqua" panose="02040602050305030304" pitchFamily="18" charset="0"/>
              </a:rPr>
              <a:t>Υπηρεσία Διαδανεισμού </a:t>
            </a:r>
            <a:r>
              <a:rPr lang="el-GR" sz="2400" dirty="0">
                <a:latin typeface="Book Antiqua" panose="02040602050305030304" pitchFamily="18" charset="0"/>
              </a:rPr>
              <a:t>του Πανεπιστημίου Κύπρου αναλαμβάνει να αναζητήσει βιβλία, άρθρα περιοδικών, πρακτικά συνεδρίων, ανακοινώσεις/δημοσιεύσεις συνεδρίων, τα οποία είναι αναγκαία για τη μελέτη και έρευνά σας και τα οποία δεν υπάρχουν στη συλλογή της Βιβλιοθήκης του Πανεπιστημίου Κύπρου</a:t>
            </a:r>
          </a:p>
          <a:p>
            <a:pPr marL="0" indent="0" algn="just">
              <a:lnSpc>
                <a:spcPct val="150000"/>
              </a:lnSpc>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231848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7886700" cy="994172"/>
          </a:xfrm>
        </p:spPr>
        <p:txBody>
          <a:bodyPr/>
          <a:lstStyle/>
          <a:p>
            <a:r>
              <a:rPr lang="el-GR" dirty="0">
                <a:latin typeface="Book Antiqua" panose="02040602050305030304" pitchFamily="18" charset="0"/>
              </a:rPr>
              <a:t>Επιπρόσθετες πηγές</a:t>
            </a:r>
            <a:r>
              <a:rPr lang="en-GB" dirty="0">
                <a:latin typeface="Book Antiqua" panose="02040602050305030304" pitchFamily="18" charset="0"/>
              </a:rPr>
              <a:t>:</a:t>
            </a:r>
            <a:endParaRPr lang="en-US" dirty="0">
              <a:latin typeface="Book Antiqua" panose="02040602050305030304" pitchFamily="18" charset="0"/>
            </a:endParaRPr>
          </a:p>
        </p:txBody>
      </p:sp>
      <p:sp>
        <p:nvSpPr>
          <p:cNvPr id="3" name="Content Placeholder 2"/>
          <p:cNvSpPr>
            <a:spLocks noGrp="1"/>
          </p:cNvSpPr>
          <p:nvPr>
            <p:ph idx="1"/>
          </p:nvPr>
        </p:nvSpPr>
        <p:spPr>
          <a:xfrm>
            <a:off x="0" y="1645682"/>
            <a:ext cx="9143999" cy="5212317"/>
          </a:xfrm>
        </p:spPr>
        <p:txBody>
          <a:bodyPr>
            <a:normAutofit/>
          </a:bodyPr>
          <a:lstStyle/>
          <a:p>
            <a:r>
              <a:rPr lang="el-GR" sz="2250" dirty="0">
                <a:latin typeface="Book Antiqua" panose="02040602050305030304" pitchFamily="18" charset="0"/>
              </a:rPr>
              <a:t>Επιστημονικά περιοδικά με μηνιαία συνδρομή</a:t>
            </a:r>
            <a:r>
              <a:rPr lang="en-GB" sz="2250" dirty="0">
                <a:latin typeface="Book Antiqua" panose="02040602050305030304" pitchFamily="18" charset="0"/>
              </a:rPr>
              <a:t> (</a:t>
            </a:r>
            <a:r>
              <a:rPr lang="el-GR" sz="2250" dirty="0">
                <a:latin typeface="Book Antiqua" panose="02040602050305030304" pitchFamily="18" charset="0"/>
              </a:rPr>
              <a:t>π.χ. </a:t>
            </a:r>
            <a:r>
              <a:rPr lang="en-GB" sz="2250" dirty="0">
                <a:latin typeface="Book Antiqua" panose="02040602050305030304" pitchFamily="18" charset="0"/>
              </a:rPr>
              <a:t>American Journal of Mathematics 460 USD electronic print 2017) </a:t>
            </a:r>
            <a:endParaRPr lang="el-GR" sz="2250" dirty="0">
              <a:latin typeface="Book Antiqua" panose="02040602050305030304" pitchFamily="18" charset="0"/>
            </a:endParaRPr>
          </a:p>
          <a:p>
            <a:r>
              <a:rPr lang="en-GB" sz="2250" dirty="0">
                <a:latin typeface="Book Antiqua" panose="02040602050305030304" pitchFamily="18" charset="0"/>
              </a:rPr>
              <a:t>Open access journals (</a:t>
            </a:r>
            <a:r>
              <a:rPr lang="el-GR" sz="2250" dirty="0">
                <a:latin typeface="Book Antiqua" panose="02040602050305030304" pitchFamily="18" charset="0"/>
              </a:rPr>
              <a:t>επιστημονικά περιοδικά) </a:t>
            </a:r>
          </a:p>
          <a:p>
            <a:pPr marL="0" indent="0">
              <a:buNone/>
            </a:pPr>
            <a:r>
              <a:rPr lang="el-GR" sz="2250" dirty="0">
                <a:latin typeface="Book Antiqua" panose="02040602050305030304" pitchFamily="18" charset="0"/>
              </a:rPr>
              <a:t>π.χ. </a:t>
            </a:r>
            <a:r>
              <a:rPr lang="en-US" sz="2250" dirty="0">
                <a:latin typeface="Book Antiqua" panose="02040602050305030304" pitchFamily="18" charset="0"/>
                <a:hlinkClick r:id="rId2"/>
              </a:rPr>
              <a:t>https://doaj.org/</a:t>
            </a:r>
            <a:endParaRPr lang="el-GR" sz="2250" dirty="0">
              <a:latin typeface="Book Antiqua" panose="02040602050305030304" pitchFamily="18" charset="0"/>
            </a:endParaRPr>
          </a:p>
          <a:p>
            <a:r>
              <a:rPr lang="el-GR" sz="2250" dirty="0">
                <a:latin typeface="Book Antiqua" panose="02040602050305030304" pitchFamily="18" charset="0"/>
              </a:rPr>
              <a:t>Διδακτορικές διατριβές</a:t>
            </a:r>
            <a:endParaRPr lang="en-US" sz="2250" dirty="0">
              <a:latin typeface="Book Antiqua" panose="02040602050305030304" pitchFamily="18" charset="0"/>
            </a:endParaRPr>
          </a:p>
          <a:p>
            <a:pPr algn="just"/>
            <a:r>
              <a:rPr lang="el-GR" sz="2250" dirty="0">
                <a:latin typeface="Book Antiqua" panose="02040602050305030304" pitchFamily="18" charset="0"/>
              </a:rPr>
              <a:t>Βιβλία και περιοδικά που γράφτηκαν πριν από 100 χρόνια και έχουν απωλέσει τα πνευματικά τους δικαιώματα</a:t>
            </a:r>
          </a:p>
          <a:p>
            <a:pPr marL="0" indent="0">
              <a:buNone/>
            </a:pPr>
            <a:r>
              <a:rPr lang="el-GR" sz="2250" dirty="0">
                <a:latin typeface="Book Antiqua" panose="02040602050305030304" pitchFamily="18" charset="0"/>
              </a:rPr>
              <a:t>π.χ. </a:t>
            </a:r>
            <a:r>
              <a:rPr lang="en-GB" sz="2250" dirty="0">
                <a:latin typeface="Book Antiqua" panose="02040602050305030304" pitchFamily="18" charset="0"/>
                <a:hlinkClick r:id="rId3"/>
              </a:rPr>
              <a:t>http://www.perseus.tufts.edu/hopper/</a:t>
            </a:r>
            <a:endParaRPr lang="el-GR" sz="2250" dirty="0">
              <a:latin typeface="Book Antiqua" panose="02040602050305030304" pitchFamily="18" charset="0"/>
            </a:endParaRPr>
          </a:p>
          <a:p>
            <a:r>
              <a:rPr lang="el-GR" sz="2250" dirty="0">
                <a:latin typeface="Book Antiqua" panose="02040602050305030304" pitchFamily="18" charset="0"/>
              </a:rPr>
              <a:t>Εξασφάλιση άρθρων-πηγών από τους ίδιους τους συγγραφείς των (μέσω ηλεκτρονικού ταχυδρομείου ή μέσω σελίδων δικτύωσης π.χ. </a:t>
            </a:r>
            <a:r>
              <a:rPr lang="en-GB" sz="2250" dirty="0">
                <a:latin typeface="Book Antiqua" panose="02040602050305030304" pitchFamily="18" charset="0"/>
              </a:rPr>
              <a:t>Academia, LinkedIn)</a:t>
            </a:r>
          </a:p>
          <a:p>
            <a:pPr algn="just"/>
            <a:r>
              <a:rPr lang="el-GR" sz="2250" dirty="0">
                <a:latin typeface="Book Antiqua" panose="02040602050305030304" pitchFamily="18" charset="0"/>
              </a:rPr>
              <a:t>Αναζήτηση πηγών και βοήθεια εύρεσής τους από άτομα που διαμένουν στο εξωτερικό.</a:t>
            </a:r>
            <a:endParaRPr lang="en-US" sz="2250" dirty="0">
              <a:latin typeface="Book Antiqua" panose="02040602050305030304" pitchFamily="18" charset="0"/>
            </a:endParaRPr>
          </a:p>
          <a:p>
            <a:endParaRPr lang="en-US" dirty="0"/>
          </a:p>
        </p:txBody>
      </p:sp>
    </p:spTree>
    <p:extLst>
      <p:ext uri="{BB962C8B-B14F-4D97-AF65-F5344CB8AC3E}">
        <p14:creationId xmlns:p14="http://schemas.microsoft.com/office/powerpoint/2010/main" val="235097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605" y="381000"/>
            <a:ext cx="8039100" cy="1082040"/>
          </a:xfrm>
        </p:spPr>
        <p:style>
          <a:lnRef idx="0">
            <a:schemeClr val="accent3"/>
          </a:lnRef>
          <a:fillRef idx="3">
            <a:schemeClr val="accent3"/>
          </a:fillRef>
          <a:effectRef idx="3">
            <a:schemeClr val="accent3"/>
          </a:effectRef>
          <a:fontRef idx="minor">
            <a:schemeClr val="lt1"/>
          </a:fontRef>
        </p:style>
        <p:txBody>
          <a:bodyPr/>
          <a:lstStyle/>
          <a:p>
            <a:pPr algn="ctr"/>
            <a:r>
              <a:rPr lang="el-GR" sz="4400" b="1" dirty="0">
                <a:effectLst>
                  <a:outerShdw blurRad="38100" dist="38100" dir="2700000" algn="tl">
                    <a:srgbClr val="000000">
                      <a:alpha val="43137"/>
                    </a:srgbClr>
                  </a:outerShdw>
                </a:effectLst>
                <a:latin typeface="Book Antiqua" panose="02040602050305030304" pitchFamily="18" charset="0"/>
              </a:rPr>
              <a:t>Περιγραφή μαθήματος</a:t>
            </a:r>
            <a:endParaRPr lang="en-US" sz="44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521855" y="1143000"/>
            <a:ext cx="8610600" cy="5604972"/>
          </a:xfrm>
        </p:spPr>
        <p:txBody>
          <a:bodyPr>
            <a:normAutofit/>
          </a:bodyPr>
          <a:lstStyle/>
          <a:p>
            <a:endParaRPr lang="el-GR" sz="1800" dirty="0"/>
          </a:p>
          <a:p>
            <a:pPr marL="457200" indent="-457200">
              <a:buAutoNum type="arabicPeriod"/>
            </a:pPr>
            <a:endParaRPr lang="el-GR" sz="2800" dirty="0">
              <a:latin typeface="Book Antiqua" panose="02040602050305030304" pitchFamily="18" charset="0"/>
            </a:endParaRPr>
          </a:p>
          <a:p>
            <a:pPr marL="457200" indent="-457200">
              <a:buAutoNum type="arabicPeriod"/>
            </a:pPr>
            <a:r>
              <a:rPr lang="el-GR" sz="2800" dirty="0">
                <a:latin typeface="Book Antiqua" panose="02040602050305030304" pitchFamily="18" charset="0"/>
              </a:rPr>
              <a:t>Βιβλιογραφική Έρευνα και Συλλογή υλικού</a:t>
            </a:r>
            <a:endParaRPr lang="en-US" sz="2800" dirty="0">
              <a:latin typeface="Book Antiqua" panose="02040602050305030304" pitchFamily="18" charset="0"/>
            </a:endParaRPr>
          </a:p>
          <a:p>
            <a:pPr marL="457200" indent="-457200">
              <a:buAutoNum type="arabicPeriod"/>
            </a:pPr>
            <a:endParaRPr lang="en-US" sz="2800" dirty="0">
              <a:latin typeface="Book Antiqua" panose="02040602050305030304" pitchFamily="18" charset="0"/>
            </a:endParaRPr>
          </a:p>
          <a:p>
            <a:pPr marL="457200" indent="-457200">
              <a:buAutoNum type="arabicPeriod"/>
            </a:pPr>
            <a:r>
              <a:rPr lang="el-GR" sz="2800" dirty="0">
                <a:latin typeface="Book Antiqua" panose="02040602050305030304" pitchFamily="18" charset="0"/>
              </a:rPr>
              <a:t>Κατανομή του Χρόνου και Παραγωγικότητα</a:t>
            </a:r>
          </a:p>
          <a:p>
            <a:pPr marL="457200" indent="-457200">
              <a:buAutoNum type="arabicPeriod"/>
            </a:pPr>
            <a:endParaRPr lang="el-GR" sz="2800" dirty="0">
              <a:latin typeface="Book Antiqua" panose="02040602050305030304" pitchFamily="18" charset="0"/>
            </a:endParaRPr>
          </a:p>
          <a:p>
            <a:pPr marL="457200" indent="-457200">
              <a:buAutoNum type="arabicPeriod"/>
            </a:pPr>
            <a:r>
              <a:rPr lang="el-GR" sz="2800" dirty="0">
                <a:latin typeface="Book Antiqua" panose="02040602050305030304" pitchFamily="18" charset="0"/>
              </a:rPr>
              <a:t>Συγγραφή και Επιστημονικά Εργαλεία</a:t>
            </a:r>
          </a:p>
          <a:p>
            <a:pPr marL="457200" indent="-457200">
              <a:buAutoNum type="arabicPeriod"/>
            </a:pPr>
            <a:endParaRPr lang="el-GR" sz="2800" dirty="0">
              <a:latin typeface="Book Antiqua" panose="02040602050305030304" pitchFamily="18" charset="0"/>
            </a:endParaRPr>
          </a:p>
          <a:p>
            <a:pPr marL="457200" indent="-457200">
              <a:buAutoNum type="arabicPeriod"/>
            </a:pPr>
            <a:r>
              <a:rPr lang="el-GR" sz="2800" dirty="0">
                <a:latin typeface="Book Antiqua" panose="02040602050305030304" pitchFamily="18" charset="0"/>
              </a:rPr>
              <a:t>Ερωταπαντήσεις. Εξέταση πιθανών αποριών που προκύπτουν από τη συζήτηση.</a:t>
            </a:r>
          </a:p>
          <a:p>
            <a:pPr marL="457200" indent="-457200">
              <a:buAutoNum type="arabicPeriod"/>
            </a:pPr>
            <a:endParaRPr lang="el-GR" sz="2800" dirty="0">
              <a:latin typeface="Book Antiqua" panose="02040602050305030304" pitchFamily="18" charset="0"/>
            </a:endParaRPr>
          </a:p>
          <a:p>
            <a:pPr marL="457200" indent="-457200">
              <a:buAutoNum type="arabicPeriod"/>
            </a:pPr>
            <a:r>
              <a:rPr lang="el-GR" sz="2800" dirty="0">
                <a:latin typeface="Book Antiqua" panose="02040602050305030304" pitchFamily="18" charset="0"/>
              </a:rPr>
              <a:t>Συμπεράσματα Εργαστηρίου</a:t>
            </a:r>
            <a:endParaRPr lang="en-US" sz="2800" dirty="0">
              <a:latin typeface="Book Antiqua" panose="02040602050305030304" pitchFamily="18" charset="0"/>
            </a:endParaRPr>
          </a:p>
        </p:txBody>
      </p:sp>
    </p:spTree>
    <p:extLst>
      <p:ext uri="{BB962C8B-B14F-4D97-AF65-F5344CB8AC3E}">
        <p14:creationId xmlns:p14="http://schemas.microsoft.com/office/powerpoint/2010/main" val="195870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52445" y="2226469"/>
            <a:ext cx="3591555" cy="3263504"/>
          </a:xfrm>
          <a:prstGeom prst="rect">
            <a:avLst/>
          </a:prstGeom>
        </p:spPr>
      </p:pic>
      <p:sp>
        <p:nvSpPr>
          <p:cNvPr id="2" name="Title 1"/>
          <p:cNvSpPr>
            <a:spLocks noGrp="1"/>
          </p:cNvSpPr>
          <p:nvPr>
            <p:ph type="title"/>
          </p:nvPr>
        </p:nvSpPr>
        <p:spPr/>
        <p:txBody>
          <a:bodyPr/>
          <a:lstStyle/>
          <a:p>
            <a:r>
              <a:rPr lang="el-GR" b="1" dirty="0">
                <a:latin typeface="Bookman Old Style" panose="02050604050505020204" pitchFamily="18" charset="0"/>
              </a:rPr>
              <a:t>Μια συμβουλή!</a:t>
            </a:r>
            <a:br>
              <a:rPr lang="el-GR" b="1" dirty="0">
                <a:latin typeface="Bookman Old Style" panose="02050604050505020204" pitchFamily="18" charset="0"/>
              </a:rPr>
            </a:br>
            <a:endParaRPr lang="en-US" b="1" dirty="0">
              <a:latin typeface="Bookman Old Style" panose="02050604050505020204" pitchFamily="18" charset="0"/>
            </a:endParaRPr>
          </a:p>
        </p:txBody>
      </p:sp>
      <p:sp>
        <p:nvSpPr>
          <p:cNvPr id="3" name="Content Placeholder 2"/>
          <p:cNvSpPr>
            <a:spLocks noGrp="1"/>
          </p:cNvSpPr>
          <p:nvPr>
            <p:ph idx="1"/>
          </p:nvPr>
        </p:nvSpPr>
        <p:spPr>
          <a:xfrm>
            <a:off x="76200" y="2226469"/>
            <a:ext cx="5948289" cy="3263504"/>
          </a:xfrm>
          <a:solidFill>
            <a:schemeClr val="bg1"/>
          </a:solidFill>
        </p:spPr>
        <p:txBody>
          <a:bodyPr>
            <a:normAutofit/>
          </a:bodyPr>
          <a:lstStyle/>
          <a:p>
            <a:pPr marL="0" indent="0" algn="just">
              <a:lnSpc>
                <a:spcPct val="150000"/>
              </a:lnSpc>
              <a:buNone/>
            </a:pPr>
            <a:r>
              <a:rPr lang="el-GR" sz="2400" dirty="0">
                <a:latin typeface="Bookman Old Style" panose="02050604050505020204" pitchFamily="18" charset="0"/>
              </a:rPr>
              <a:t>Βρες τη βιβλιογραφία στο τέλος κάθε δημοσίευσης (άρθρου, βιβλίου) και μελέτησε την πολύ προσεχτικά. Πολύ πιθανόν να βρεις αρκετό υλικό σχετικό με το θέμα σου!</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12266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040"/>
            <a:ext cx="7886700" cy="1325563"/>
          </a:xfrm>
        </p:spPr>
        <p:txBody>
          <a:bodyPr/>
          <a:lstStyle/>
          <a:p>
            <a:r>
              <a:rPr lang="en-GB" b="1" dirty="0">
                <a:solidFill>
                  <a:schemeClr val="bg1"/>
                </a:solidFill>
                <a:effectLst>
                  <a:outerShdw blurRad="38100" dist="38100" dir="2700000" algn="tl">
                    <a:srgbClr val="000000">
                      <a:alpha val="43137"/>
                    </a:srgbClr>
                  </a:outerShdw>
                </a:effectLst>
                <a:latin typeface="Book Antiqua" panose="02040602050305030304" pitchFamily="18" charset="0"/>
              </a:rPr>
              <a:t>Electronic books (</a:t>
            </a:r>
            <a:r>
              <a:rPr lang="el-GR" b="1" dirty="0">
                <a:solidFill>
                  <a:schemeClr val="bg1"/>
                </a:solidFill>
                <a:effectLst>
                  <a:outerShdw blurRad="38100" dist="38100" dir="2700000" algn="tl">
                    <a:srgbClr val="000000">
                      <a:alpha val="43137"/>
                    </a:srgbClr>
                  </a:outerShdw>
                </a:effectLst>
                <a:latin typeface="Book Antiqua" panose="02040602050305030304" pitchFamily="18" charset="0"/>
              </a:rPr>
              <a:t>Ηλεκτρονικά βιβλία)</a:t>
            </a:r>
            <a:r>
              <a:rPr lang="en-US" b="1" dirty="0">
                <a:solidFill>
                  <a:schemeClr val="bg1"/>
                </a:solidFill>
                <a:effectLst>
                  <a:outerShdw blurRad="38100" dist="38100" dir="2700000" algn="tl">
                    <a:srgbClr val="000000">
                      <a:alpha val="43137"/>
                    </a:srgbClr>
                  </a:outerShdw>
                </a:effectLst>
                <a:latin typeface="Book Antiqua" panose="02040602050305030304" pitchFamily="18" charset="0"/>
              </a:rPr>
              <a:t>:</a:t>
            </a:r>
          </a:p>
        </p:txBody>
      </p:sp>
      <p:graphicFrame>
        <p:nvGraphicFramePr>
          <p:cNvPr id="4" name="Table 3"/>
          <p:cNvGraphicFramePr>
            <a:graphicFrameLocks noGrp="1"/>
          </p:cNvGraphicFramePr>
          <p:nvPr/>
        </p:nvGraphicFramePr>
        <p:xfrm>
          <a:off x="152400" y="1244316"/>
          <a:ext cx="8763000" cy="5613684"/>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604958847"/>
                    </a:ext>
                  </a:extLst>
                </a:gridCol>
                <a:gridCol w="4381500">
                  <a:extLst>
                    <a:ext uri="{9D8B030D-6E8A-4147-A177-3AD203B41FA5}">
                      <a16:colId xmlns:a16="http://schemas.microsoft.com/office/drawing/2014/main" val="3981252301"/>
                    </a:ext>
                  </a:extLst>
                </a:gridCol>
              </a:tblGrid>
              <a:tr h="1031014">
                <a:tc>
                  <a:txBody>
                    <a:bodyPr/>
                    <a:lstStyle/>
                    <a:p>
                      <a:pPr algn="ctr"/>
                      <a:r>
                        <a:rPr lang="el-GR" sz="2400" b="1" dirty="0">
                          <a:solidFill>
                            <a:schemeClr val="tx1"/>
                          </a:solidFill>
                          <a:latin typeface="Bookman Old Style" panose="02050604050505020204" pitchFamily="18" charset="0"/>
                        </a:rPr>
                        <a:t>Πλεονεκτήματα</a:t>
                      </a:r>
                      <a:endParaRPr lang="en-US" sz="2400" b="1" dirty="0">
                        <a:solidFill>
                          <a:schemeClr val="tx1"/>
                        </a:solidFill>
                        <a:latin typeface="Bookman Old Style" panose="02050604050505020204" pitchFamily="18" charset="0"/>
                      </a:endParaRPr>
                    </a:p>
                  </a:txBody>
                  <a:tcPr marL="68580" marR="68580" marT="34290" marB="34290">
                    <a:solidFill>
                      <a:schemeClr val="accent1">
                        <a:lumMod val="20000"/>
                        <a:lumOff val="80000"/>
                      </a:schemeClr>
                    </a:solidFill>
                  </a:tcPr>
                </a:tc>
                <a:tc>
                  <a:txBody>
                    <a:bodyPr/>
                    <a:lstStyle/>
                    <a:p>
                      <a:pPr algn="ctr"/>
                      <a:r>
                        <a:rPr lang="el-GR" sz="2400" b="1" dirty="0">
                          <a:solidFill>
                            <a:schemeClr val="tx1"/>
                          </a:solidFill>
                          <a:latin typeface="Bookman Old Style" panose="02050604050505020204" pitchFamily="18" charset="0"/>
                        </a:rPr>
                        <a:t>Μειονεκτήματα</a:t>
                      </a:r>
                      <a:endParaRPr lang="en-US" sz="2400" b="1" dirty="0">
                        <a:solidFill>
                          <a:schemeClr val="tx1"/>
                        </a:solidFill>
                        <a:latin typeface="Bookman Old Style" panose="02050604050505020204" pitchFamily="18" charset="0"/>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2144096486"/>
                  </a:ext>
                </a:extLst>
              </a:tr>
              <a:tr h="4582670">
                <a:tc>
                  <a:txBody>
                    <a:bodyPr/>
                    <a:lstStyle/>
                    <a:p>
                      <a:endParaRPr lang="en-GB" sz="1000" dirty="0"/>
                    </a:p>
                    <a:p>
                      <a:endParaRPr lang="en-GB" sz="1000" dirty="0"/>
                    </a:p>
                    <a:p>
                      <a:endParaRPr lang="en-GB" sz="1000" dirty="0"/>
                    </a:p>
                    <a:p>
                      <a:endParaRPr lang="en-GB" sz="1000" dirty="0"/>
                    </a:p>
                    <a:p>
                      <a:endParaRPr lang="en-GB" sz="1000" dirty="0"/>
                    </a:p>
                    <a:p>
                      <a:pPr marL="0" indent="0">
                        <a:buFont typeface="Arial" panose="020B0604020202020204" pitchFamily="34" charset="0"/>
                        <a:buNone/>
                      </a:pPr>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US" sz="1000" dirty="0"/>
                    </a:p>
                  </a:txBody>
                  <a:tcPr marL="68580" marR="68580" marT="34290" marB="34290"/>
                </a:tc>
                <a:tc>
                  <a:txBody>
                    <a:bodyPr/>
                    <a:lstStyle/>
                    <a:p>
                      <a:endParaRPr lang="en-GB" sz="1000" dirty="0"/>
                    </a:p>
                    <a:p>
                      <a:endParaRPr lang="en-US" sz="1000" dirty="0"/>
                    </a:p>
                  </a:txBody>
                  <a:tcPr marL="68580" marR="68580" marT="34290" marB="34290"/>
                </a:tc>
                <a:extLst>
                  <a:ext uri="{0D108BD9-81ED-4DB2-BD59-A6C34878D82A}">
                    <a16:rowId xmlns:a16="http://schemas.microsoft.com/office/drawing/2014/main" val="3455208546"/>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042" y="2819400"/>
            <a:ext cx="2651005" cy="3202451"/>
          </a:xfrm>
          <a:prstGeom prst="rect">
            <a:avLst/>
          </a:prstGeom>
        </p:spPr>
      </p:pic>
      <p:sp>
        <p:nvSpPr>
          <p:cNvPr id="6" name="TextBox 5"/>
          <p:cNvSpPr txBox="1"/>
          <p:nvPr/>
        </p:nvSpPr>
        <p:spPr>
          <a:xfrm>
            <a:off x="73837" y="2229986"/>
            <a:ext cx="4572000" cy="923330"/>
          </a:xfrm>
          <a:prstGeom prst="rect">
            <a:avLst/>
          </a:prstGeom>
          <a:noFill/>
        </p:spPr>
        <p:txBody>
          <a:bodyPr wrap="square" rtlCol="0">
            <a:spAutoFit/>
          </a:bodyPr>
          <a:lstStyle/>
          <a:p>
            <a:pPr marL="214313" indent="-214313">
              <a:buFont typeface="Arial" panose="020B0604020202020204" pitchFamily="34" charset="0"/>
              <a:buChar char="•"/>
            </a:pPr>
            <a:r>
              <a:rPr lang="el-GR" dirty="0">
                <a:solidFill>
                  <a:prstClr val="black"/>
                </a:solidFill>
                <a:latin typeface="Book Antiqua" panose="02040602050305030304" pitchFamily="18" charset="0"/>
              </a:rPr>
              <a:t>Ευκολότερη και ταχύτερη </a:t>
            </a:r>
            <a:endParaRPr lang="en-GB" dirty="0">
              <a:solidFill>
                <a:prstClr val="black"/>
              </a:solidFill>
              <a:latin typeface="Book Antiqua" panose="02040602050305030304" pitchFamily="18" charset="0"/>
            </a:endParaRPr>
          </a:p>
          <a:p>
            <a:r>
              <a:rPr lang="el-GR" dirty="0">
                <a:solidFill>
                  <a:prstClr val="black"/>
                </a:solidFill>
                <a:latin typeface="Book Antiqua" panose="02040602050305030304" pitchFamily="18" charset="0"/>
              </a:rPr>
              <a:t>     αναζήτηση</a:t>
            </a:r>
            <a:r>
              <a:rPr lang="en-GB" dirty="0">
                <a:solidFill>
                  <a:prstClr val="black"/>
                </a:solidFill>
                <a:latin typeface="Book Antiqua" panose="02040602050305030304" pitchFamily="18" charset="0"/>
              </a:rPr>
              <a:t> (</a:t>
            </a:r>
            <a:r>
              <a:rPr lang="en-GB" dirty="0" err="1">
                <a:solidFill>
                  <a:prstClr val="black"/>
                </a:solidFill>
                <a:latin typeface="Book Antiqua" panose="02040602050305030304" pitchFamily="18" charset="0"/>
              </a:rPr>
              <a:t>control+F</a:t>
            </a:r>
            <a:r>
              <a:rPr lang="en-GB" dirty="0">
                <a:solidFill>
                  <a:prstClr val="black"/>
                </a:solidFill>
                <a:latin typeface="Book Antiqua" panose="02040602050305030304" pitchFamily="18" charset="0"/>
              </a:rPr>
              <a:t>)</a:t>
            </a:r>
          </a:p>
          <a:p>
            <a:endParaRPr lang="en-GB" dirty="0">
              <a:solidFill>
                <a:prstClr val="black"/>
              </a:solidFill>
              <a:latin typeface="Book Antiqua" panose="02040602050305030304" pitchFamily="18" charset="0"/>
            </a:endParaRPr>
          </a:p>
        </p:txBody>
      </p:sp>
      <p:sp>
        <p:nvSpPr>
          <p:cNvPr id="7" name="TextBox 6"/>
          <p:cNvSpPr txBox="1"/>
          <p:nvPr/>
        </p:nvSpPr>
        <p:spPr>
          <a:xfrm>
            <a:off x="87709" y="2977106"/>
            <a:ext cx="3319711" cy="646331"/>
          </a:xfrm>
          <a:prstGeom prst="rect">
            <a:avLst/>
          </a:prstGeom>
          <a:noFill/>
        </p:spPr>
        <p:txBody>
          <a:bodyPr wrap="square" rtlCol="0">
            <a:spAutoFit/>
          </a:bodyPr>
          <a:lstStyle/>
          <a:p>
            <a:pPr marL="214313" indent="-214313">
              <a:buFont typeface="Arial" panose="020B0604020202020204" pitchFamily="34" charset="0"/>
              <a:buChar char="•"/>
            </a:pPr>
            <a:r>
              <a:rPr lang="el-GR" dirty="0">
                <a:solidFill>
                  <a:prstClr val="black"/>
                </a:solidFill>
                <a:latin typeface="Book Antiqua" panose="02040602050305030304" pitchFamily="18" charset="0"/>
              </a:rPr>
              <a:t>Εξοικονόμηση χρόνου και εξ αποστάσεως μελέτη</a:t>
            </a:r>
            <a:endParaRPr lang="en-US" dirty="0">
              <a:solidFill>
                <a:prstClr val="black"/>
              </a:solidFill>
              <a:latin typeface="Book Antiqua" panose="02040602050305030304" pitchFamily="18" charset="0"/>
            </a:endParaRPr>
          </a:p>
        </p:txBody>
      </p:sp>
      <p:sp>
        <p:nvSpPr>
          <p:cNvPr id="8" name="TextBox 7"/>
          <p:cNvSpPr txBox="1"/>
          <p:nvPr/>
        </p:nvSpPr>
        <p:spPr>
          <a:xfrm>
            <a:off x="73837" y="3756426"/>
            <a:ext cx="3333583" cy="646331"/>
          </a:xfrm>
          <a:prstGeom prst="rect">
            <a:avLst/>
          </a:prstGeom>
          <a:noFill/>
        </p:spPr>
        <p:txBody>
          <a:bodyPr wrap="square" rtlCol="0">
            <a:spAutoFit/>
          </a:bodyPr>
          <a:lstStyle/>
          <a:p>
            <a:pPr marL="214313" indent="-214313">
              <a:buFont typeface="Arial" panose="020B0604020202020204" pitchFamily="34" charset="0"/>
              <a:buChar char="•"/>
            </a:pPr>
            <a:r>
              <a:rPr lang="el-GR" dirty="0">
                <a:solidFill>
                  <a:prstClr val="black"/>
                </a:solidFill>
                <a:latin typeface="Book Antiqua" panose="02040602050305030304" pitchFamily="18" charset="0"/>
              </a:rPr>
              <a:t>Μείωση εξόδων (φωτοτυπίες, αγορά βιβλίων)</a:t>
            </a:r>
          </a:p>
        </p:txBody>
      </p:sp>
      <p:sp>
        <p:nvSpPr>
          <p:cNvPr id="9" name="TextBox 8"/>
          <p:cNvSpPr txBox="1"/>
          <p:nvPr/>
        </p:nvSpPr>
        <p:spPr>
          <a:xfrm>
            <a:off x="73837" y="4461083"/>
            <a:ext cx="3001352" cy="1477328"/>
          </a:xfrm>
          <a:prstGeom prst="rect">
            <a:avLst/>
          </a:prstGeom>
          <a:noFill/>
        </p:spPr>
        <p:txBody>
          <a:bodyPr wrap="square" rtlCol="0">
            <a:spAutoFit/>
          </a:bodyPr>
          <a:lstStyle/>
          <a:p>
            <a:pPr marL="214313" indent="-214313">
              <a:buFont typeface="Arial" panose="020B0604020202020204" pitchFamily="34" charset="0"/>
              <a:buChar char="•"/>
            </a:pPr>
            <a:r>
              <a:rPr lang="el-GR" dirty="0">
                <a:solidFill>
                  <a:prstClr val="black"/>
                </a:solidFill>
                <a:latin typeface="Book Antiqua" panose="02040602050305030304" pitchFamily="18" charset="0"/>
              </a:rPr>
              <a:t>Οικολογικό, καθώς αποφεύγεται η χρήση υλικών μέσων (εξοικονόμηση χαρτιού, μελανιού)</a:t>
            </a:r>
            <a:endParaRPr lang="en-US" dirty="0">
              <a:solidFill>
                <a:prstClr val="black"/>
              </a:solidFill>
              <a:latin typeface="Book Antiqua" panose="02040602050305030304" pitchFamily="18" charset="0"/>
            </a:endParaRPr>
          </a:p>
        </p:txBody>
      </p:sp>
      <p:sp>
        <p:nvSpPr>
          <p:cNvPr id="10" name="TextBox 9"/>
          <p:cNvSpPr txBox="1"/>
          <p:nvPr/>
        </p:nvSpPr>
        <p:spPr>
          <a:xfrm>
            <a:off x="52558" y="5987591"/>
            <a:ext cx="4435905" cy="646331"/>
          </a:xfrm>
          <a:prstGeom prst="rect">
            <a:avLst/>
          </a:prstGeom>
          <a:noFill/>
        </p:spPr>
        <p:txBody>
          <a:bodyPr wrap="square" rtlCol="0">
            <a:spAutoFit/>
          </a:bodyPr>
          <a:lstStyle/>
          <a:p>
            <a:pPr marL="214313" indent="-214313">
              <a:buFont typeface="Arial" panose="020B0604020202020204" pitchFamily="34" charset="0"/>
              <a:buChar char="•"/>
            </a:pPr>
            <a:r>
              <a:rPr lang="el-GR" dirty="0">
                <a:solidFill>
                  <a:prstClr val="black"/>
                </a:solidFill>
                <a:latin typeface="Book Antiqua" panose="02040602050305030304" pitchFamily="18" charset="0"/>
              </a:rPr>
              <a:t>Ευκολότερη και ταυτόχρονη πρόσβαση για το ευρύ κοινό</a:t>
            </a:r>
            <a:endParaRPr lang="en-US" dirty="0">
              <a:solidFill>
                <a:prstClr val="black"/>
              </a:solidFill>
              <a:latin typeface="Book Antiqua" panose="02040602050305030304" pitchFamily="18" charset="0"/>
            </a:endParaRPr>
          </a:p>
        </p:txBody>
      </p:sp>
      <p:sp>
        <p:nvSpPr>
          <p:cNvPr id="11" name="TextBox 10"/>
          <p:cNvSpPr txBox="1"/>
          <p:nvPr/>
        </p:nvSpPr>
        <p:spPr>
          <a:xfrm>
            <a:off x="5707586" y="2376941"/>
            <a:ext cx="3421174" cy="1200329"/>
          </a:xfrm>
          <a:prstGeom prst="rect">
            <a:avLst/>
          </a:prstGeom>
          <a:noFill/>
        </p:spPr>
        <p:txBody>
          <a:bodyPr wrap="square" rtlCol="0">
            <a:spAutoFit/>
          </a:bodyPr>
          <a:lstStyle/>
          <a:p>
            <a:pPr marL="214313" indent="-214313">
              <a:buFont typeface="Arial" panose="020B0604020202020204" pitchFamily="34" charset="0"/>
              <a:buChar char="•"/>
            </a:pPr>
            <a:r>
              <a:rPr lang="el-GR" dirty="0">
                <a:solidFill>
                  <a:prstClr val="black"/>
                </a:solidFill>
                <a:latin typeface="Book Antiqua" panose="02040602050305030304" pitchFamily="18" charset="0"/>
              </a:rPr>
              <a:t>Χρειάζεται ειδικός εξοπλισμός που κοστίζει (σταθερός ή φορητός υπολογιστής, </a:t>
            </a:r>
            <a:r>
              <a:rPr lang="en-GB" dirty="0">
                <a:solidFill>
                  <a:prstClr val="black"/>
                </a:solidFill>
                <a:latin typeface="Book Antiqua" panose="02040602050305030304" pitchFamily="18" charset="0"/>
              </a:rPr>
              <a:t>tablet</a:t>
            </a:r>
            <a:r>
              <a:rPr lang="el-GR" dirty="0">
                <a:solidFill>
                  <a:prstClr val="black"/>
                </a:solidFill>
                <a:latin typeface="Book Antiqua" panose="02040602050305030304" pitchFamily="18" charset="0"/>
              </a:rPr>
              <a:t>, </a:t>
            </a:r>
            <a:r>
              <a:rPr lang="en-GB" dirty="0">
                <a:solidFill>
                  <a:prstClr val="black"/>
                </a:solidFill>
                <a:latin typeface="Book Antiqua" panose="02040602050305030304" pitchFamily="18" charset="0"/>
              </a:rPr>
              <a:t>kindle</a:t>
            </a:r>
            <a:r>
              <a:rPr lang="en-GB" sz="1350" dirty="0">
                <a:solidFill>
                  <a:prstClr val="black"/>
                </a:solidFill>
                <a:latin typeface="Book Antiqua" panose="02040602050305030304" pitchFamily="18" charset="0"/>
              </a:rPr>
              <a:t>)</a:t>
            </a:r>
            <a:endParaRPr lang="en-US" sz="1350" dirty="0">
              <a:solidFill>
                <a:prstClr val="black"/>
              </a:solidFill>
              <a:latin typeface="Book Antiqua" panose="02040602050305030304" pitchFamily="18" charset="0"/>
            </a:endParaRPr>
          </a:p>
        </p:txBody>
      </p:sp>
      <p:sp>
        <p:nvSpPr>
          <p:cNvPr id="12" name="TextBox 11"/>
          <p:cNvSpPr txBox="1"/>
          <p:nvPr/>
        </p:nvSpPr>
        <p:spPr>
          <a:xfrm>
            <a:off x="5833199" y="3617926"/>
            <a:ext cx="3239573" cy="923330"/>
          </a:xfrm>
          <a:prstGeom prst="rect">
            <a:avLst/>
          </a:prstGeom>
          <a:noFill/>
        </p:spPr>
        <p:txBody>
          <a:bodyPr wrap="square" rtlCol="0">
            <a:spAutoFit/>
          </a:bodyPr>
          <a:lstStyle/>
          <a:p>
            <a:pPr marL="214313" indent="-214313">
              <a:buFont typeface="Arial" panose="020B0604020202020204" pitchFamily="34" charset="0"/>
              <a:buChar char="•"/>
            </a:pPr>
            <a:r>
              <a:rPr lang="el-GR" dirty="0">
                <a:solidFill>
                  <a:prstClr val="black"/>
                </a:solidFill>
                <a:latin typeface="Book Antiqua" panose="02040602050305030304" pitchFamily="18" charset="0"/>
              </a:rPr>
              <a:t>Καταστρέφεται και χάνεται εύκολα διότι δεν είναι κάτι το απτό </a:t>
            </a:r>
            <a:endParaRPr lang="en-US" dirty="0">
              <a:solidFill>
                <a:prstClr val="black"/>
              </a:solidFill>
              <a:latin typeface="Book Antiqua" panose="02040602050305030304" pitchFamily="18" charset="0"/>
            </a:endParaRPr>
          </a:p>
        </p:txBody>
      </p:sp>
      <p:sp>
        <p:nvSpPr>
          <p:cNvPr id="13" name="TextBox 12"/>
          <p:cNvSpPr txBox="1"/>
          <p:nvPr/>
        </p:nvSpPr>
        <p:spPr>
          <a:xfrm>
            <a:off x="5833751" y="4541256"/>
            <a:ext cx="3318946" cy="1200329"/>
          </a:xfrm>
          <a:prstGeom prst="rect">
            <a:avLst/>
          </a:prstGeom>
          <a:noFill/>
        </p:spPr>
        <p:txBody>
          <a:bodyPr wrap="square" rtlCol="0">
            <a:spAutoFit/>
          </a:bodyPr>
          <a:lstStyle/>
          <a:p>
            <a:pPr marL="214313" indent="-214313">
              <a:buFont typeface="Arial" panose="020B0604020202020204" pitchFamily="34" charset="0"/>
              <a:buChar char="•"/>
            </a:pPr>
            <a:r>
              <a:rPr lang="el-GR" dirty="0">
                <a:solidFill>
                  <a:prstClr val="black"/>
                </a:solidFill>
                <a:latin typeface="Book Antiqua" panose="02040602050305030304" pitchFamily="18" charset="0"/>
              </a:rPr>
              <a:t>Πειρασμός να προβεί κάποιος σε λογοκλοπή και καταπάτηση πνευματικών δικαιωμάτων</a:t>
            </a:r>
            <a:endParaRPr lang="en-US" dirty="0">
              <a:solidFill>
                <a:prstClr val="black"/>
              </a:solidFill>
              <a:latin typeface="Book Antiqua" panose="02040602050305030304" pitchFamily="18" charset="0"/>
            </a:endParaRPr>
          </a:p>
        </p:txBody>
      </p:sp>
      <p:sp>
        <p:nvSpPr>
          <p:cNvPr id="14" name="TextBox 13"/>
          <p:cNvSpPr txBox="1"/>
          <p:nvPr/>
        </p:nvSpPr>
        <p:spPr>
          <a:xfrm>
            <a:off x="4794850" y="5937218"/>
            <a:ext cx="4269563" cy="923330"/>
          </a:xfrm>
          <a:prstGeom prst="rect">
            <a:avLst/>
          </a:prstGeom>
          <a:noFill/>
        </p:spPr>
        <p:txBody>
          <a:bodyPr wrap="square" rtlCol="0">
            <a:spAutoFit/>
          </a:bodyPr>
          <a:lstStyle/>
          <a:p>
            <a:pPr marL="214313" indent="-214313">
              <a:buFont typeface="Arial" panose="020B0604020202020204" pitchFamily="34" charset="0"/>
              <a:buChar char="•"/>
            </a:pPr>
            <a:r>
              <a:rPr lang="el-GR" dirty="0">
                <a:solidFill>
                  <a:prstClr val="black"/>
                </a:solidFill>
                <a:latin typeface="Book Antiqua" panose="02040602050305030304" pitchFamily="18" charset="0"/>
              </a:rPr>
              <a:t>Δεν έχει την αισθητική απόλαυση ενός βιβλίου και της ανάγνωσης σε βιβλιοθήκη</a:t>
            </a:r>
            <a:endParaRPr lang="en-US"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23307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113" y="152400"/>
            <a:ext cx="5181600" cy="548640"/>
          </a:xfrm>
        </p:spPr>
        <p:style>
          <a:lnRef idx="0">
            <a:schemeClr val="accent3"/>
          </a:lnRef>
          <a:fillRef idx="3">
            <a:schemeClr val="accent3"/>
          </a:fillRef>
          <a:effectRef idx="3">
            <a:schemeClr val="accent3"/>
          </a:effectRef>
          <a:fontRef idx="minor">
            <a:schemeClr val="lt1"/>
          </a:fontRef>
        </p:style>
        <p:txBody>
          <a:bodyPr/>
          <a:lstStyle/>
          <a:p>
            <a:pPr algn="ctr"/>
            <a:r>
              <a:rPr lang="el-GR" sz="3200" b="1" dirty="0">
                <a:effectLst>
                  <a:outerShdw blurRad="38100" dist="38100" dir="2700000" algn="tl">
                    <a:srgbClr val="000000">
                      <a:alpha val="43137"/>
                    </a:srgbClr>
                  </a:outerShdw>
                </a:effectLst>
                <a:latin typeface="Book Antiqua" panose="02040602050305030304" pitchFamily="18" charset="0"/>
              </a:rPr>
              <a:t>Αποδελτίωση</a:t>
            </a:r>
            <a:endParaRPr lang="en-US" sz="32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734756" y="914400"/>
            <a:ext cx="7870313" cy="1685285"/>
          </a:xfrm>
        </p:spPr>
        <p:txBody>
          <a:bodyPr>
            <a:normAutofit/>
          </a:bodyPr>
          <a:lstStyle/>
          <a:p>
            <a:r>
              <a:rPr lang="el-GR" sz="3200" dirty="0">
                <a:latin typeface="Book Antiqua" panose="02040602050305030304" pitchFamily="18" charset="0"/>
              </a:rPr>
              <a:t>Τι είναι και πώς μπορεί να μας βοηθήσει;</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513" y="3505200"/>
            <a:ext cx="4876800" cy="3048000"/>
          </a:xfrm>
          <a:prstGeom prst="rect">
            <a:avLst/>
          </a:prstGeom>
        </p:spPr>
      </p:pic>
      <p:sp>
        <p:nvSpPr>
          <p:cNvPr id="5" name="TextBox 4"/>
          <p:cNvSpPr txBox="1"/>
          <p:nvPr/>
        </p:nvSpPr>
        <p:spPr>
          <a:xfrm>
            <a:off x="402713" y="2512069"/>
            <a:ext cx="8534400" cy="1231106"/>
          </a:xfrm>
          <a:prstGeom prst="rect">
            <a:avLst/>
          </a:prstGeom>
          <a:noFill/>
        </p:spPr>
        <p:txBody>
          <a:bodyPr wrap="square" rtlCol="0">
            <a:spAutoFit/>
          </a:bodyPr>
          <a:lstStyle/>
          <a:p>
            <a:pPr algn="ctr"/>
            <a:r>
              <a:rPr lang="el-GR" sz="2800" dirty="0">
                <a:solidFill>
                  <a:srgbClr val="000000"/>
                </a:solidFill>
                <a:latin typeface="Book Antiqua" panose="02040602050305030304" pitchFamily="18" charset="0"/>
              </a:rPr>
              <a:t>«Η καταγραφή σε δελτία (πληροφοριών, λέξεων, στοιχείων από κείμενα κ.λπ.)»</a:t>
            </a:r>
          </a:p>
          <a:p>
            <a:endParaRPr lang="en-US" dirty="0">
              <a:solidFill>
                <a:srgbClr val="000000"/>
              </a:solidFill>
            </a:endParaRPr>
          </a:p>
        </p:txBody>
      </p:sp>
    </p:spTree>
    <p:extLst>
      <p:ext uri="{BB962C8B-B14F-4D97-AF65-F5344CB8AC3E}">
        <p14:creationId xmlns:p14="http://schemas.microsoft.com/office/powerpoint/2010/main" val="24588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210" y="304800"/>
            <a:ext cx="5044440" cy="548640"/>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el-GR" b="1" dirty="0">
                <a:effectLst>
                  <a:outerShdw blurRad="38100" dist="38100" dir="2700000" algn="tl">
                    <a:srgbClr val="000000">
                      <a:alpha val="43137"/>
                    </a:srgbClr>
                  </a:outerShdw>
                </a:effectLst>
                <a:latin typeface="Book Antiqua" panose="02040602050305030304" pitchFamily="18" charset="0"/>
              </a:rPr>
              <a:t>Οργάνωση βιβλιογραφίας</a:t>
            </a:r>
            <a:endParaRPr lang="en-US"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152400" y="1100628"/>
            <a:ext cx="8763000" cy="5757372"/>
          </a:xfrm>
        </p:spPr>
        <p:txBody>
          <a:bodyPr>
            <a:normAutofit/>
          </a:bodyPr>
          <a:lstStyle/>
          <a:p>
            <a:pPr indent="0" algn="just"/>
            <a:r>
              <a:rPr lang="en-GB" sz="2400" b="0" dirty="0">
                <a:latin typeface="Book Antiqua" panose="02040602050305030304" pitchFamily="18" charset="0"/>
              </a:rPr>
              <a:t>H </a:t>
            </a:r>
            <a:r>
              <a:rPr lang="el-GR" sz="2400" dirty="0">
                <a:latin typeface="Book Antiqua" panose="02040602050305030304" pitchFamily="18" charset="0"/>
              </a:rPr>
              <a:t>ακαταστασία αρχείων </a:t>
            </a:r>
            <a:r>
              <a:rPr lang="el-GR" sz="2400" b="0" dirty="0">
                <a:latin typeface="Book Antiqua" panose="02040602050305030304" pitchFamily="18" charset="0"/>
              </a:rPr>
              <a:t>είναι ένα από τα πιο συνήθη προβλήματα που αντιμετωπίζουν πρωτίστως φοιτητές, αλλά και ακαδημαϊκοί.</a:t>
            </a:r>
          </a:p>
          <a:p>
            <a:pPr algn="just">
              <a:buFont typeface="Wingdings" panose="05000000000000000000" pitchFamily="2" charset="2"/>
              <a:buChar char="v"/>
            </a:pPr>
            <a:endParaRPr lang="el-GR" sz="2400" b="0" dirty="0">
              <a:solidFill>
                <a:schemeClr val="bg1"/>
              </a:solidFill>
              <a:latin typeface="Book Antiqua" panose="02040602050305030304" pitchFamily="18" charset="0"/>
            </a:endParaRPr>
          </a:p>
          <a:p>
            <a:pPr marL="857250" indent="-342900" algn="just">
              <a:spcBef>
                <a:spcPts val="0"/>
              </a:spcBef>
              <a:buFont typeface="Wingdings" panose="05000000000000000000" pitchFamily="2" charset="2"/>
              <a:buChar char="Ø"/>
            </a:pPr>
            <a:r>
              <a:rPr lang="el-GR" sz="2400" b="0" dirty="0">
                <a:latin typeface="Book Antiqua" panose="02040602050305030304" pitchFamily="18" charset="0"/>
              </a:rPr>
              <a:t>Πώς επηρεάζει αυτό το φαινόμενο τη συγγραφή ενός ακαδημαϊκού δοκιμίου;</a:t>
            </a:r>
            <a:endParaRPr lang="en-US" sz="2400" b="0" dirty="0">
              <a:latin typeface="Book Antiqua" panose="02040602050305030304" pitchFamily="18" charset="0"/>
            </a:endParaRPr>
          </a:p>
          <a:p>
            <a:pPr marL="857250" indent="-342900" algn="just">
              <a:spcBef>
                <a:spcPts val="0"/>
              </a:spcBef>
              <a:buFont typeface="Wingdings" panose="05000000000000000000" pitchFamily="2" charset="2"/>
              <a:buChar char="Ø"/>
            </a:pPr>
            <a:endParaRPr lang="el-GR" sz="2400" b="0" dirty="0">
              <a:latin typeface="Book Antiqua" panose="02040602050305030304" pitchFamily="18" charset="0"/>
            </a:endParaRPr>
          </a:p>
          <a:p>
            <a:pPr algn="just">
              <a:buFont typeface="Wingdings" panose="05000000000000000000" pitchFamily="2" charset="2"/>
              <a:buChar char="Ø"/>
            </a:pPr>
            <a:r>
              <a:rPr lang="el-GR" sz="2400" b="0" dirty="0">
                <a:latin typeface="Book Antiqua" panose="02040602050305030304" pitchFamily="18" charset="0"/>
              </a:rPr>
              <a:t>Χρονοτριβή στην προσπάθεια ανεύρεσης υλικού που έχει χρησιμοποιηθεί.</a:t>
            </a:r>
          </a:p>
          <a:p>
            <a:pPr algn="just">
              <a:buFont typeface="Wingdings" panose="05000000000000000000" pitchFamily="2" charset="2"/>
              <a:buChar char="Ø"/>
            </a:pPr>
            <a:r>
              <a:rPr lang="el-GR" sz="2400" b="0" dirty="0">
                <a:latin typeface="Book Antiqua" panose="02040602050305030304" pitchFamily="18" charset="0"/>
              </a:rPr>
              <a:t>Προβληματική οργάνωση σκέψης λόγω προσπάθειας ανεύρεσης υλικού.</a:t>
            </a:r>
            <a:endParaRPr lang="en-US" sz="2400" b="0" dirty="0">
              <a:latin typeface="Book Antiqua" panose="02040602050305030304" pitchFamily="18" charset="0"/>
            </a:endParaRPr>
          </a:p>
          <a:p>
            <a:pPr algn="just">
              <a:buFont typeface="Wingdings" panose="05000000000000000000" pitchFamily="2" charset="2"/>
              <a:buChar char="Ø"/>
            </a:pPr>
            <a:r>
              <a:rPr lang="el-GR" sz="2400" b="0" dirty="0">
                <a:latin typeface="Book Antiqua" panose="02040602050305030304" pitchFamily="18" charset="0"/>
              </a:rPr>
              <a:t>Πιθανή πλήρης απώλεια εγγράφου και αδυνατότητα χρήσης του στη συγγραφή του δοκιμίου.</a:t>
            </a:r>
          </a:p>
        </p:txBody>
      </p:sp>
    </p:spTree>
    <p:extLst>
      <p:ext uri="{BB962C8B-B14F-4D97-AF65-F5344CB8AC3E}">
        <p14:creationId xmlns:p14="http://schemas.microsoft.com/office/powerpoint/2010/main" val="359617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210" y="304800"/>
            <a:ext cx="5044440" cy="548640"/>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el-GR" b="1" dirty="0">
                <a:effectLst>
                  <a:outerShdw blurRad="38100" dist="38100" dir="2700000" algn="tl">
                    <a:srgbClr val="000000">
                      <a:alpha val="43137"/>
                    </a:srgbClr>
                  </a:outerShdw>
                </a:effectLst>
                <a:latin typeface="Book Antiqua" panose="02040602050305030304" pitchFamily="18" charset="0"/>
              </a:rPr>
              <a:t>Οργάνωση βιβλιογραφίας</a:t>
            </a:r>
            <a:endParaRPr lang="en-US"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152400" y="1100628"/>
            <a:ext cx="8763000" cy="5757372"/>
          </a:xfrm>
        </p:spPr>
        <p:txBody>
          <a:bodyPr>
            <a:normAutofit lnSpcReduction="10000"/>
          </a:bodyPr>
          <a:lstStyle/>
          <a:p>
            <a:pPr indent="0"/>
            <a:r>
              <a:rPr lang="el-GR" sz="2400" b="0" dirty="0">
                <a:latin typeface="Book Antiqua" panose="02040602050305030304" pitchFamily="18" charset="0"/>
              </a:rPr>
              <a:t>Τρόποι αποτελεσματικής οργάνωσης βιβλιογραφίας</a:t>
            </a:r>
            <a:r>
              <a:rPr lang="en-GB" sz="2400" b="0" dirty="0">
                <a:latin typeface="Book Antiqua" panose="02040602050305030304" pitchFamily="18" charset="0"/>
              </a:rPr>
              <a:t>:</a:t>
            </a:r>
          </a:p>
          <a:p>
            <a:pPr indent="0">
              <a:buNone/>
            </a:pPr>
            <a:endParaRPr lang="el-GR" sz="2400" b="0" dirty="0">
              <a:latin typeface="Book Antiqua" panose="02040602050305030304" pitchFamily="18" charset="0"/>
            </a:endParaRPr>
          </a:p>
          <a:p>
            <a:pPr marL="685800" algn="just">
              <a:buFont typeface="Wingdings" panose="05000000000000000000" pitchFamily="2" charset="2"/>
              <a:buChar char="Ø"/>
            </a:pPr>
            <a:r>
              <a:rPr lang="el-GR" sz="2400" b="0" dirty="0">
                <a:latin typeface="Book Antiqua" panose="02040602050305030304" pitchFamily="18" charset="0"/>
              </a:rPr>
              <a:t>Δημιουργία φακέλου ο οποίος θα περιλαμβάνει όλο το υλικό που έχει χρησιμοποιηθεί (ή χρησιμοποιείται ακόμη).</a:t>
            </a:r>
            <a:endParaRPr lang="en-GB" sz="2400" b="0" dirty="0">
              <a:latin typeface="Book Antiqua" panose="02040602050305030304" pitchFamily="18" charset="0"/>
            </a:endParaRPr>
          </a:p>
          <a:p>
            <a:pPr marL="685800" algn="just">
              <a:buFont typeface="Wingdings" panose="05000000000000000000" pitchFamily="2" charset="2"/>
              <a:buChar char="Ø"/>
            </a:pPr>
            <a:r>
              <a:rPr lang="el-GR" sz="2400" b="0" dirty="0">
                <a:latin typeface="Book Antiqua" panose="02040602050305030304" pitchFamily="18" charset="0"/>
              </a:rPr>
              <a:t> Δημιουργία λίστας άρθρων, βιβλίων και οποιωνδήποτε άλλων πηγών έχετε χρησιμοποιήσει.</a:t>
            </a:r>
          </a:p>
          <a:p>
            <a:pPr marL="685800" algn="just">
              <a:buFont typeface="Wingdings" panose="05000000000000000000" pitchFamily="2" charset="2"/>
              <a:buChar char="Ø"/>
            </a:pPr>
            <a:r>
              <a:rPr lang="el-GR" sz="2400" b="0" dirty="0">
                <a:latin typeface="Book Antiqua" panose="02040602050305030304" pitchFamily="18" charset="0"/>
              </a:rPr>
              <a:t>Χρήση λογισμικού προγράμμος που αποθηκεύει αυτόματα τις πηγές που χρησιμοποιείτε. </a:t>
            </a:r>
          </a:p>
          <a:p>
            <a:pPr indent="0"/>
            <a:r>
              <a:rPr lang="el-GR" sz="2400" b="0" dirty="0">
                <a:latin typeface="Book Antiqua" panose="02040602050305030304" pitchFamily="18" charset="0"/>
              </a:rPr>
              <a:t>π.χ. </a:t>
            </a:r>
            <a:r>
              <a:rPr lang="en-GB" sz="2400" b="0" dirty="0" err="1">
                <a:latin typeface="Book Antiqua" panose="02040602050305030304" pitchFamily="18" charset="0"/>
              </a:rPr>
              <a:t>mendeley</a:t>
            </a:r>
            <a:endParaRPr lang="en-GB" sz="2400" b="0" dirty="0">
              <a:latin typeface="Book Antiqua" panose="02040602050305030304" pitchFamily="18" charset="0"/>
            </a:endParaRPr>
          </a:p>
          <a:p>
            <a:pPr indent="0"/>
            <a:r>
              <a:rPr lang="en-GB" sz="2400" b="0" dirty="0">
                <a:solidFill>
                  <a:srgbClr val="00B0F0"/>
                </a:solidFill>
                <a:latin typeface="Book Antiqua" panose="02040602050305030304" pitchFamily="18" charset="0"/>
                <a:hlinkClick r:id="rId2"/>
              </a:rPr>
              <a:t>www.mendeley.com</a:t>
            </a:r>
            <a:endParaRPr lang="en-GB" sz="2400" b="0" dirty="0">
              <a:solidFill>
                <a:srgbClr val="00B0F0"/>
              </a:solidFill>
              <a:latin typeface="Book Antiqua" panose="02040602050305030304" pitchFamily="18" charset="0"/>
            </a:endParaRPr>
          </a:p>
          <a:p>
            <a:pPr indent="0"/>
            <a:r>
              <a:rPr lang="en-GB" sz="2400" b="0" dirty="0">
                <a:solidFill>
                  <a:srgbClr val="00B0F0"/>
                </a:solidFill>
                <a:latin typeface="Book Antiqua" panose="02040602050305030304" pitchFamily="18" charset="0"/>
                <a:hlinkClick r:id="rId3"/>
              </a:rPr>
              <a:t>https://elearningindustry.com/12-best-free-online-bibliography-and-citation-tools</a:t>
            </a:r>
            <a:endParaRPr lang="en-GB" sz="2400" b="0" dirty="0">
              <a:solidFill>
                <a:srgbClr val="00B0F0"/>
              </a:solidFill>
              <a:latin typeface="Book Antiqua" panose="02040602050305030304" pitchFamily="18" charset="0"/>
            </a:endParaRPr>
          </a:p>
          <a:p>
            <a:pPr indent="0"/>
            <a:r>
              <a:rPr lang="en-GB" dirty="0">
                <a:hlinkClick r:id="rId4"/>
              </a:rPr>
              <a:t>https://www.refworks.com</a:t>
            </a:r>
            <a:r>
              <a:rPr lang="en-GB" dirty="0"/>
              <a:t> </a:t>
            </a:r>
          </a:p>
          <a:p>
            <a:pPr indent="0"/>
            <a:r>
              <a:rPr lang="en-GB" dirty="0"/>
              <a:t> </a:t>
            </a:r>
            <a:r>
              <a:rPr lang="en-GB" sz="2400" b="0" dirty="0">
                <a:latin typeface="Book Antiqua" panose="02040602050305030304" pitchFamily="18" charset="0"/>
              </a:rPr>
              <a:t>(</a:t>
            </a:r>
            <a:r>
              <a:rPr lang="el-GR" sz="2400" b="0" dirty="0">
                <a:latin typeface="Book Antiqua" panose="02040602050305030304" pitchFamily="18" charset="0"/>
              </a:rPr>
              <a:t>επιλέξτε το πρόγραμμα που ανταποκρίνεται καλύτερα στις δικές σας προτιμήσεις και ανάγκες)</a:t>
            </a:r>
            <a:endParaRPr lang="en-GB" sz="2400" b="0" dirty="0">
              <a:latin typeface="Book Antiqua" panose="02040602050305030304" pitchFamily="18" charset="0"/>
            </a:endParaRPr>
          </a:p>
        </p:txBody>
      </p:sp>
    </p:spTree>
    <p:extLst>
      <p:ext uri="{BB962C8B-B14F-4D97-AF65-F5344CB8AC3E}">
        <p14:creationId xmlns:p14="http://schemas.microsoft.com/office/powerpoint/2010/main" val="38330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6"/>
            <a:ext cx="9067800" cy="1325563"/>
          </a:xfrm>
        </p:spPr>
        <p:txBody>
          <a:bodyPr>
            <a:normAutofit/>
          </a:bodyPr>
          <a:lstStyle/>
          <a:p>
            <a:pPr algn="just"/>
            <a:r>
              <a:rPr lang="el-GR" sz="2600" b="1" dirty="0">
                <a:latin typeface="Bookman Old Style" panose="02050604050505020204" pitchFamily="18" charset="0"/>
              </a:rPr>
              <a:t>2. Πώς χρησιμοποιώ τις λέξεις-κλειδιά που βρήκα;</a:t>
            </a:r>
            <a:endParaRPr lang="en-US" sz="2600" b="1" dirty="0">
              <a:latin typeface="Bookman Old Style" panose="02050604050505020204" pitchFamily="18" charset="0"/>
            </a:endParaRPr>
          </a:p>
        </p:txBody>
      </p:sp>
      <p:sp>
        <p:nvSpPr>
          <p:cNvPr id="3" name="Content Placeholder 2"/>
          <p:cNvSpPr>
            <a:spLocks noGrp="1"/>
          </p:cNvSpPr>
          <p:nvPr>
            <p:ph idx="1"/>
          </p:nvPr>
        </p:nvSpPr>
        <p:spPr>
          <a:xfrm>
            <a:off x="0" y="2310874"/>
            <a:ext cx="9144000" cy="4699526"/>
          </a:xfrm>
        </p:spPr>
        <p:txBody>
          <a:bodyPr>
            <a:normAutofit/>
          </a:bodyPr>
          <a:lstStyle/>
          <a:p>
            <a:pPr algn="just"/>
            <a:r>
              <a:rPr lang="el-GR" sz="2800" b="1" dirty="0">
                <a:latin typeface="Bookman Old Style" panose="02050604050505020204" pitchFamily="18" charset="0"/>
              </a:rPr>
              <a:t>Με βοηθούν οι συνώνυμες λέξεις</a:t>
            </a:r>
            <a:r>
              <a:rPr lang="el-GR" sz="2800" dirty="0">
                <a:latin typeface="Bookman Old Style" panose="02050604050505020204" pitchFamily="18" charset="0"/>
              </a:rPr>
              <a:t>, με σημασία  παραπλήσια των όρων που βρήκα</a:t>
            </a:r>
          </a:p>
          <a:p>
            <a:pPr marL="0" indent="0" algn="just">
              <a:buNone/>
            </a:pPr>
            <a:r>
              <a:rPr lang="el-GR" sz="2800" dirty="0">
                <a:latin typeface="Bookman Old Style" panose="02050604050505020204" pitchFamily="18" charset="0"/>
              </a:rPr>
              <a:t>π.χ. νεολαία- εφηβεία</a:t>
            </a:r>
          </a:p>
          <a:p>
            <a:pPr marL="0" indent="0" algn="just">
              <a:buNone/>
            </a:pPr>
            <a:endParaRPr lang="en-GB" sz="2800" dirty="0">
              <a:latin typeface="Bookman Old Style" panose="02050604050505020204" pitchFamily="18" charset="0"/>
            </a:endParaRPr>
          </a:p>
          <a:p>
            <a:pPr algn="just"/>
            <a:r>
              <a:rPr lang="el-GR" sz="2800" b="1" dirty="0">
                <a:latin typeface="Bookman Old Style" panose="02050604050505020204" pitchFamily="18" charset="0"/>
              </a:rPr>
              <a:t>Και η αγγλική ορολογία</a:t>
            </a:r>
            <a:r>
              <a:rPr lang="en-US" sz="2800" dirty="0">
                <a:latin typeface="Bookman Old Style" panose="02050604050505020204" pitchFamily="18" charset="0"/>
              </a:rPr>
              <a:t>,</a:t>
            </a:r>
            <a:r>
              <a:rPr lang="el-GR" sz="2800" dirty="0">
                <a:latin typeface="Bookman Old Style" panose="02050604050505020204" pitchFamily="18" charset="0"/>
              </a:rPr>
              <a:t> διότι η αναζήτηση πληροφοριών με τη χρήση ελληνικών όρων ενδέχεται να φέρει περιορισμένα αποτελέσματα. Αντίθετα, αυξάνονται τα αποτελέσματα με τη χρήση αγγλικών όρων </a:t>
            </a:r>
            <a:endParaRPr lang="en-GB" sz="2800" dirty="0">
              <a:latin typeface="Bookman Old Style" panose="02050604050505020204" pitchFamily="18" charset="0"/>
            </a:endParaRPr>
          </a:p>
          <a:p>
            <a:pPr marL="0" indent="0">
              <a:buNone/>
            </a:pPr>
            <a:r>
              <a:rPr lang="el-GR" sz="2800" dirty="0">
                <a:latin typeface="Bookman Old Style" panose="02050604050505020204" pitchFamily="18" charset="0"/>
              </a:rPr>
              <a:t>π.χ. φυτοφάρμακα – </a:t>
            </a:r>
            <a:r>
              <a:rPr lang="el-GR" sz="2800" dirty="0" err="1">
                <a:latin typeface="Bookman Old Style" panose="02050604050505020204" pitchFamily="18" charset="0"/>
              </a:rPr>
              <a:t>pesticides</a:t>
            </a:r>
            <a:endParaRPr lang="el-GR" sz="2800"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259271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8149590" cy="994172"/>
          </a:xfrm>
        </p:spPr>
        <p:txBody>
          <a:bodyPr>
            <a:normAutofit/>
          </a:bodyPr>
          <a:lstStyle/>
          <a:p>
            <a:pPr algn="ctr"/>
            <a:r>
              <a:rPr lang="el-GR" b="1" dirty="0">
                <a:latin typeface="Bookman Old Style" panose="02050604050505020204" pitchFamily="18" charset="0"/>
              </a:rPr>
              <a:t>Κριτήρια αξιολόγησης πηγών</a:t>
            </a:r>
            <a:endParaRPr lang="en-US" b="1" dirty="0">
              <a:latin typeface="Bookman Old Style" panose="02050604050505020204" pitchFamily="18" charset="0"/>
            </a:endParaRPr>
          </a:p>
        </p:txBody>
      </p:sp>
      <p:sp>
        <p:nvSpPr>
          <p:cNvPr id="3" name="Content Placeholder 2"/>
          <p:cNvSpPr>
            <a:spLocks noGrp="1"/>
          </p:cNvSpPr>
          <p:nvPr>
            <p:ph idx="1"/>
          </p:nvPr>
        </p:nvSpPr>
        <p:spPr>
          <a:xfrm>
            <a:off x="1825942" y="2910395"/>
            <a:ext cx="4119636" cy="624877"/>
          </a:xfrm>
        </p:spPr>
        <p:txBody>
          <a:bodyPr>
            <a:normAutofit/>
          </a:bodyPr>
          <a:lstStyle/>
          <a:p>
            <a:pPr>
              <a:buFont typeface="Wingdings" panose="05000000000000000000" pitchFamily="2" charset="2"/>
              <a:buChar char="ü"/>
            </a:pPr>
            <a:r>
              <a:rPr lang="el-GR" sz="2400" b="1" dirty="0">
                <a:solidFill>
                  <a:schemeClr val="accent5">
                    <a:lumMod val="50000"/>
                  </a:schemeClr>
                </a:solidFill>
                <a:latin typeface="Bookman Old Style" panose="02050604050505020204" pitchFamily="18" charset="0"/>
              </a:rPr>
              <a:t>Ακρίβεια</a:t>
            </a:r>
          </a:p>
          <a:p>
            <a:pPr marL="0" indent="0">
              <a:buNone/>
            </a:pPr>
            <a:endParaRPr lang="en-US" dirty="0"/>
          </a:p>
        </p:txBody>
      </p:sp>
      <p:sp>
        <p:nvSpPr>
          <p:cNvPr id="6" name="TextBox 5"/>
          <p:cNvSpPr txBox="1"/>
          <p:nvPr/>
        </p:nvSpPr>
        <p:spPr>
          <a:xfrm>
            <a:off x="1825942" y="2353368"/>
            <a:ext cx="5755006" cy="461665"/>
          </a:xfrm>
          <a:prstGeom prst="rect">
            <a:avLst/>
          </a:prstGeom>
          <a:noFill/>
        </p:spPr>
        <p:txBody>
          <a:bodyPr wrap="square" rtlCol="0">
            <a:spAutoFit/>
          </a:bodyPr>
          <a:lstStyle/>
          <a:p>
            <a:pPr marL="214313" indent="-214313">
              <a:buFont typeface="Wingdings" panose="05000000000000000000" pitchFamily="2" charset="2"/>
              <a:buChar char="ü"/>
            </a:pPr>
            <a:r>
              <a:rPr lang="el-GR" sz="2400" b="1" dirty="0">
                <a:solidFill>
                  <a:srgbClr val="4472C4">
                    <a:lumMod val="50000"/>
                  </a:srgbClr>
                </a:solidFill>
                <a:latin typeface="Bookman Old Style" panose="02050604050505020204" pitchFamily="18" charset="0"/>
              </a:rPr>
              <a:t>Αξιοπιστία Συγγραφέα</a:t>
            </a:r>
            <a:endParaRPr lang="en-US" sz="2400" b="1" dirty="0">
              <a:solidFill>
                <a:srgbClr val="4472C4">
                  <a:lumMod val="50000"/>
                </a:srgbClr>
              </a:solidFill>
              <a:latin typeface="Bookman Old Style" panose="02050604050505020204" pitchFamily="18" charset="0"/>
            </a:endParaRPr>
          </a:p>
        </p:txBody>
      </p:sp>
      <p:sp>
        <p:nvSpPr>
          <p:cNvPr id="7" name="TextBox 6"/>
          <p:cNvSpPr txBox="1"/>
          <p:nvPr/>
        </p:nvSpPr>
        <p:spPr>
          <a:xfrm>
            <a:off x="1786815" y="3434426"/>
            <a:ext cx="4298999" cy="461665"/>
          </a:xfrm>
          <a:prstGeom prst="rect">
            <a:avLst/>
          </a:prstGeom>
          <a:noFill/>
        </p:spPr>
        <p:txBody>
          <a:bodyPr wrap="square" rtlCol="0">
            <a:spAutoFit/>
          </a:bodyPr>
          <a:lstStyle/>
          <a:p>
            <a:pPr marL="214313" indent="-214313">
              <a:buFont typeface="Wingdings" panose="05000000000000000000" pitchFamily="2" charset="2"/>
              <a:buChar char="ü"/>
            </a:pPr>
            <a:r>
              <a:rPr lang="el-GR" sz="2400" b="1" dirty="0">
                <a:solidFill>
                  <a:srgbClr val="4472C4">
                    <a:lumMod val="50000"/>
                  </a:srgbClr>
                </a:solidFill>
                <a:latin typeface="Bookman Old Style" panose="02050604050505020204" pitchFamily="18" charset="0"/>
              </a:rPr>
              <a:t>Ενημέρωση</a:t>
            </a:r>
            <a:endParaRPr lang="en-US" sz="2400" b="1" dirty="0">
              <a:solidFill>
                <a:srgbClr val="4472C4">
                  <a:lumMod val="50000"/>
                </a:srgbClr>
              </a:solidFill>
              <a:latin typeface="Bookman Old Style" panose="02050604050505020204" pitchFamily="18" charset="0"/>
            </a:endParaRPr>
          </a:p>
        </p:txBody>
      </p:sp>
      <p:sp>
        <p:nvSpPr>
          <p:cNvPr id="8" name="TextBox 7"/>
          <p:cNvSpPr txBox="1"/>
          <p:nvPr/>
        </p:nvSpPr>
        <p:spPr>
          <a:xfrm>
            <a:off x="1736260" y="3953133"/>
            <a:ext cx="3592097" cy="461665"/>
          </a:xfrm>
          <a:prstGeom prst="rect">
            <a:avLst/>
          </a:prstGeom>
          <a:noFill/>
        </p:spPr>
        <p:txBody>
          <a:bodyPr wrap="square" rtlCol="0">
            <a:spAutoFit/>
          </a:bodyPr>
          <a:lstStyle/>
          <a:p>
            <a:pPr marL="342900" indent="-342900">
              <a:buFont typeface="Wingdings" panose="05000000000000000000" pitchFamily="2" charset="2"/>
              <a:buChar char="ü"/>
            </a:pPr>
            <a:r>
              <a:rPr lang="el-GR" sz="2400" b="1" dirty="0">
                <a:solidFill>
                  <a:srgbClr val="4472C4">
                    <a:lumMod val="50000"/>
                  </a:srgbClr>
                </a:solidFill>
                <a:latin typeface="Bookman Old Style" panose="02050604050505020204" pitchFamily="18" charset="0"/>
              </a:rPr>
              <a:t>Σχετικότητα</a:t>
            </a:r>
            <a:endParaRPr lang="en-US" sz="2400" b="1" dirty="0">
              <a:solidFill>
                <a:srgbClr val="4472C4">
                  <a:lumMod val="50000"/>
                </a:srgbClr>
              </a:solidFill>
              <a:latin typeface="Bookman Old Style" panose="02050604050505020204" pitchFamily="18" charset="0"/>
            </a:endParaRPr>
          </a:p>
        </p:txBody>
      </p:sp>
      <p:sp>
        <p:nvSpPr>
          <p:cNvPr id="9" name="TextBox 8"/>
          <p:cNvSpPr txBox="1"/>
          <p:nvPr/>
        </p:nvSpPr>
        <p:spPr>
          <a:xfrm>
            <a:off x="1736260" y="4515483"/>
            <a:ext cx="5438264" cy="461665"/>
          </a:xfrm>
          <a:prstGeom prst="rect">
            <a:avLst/>
          </a:prstGeom>
          <a:noFill/>
        </p:spPr>
        <p:txBody>
          <a:bodyPr wrap="square" rtlCol="0">
            <a:spAutoFit/>
          </a:bodyPr>
          <a:lstStyle/>
          <a:p>
            <a:pPr marL="342900" indent="-342900">
              <a:buFont typeface="Wingdings" panose="05000000000000000000" pitchFamily="2" charset="2"/>
              <a:buChar char="ü"/>
            </a:pPr>
            <a:r>
              <a:rPr lang="el-GR" sz="2400" b="1" dirty="0">
                <a:solidFill>
                  <a:srgbClr val="4472C4">
                    <a:lumMod val="50000"/>
                  </a:srgbClr>
                </a:solidFill>
                <a:latin typeface="Bookman Old Style" panose="02050604050505020204" pitchFamily="18" charset="0"/>
              </a:rPr>
              <a:t>Σκοπός-Αντικειμενικότητα</a:t>
            </a:r>
            <a:endParaRPr lang="en-US" sz="2400" b="1" dirty="0">
              <a:solidFill>
                <a:srgbClr val="4472C4">
                  <a:lumMod val="50000"/>
                </a:srgbClr>
              </a:solidFill>
              <a:latin typeface="Bookman Old Style" panose="020506040505050202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366" y="2125266"/>
            <a:ext cx="2043163" cy="2993234"/>
          </a:xfrm>
          <a:prstGeom prst="rect">
            <a:avLst/>
          </a:prstGeom>
        </p:spPr>
      </p:pic>
    </p:spTree>
    <p:extLst>
      <p:ext uri="{BB962C8B-B14F-4D97-AF65-F5344CB8AC3E}">
        <p14:creationId xmlns:p14="http://schemas.microsoft.com/office/powerpoint/2010/main" val="14346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855" y="1143000"/>
            <a:ext cx="8610600" cy="5604972"/>
          </a:xfrm>
        </p:spPr>
        <p:txBody>
          <a:bodyPr/>
          <a:lstStyle/>
          <a:p>
            <a:endParaRPr lang="el-GR" dirty="0"/>
          </a:p>
          <a:p>
            <a:endParaRPr lang="el-GR" dirty="0"/>
          </a:p>
          <a:p>
            <a:endParaRPr lang="el-GR" sz="1800" dirty="0"/>
          </a:p>
        </p:txBody>
      </p:sp>
      <p:sp>
        <p:nvSpPr>
          <p:cNvPr id="6" name="TextBox 5"/>
          <p:cNvSpPr txBox="1"/>
          <p:nvPr/>
        </p:nvSpPr>
        <p:spPr>
          <a:xfrm>
            <a:off x="1447800" y="13317"/>
            <a:ext cx="6553200" cy="132343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l-GR" sz="4000" b="1" dirty="0">
                <a:solidFill>
                  <a:srgbClr val="FFFFFF"/>
                </a:solidFill>
                <a:effectLst>
                  <a:outerShdw blurRad="38100" dist="38100" dir="2700000" algn="tl">
                    <a:srgbClr val="000000">
                      <a:alpha val="43137"/>
                    </a:srgbClr>
                  </a:outerShdw>
                </a:effectLst>
                <a:latin typeface="Book Antiqua" panose="02040602050305030304" pitchFamily="18" charset="0"/>
              </a:rPr>
              <a:t>Πηγές</a:t>
            </a:r>
            <a:r>
              <a:rPr lang="en-GB" sz="4000" b="1" dirty="0">
                <a:solidFill>
                  <a:srgbClr val="FFFFFF"/>
                </a:solidFill>
                <a:effectLst>
                  <a:outerShdw blurRad="38100" dist="38100" dir="2700000" algn="tl">
                    <a:srgbClr val="000000">
                      <a:alpha val="43137"/>
                    </a:srgbClr>
                  </a:outerShdw>
                </a:effectLst>
                <a:latin typeface="Book Antiqua" panose="02040602050305030304" pitchFamily="18" charset="0"/>
              </a:rPr>
              <a:t>:</a:t>
            </a:r>
          </a:p>
          <a:p>
            <a:pPr algn="ctr"/>
            <a:r>
              <a:rPr lang="el-GR" sz="4000" b="1" dirty="0">
                <a:solidFill>
                  <a:srgbClr val="FFFFFF"/>
                </a:solidFill>
                <a:effectLst>
                  <a:outerShdw blurRad="38100" dist="38100" dir="2700000" algn="tl">
                    <a:srgbClr val="000000">
                      <a:alpha val="43137"/>
                    </a:srgbClr>
                  </a:outerShdw>
                </a:effectLst>
                <a:latin typeface="Book Antiqua" panose="02040602050305030304" pitchFamily="18" charset="0"/>
              </a:rPr>
              <a:t>αξιόπιστες και μη</a:t>
            </a:r>
          </a:p>
        </p:txBody>
      </p:sp>
      <p:sp>
        <p:nvSpPr>
          <p:cNvPr id="7" name="TextBox 6"/>
          <p:cNvSpPr txBox="1"/>
          <p:nvPr/>
        </p:nvSpPr>
        <p:spPr>
          <a:xfrm>
            <a:off x="-21021" y="1469869"/>
            <a:ext cx="9153476" cy="5324535"/>
          </a:xfrm>
          <a:prstGeom prst="rect">
            <a:avLst/>
          </a:prstGeom>
          <a:noFill/>
        </p:spPr>
        <p:txBody>
          <a:bodyPr wrap="square" rtlCol="0">
            <a:spAutoFit/>
          </a:bodyPr>
          <a:lstStyle/>
          <a:p>
            <a:pPr marL="514350" indent="-514350">
              <a:buFont typeface="+mj-lt"/>
              <a:buAutoNum type="arabicPeriod"/>
            </a:pPr>
            <a:endParaRPr lang="el-GR" sz="3200" dirty="0">
              <a:solidFill>
                <a:srgbClr val="000000"/>
              </a:solidFill>
              <a:latin typeface="Book Antiqua" panose="02040602050305030304" pitchFamily="18" charset="0"/>
            </a:endParaRPr>
          </a:p>
          <a:p>
            <a:pPr marL="514350" indent="-514350">
              <a:buFont typeface="+mj-lt"/>
              <a:buAutoNum type="arabicPeriod"/>
            </a:pPr>
            <a:r>
              <a:rPr lang="el-GR" sz="2800" dirty="0">
                <a:solidFill>
                  <a:srgbClr val="000000"/>
                </a:solidFill>
                <a:latin typeface="Book Antiqua" panose="02040602050305030304" pitchFamily="18" charset="0"/>
              </a:rPr>
              <a:t>Ραδιοφωνικές και τηλεοπτικές εκπομπές</a:t>
            </a:r>
          </a:p>
          <a:p>
            <a:pPr marL="514350" indent="-514350">
              <a:buFont typeface="+mj-lt"/>
              <a:buAutoNum type="arabicPeriod"/>
            </a:pPr>
            <a:r>
              <a:rPr lang="el-GR" sz="2800" dirty="0">
                <a:solidFill>
                  <a:srgbClr val="000000"/>
                </a:solidFill>
                <a:latin typeface="Book Antiqua" panose="02040602050305030304" pitchFamily="18" charset="0"/>
              </a:rPr>
              <a:t>Μη ακαδημαϊκά βιβλία </a:t>
            </a:r>
            <a:r>
              <a:rPr lang="en-US" sz="2800" b="1" dirty="0">
                <a:solidFill>
                  <a:srgbClr val="000000"/>
                </a:solidFill>
                <a:latin typeface="Book Antiqua" panose="02040602050305030304" pitchFamily="18" charset="0"/>
              </a:rPr>
              <a:t>(</a:t>
            </a:r>
            <a:r>
              <a:rPr lang="el-GR" sz="2800" b="1" dirty="0">
                <a:solidFill>
                  <a:srgbClr val="000000"/>
                </a:solidFill>
                <a:latin typeface="Book Antiqua" panose="02040602050305030304" pitchFamily="18" charset="0"/>
              </a:rPr>
              <a:t>πώς τα διαχωρίζουμε;)</a:t>
            </a:r>
            <a:endParaRPr lang="en-US" sz="2800" b="1" dirty="0">
              <a:solidFill>
                <a:srgbClr val="000000"/>
              </a:solidFill>
              <a:latin typeface="Book Antiqua" panose="02040602050305030304" pitchFamily="18" charset="0"/>
            </a:endParaRPr>
          </a:p>
          <a:p>
            <a:pPr marL="514350" indent="-514350">
              <a:buFont typeface="+mj-lt"/>
              <a:buAutoNum type="arabicPeriod"/>
            </a:pPr>
            <a:r>
              <a:rPr lang="el-GR" sz="2800" dirty="0">
                <a:solidFill>
                  <a:srgbClr val="000000"/>
                </a:solidFill>
                <a:latin typeface="Book Antiqua" panose="02040602050305030304" pitchFamily="18" charset="0"/>
              </a:rPr>
              <a:t>Επιστημονικά άρθρα</a:t>
            </a:r>
          </a:p>
          <a:p>
            <a:pPr marL="514350" indent="-514350">
              <a:buFont typeface="+mj-lt"/>
              <a:buAutoNum type="arabicPeriod"/>
            </a:pPr>
            <a:r>
              <a:rPr lang="el-GR" sz="2800" dirty="0">
                <a:solidFill>
                  <a:srgbClr val="000000"/>
                </a:solidFill>
                <a:latin typeface="Book Antiqua" panose="02040602050305030304" pitchFamily="18" charset="0"/>
              </a:rPr>
              <a:t>Άρθρα από εφημερίδες και περιοδικά</a:t>
            </a:r>
          </a:p>
          <a:p>
            <a:pPr marL="514350" indent="-514350">
              <a:buFont typeface="+mj-lt"/>
              <a:buAutoNum type="arabicPeriod"/>
            </a:pPr>
            <a:r>
              <a:rPr lang="el-GR" sz="2800" dirty="0">
                <a:solidFill>
                  <a:srgbClr val="000000"/>
                </a:solidFill>
                <a:latin typeface="Book Antiqua" panose="02040602050305030304" pitchFamily="18" charset="0"/>
              </a:rPr>
              <a:t>Ευρήματα σε αρχαιολογικούς χώρους, μουσεία</a:t>
            </a:r>
          </a:p>
          <a:p>
            <a:pPr marL="514350" indent="-514350">
              <a:buFont typeface="+mj-lt"/>
              <a:buAutoNum type="arabicPeriod"/>
            </a:pPr>
            <a:r>
              <a:rPr lang="el-GR" sz="2800" dirty="0">
                <a:solidFill>
                  <a:srgbClr val="000000"/>
                </a:solidFill>
                <a:latin typeface="Book Antiqua" panose="02040602050305030304" pitchFamily="18" charset="0"/>
              </a:rPr>
              <a:t>Σημειώσεις από μαθήματα/διαλέξεις του πανεπιστημίου («σύμφωνα με τον κ. </a:t>
            </a:r>
            <a:r>
              <a:rPr lang="el-GR" sz="2800" dirty="0" err="1">
                <a:solidFill>
                  <a:srgbClr val="000000"/>
                </a:solidFill>
                <a:latin typeface="Book Antiqua" panose="02040602050305030304" pitchFamily="18" charset="0"/>
              </a:rPr>
              <a:t>Παρασκευιώτη</a:t>
            </a:r>
            <a:r>
              <a:rPr lang="el-GR" sz="2800" dirty="0">
                <a:solidFill>
                  <a:srgbClr val="000000"/>
                </a:solidFill>
                <a:latin typeface="Book Antiqua" panose="02040602050305030304" pitchFamily="18" charset="0"/>
              </a:rPr>
              <a:t>»)</a:t>
            </a:r>
          </a:p>
          <a:p>
            <a:pPr marL="514350" indent="-514350">
              <a:buFont typeface="+mj-lt"/>
              <a:buAutoNum type="arabicPeriod"/>
            </a:pPr>
            <a:r>
              <a:rPr lang="el-GR" sz="2800" dirty="0">
                <a:solidFill>
                  <a:srgbClr val="000000"/>
                </a:solidFill>
                <a:latin typeface="Book Antiqua" panose="02040602050305030304" pitchFamily="18" charset="0"/>
              </a:rPr>
              <a:t>Επιστημονικά βιβλία</a:t>
            </a:r>
          </a:p>
          <a:p>
            <a:pPr marL="514350" indent="-514350">
              <a:buFont typeface="+mj-lt"/>
              <a:buAutoNum type="arabicPeriod"/>
            </a:pPr>
            <a:r>
              <a:rPr lang="el-GR" sz="2800" dirty="0">
                <a:solidFill>
                  <a:srgbClr val="000000"/>
                </a:solidFill>
                <a:latin typeface="Book Antiqua" panose="02040602050305030304" pitchFamily="18" charset="0"/>
              </a:rPr>
              <a:t>Συλλογικοί τόμοι/πρακτικά συνεδρίων</a:t>
            </a:r>
          </a:p>
          <a:p>
            <a:pPr marL="514350" indent="-514350">
              <a:buFont typeface="+mj-lt"/>
              <a:buAutoNum type="arabicPeriod"/>
            </a:pPr>
            <a:r>
              <a:rPr lang="el-GR" sz="2800" dirty="0">
                <a:solidFill>
                  <a:srgbClr val="000000"/>
                </a:solidFill>
                <a:latin typeface="Book Antiqua" panose="02040602050305030304" pitchFamily="18" charset="0"/>
              </a:rPr>
              <a:t>Κριτικές βιβλίων</a:t>
            </a:r>
          </a:p>
          <a:p>
            <a:pPr marL="514350" indent="-514350">
              <a:buFont typeface="+mj-lt"/>
              <a:buAutoNum type="arabicPeriod"/>
            </a:pPr>
            <a:r>
              <a:rPr lang="el-GR" sz="2800" dirty="0">
                <a:solidFill>
                  <a:srgbClr val="000000"/>
                </a:solidFill>
                <a:latin typeface="Book Antiqua" panose="02040602050305030304" pitchFamily="18" charset="0"/>
              </a:rPr>
              <a:t>Ομιλίες σε επιστημονικά συνέδρια</a:t>
            </a:r>
          </a:p>
        </p:txBody>
      </p:sp>
    </p:spTree>
    <p:extLst>
      <p:ext uri="{BB962C8B-B14F-4D97-AF65-F5344CB8AC3E}">
        <p14:creationId xmlns:p14="http://schemas.microsoft.com/office/powerpoint/2010/main" val="410322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86700" cy="994172"/>
          </a:xfrm>
        </p:spPr>
        <p:txBody>
          <a:bodyPr/>
          <a:lstStyle/>
          <a:p>
            <a:pPr algn="ctr"/>
            <a:r>
              <a:rPr lang="el-GR" b="1" dirty="0">
                <a:latin typeface="Bookman Old Style" panose="02050604050505020204" pitchFamily="18" charset="0"/>
              </a:rPr>
              <a:t>Πρωτογενείς-Δευτερογενείς Πηγές</a:t>
            </a:r>
            <a:endParaRPr lang="en-US" b="1" dirty="0">
              <a:latin typeface="Bookman Old Style" panose="02050604050505020204" pitchFamily="18" charset="0"/>
            </a:endParaRPr>
          </a:p>
        </p:txBody>
      </p:sp>
      <p:sp>
        <p:nvSpPr>
          <p:cNvPr id="3" name="Content Placeholder 2"/>
          <p:cNvSpPr>
            <a:spLocks noGrp="1"/>
          </p:cNvSpPr>
          <p:nvPr>
            <p:ph idx="1"/>
          </p:nvPr>
        </p:nvSpPr>
        <p:spPr>
          <a:xfrm>
            <a:off x="0" y="2053334"/>
            <a:ext cx="9067800" cy="4576066"/>
          </a:xfrm>
        </p:spPr>
        <p:txBody>
          <a:bodyPr/>
          <a:lstStyle/>
          <a:p>
            <a:pPr marL="0" indent="0" algn="just">
              <a:buNone/>
            </a:pPr>
            <a:r>
              <a:rPr lang="el-GR" sz="2400" dirty="0">
                <a:latin typeface="Bookman Old Style" panose="02050604050505020204" pitchFamily="18" charset="0"/>
              </a:rPr>
              <a:t>Οι πηγές πληροφόρησης ανάλογα με την </a:t>
            </a:r>
            <a:r>
              <a:rPr lang="el-GR" sz="2400" b="1" u="sng" dirty="0">
                <a:latin typeface="Bookman Old Style" panose="02050604050505020204" pitchFamily="18" charset="0"/>
              </a:rPr>
              <a:t>εμβάθυνση</a:t>
            </a:r>
            <a:r>
              <a:rPr lang="el-GR" sz="2400" b="1" dirty="0">
                <a:latin typeface="Bookman Old Style" panose="02050604050505020204" pitchFamily="18" charset="0"/>
              </a:rPr>
              <a:t> </a:t>
            </a:r>
            <a:r>
              <a:rPr lang="el-GR" sz="2400" dirty="0">
                <a:latin typeface="Bookman Old Style" panose="02050604050505020204" pitchFamily="18" charset="0"/>
              </a:rPr>
              <a:t>και την </a:t>
            </a:r>
            <a:r>
              <a:rPr lang="el-GR" sz="2400" b="1" u="sng" dirty="0">
                <a:latin typeface="Bookman Old Style" panose="02050604050505020204" pitchFamily="18" charset="0"/>
              </a:rPr>
              <a:t>επεξεργασία</a:t>
            </a:r>
            <a:r>
              <a:rPr lang="el-GR" sz="2400" dirty="0">
                <a:latin typeface="Bookman Old Style" panose="02050604050505020204" pitchFamily="18" charset="0"/>
              </a:rPr>
              <a:t> του περιεχομένου τους, διακρίνονται σε</a:t>
            </a:r>
            <a:r>
              <a:rPr lang="en-GB" sz="2400" dirty="0">
                <a:latin typeface="Bookman Old Style" panose="02050604050505020204" pitchFamily="18" charset="0"/>
              </a:rPr>
              <a:t>:</a:t>
            </a:r>
          </a:p>
          <a:p>
            <a:pPr marL="0" indent="0" algn="just">
              <a:buNone/>
            </a:pPr>
            <a:endParaRPr lang="en-GB" dirty="0">
              <a:latin typeface="Bookman Old Style" panose="02050604050505020204" pitchFamily="18" charset="0"/>
            </a:endParaRPr>
          </a:p>
          <a:p>
            <a:pPr marL="0" indent="0" algn="just">
              <a:buNone/>
            </a:pPr>
            <a:r>
              <a:rPr lang="el-GR" b="1" dirty="0">
                <a:latin typeface="Bookman Old Style" panose="02050604050505020204" pitchFamily="18" charset="0"/>
              </a:rPr>
              <a:t>Πρωτογενείς πηγές </a:t>
            </a:r>
          </a:p>
          <a:p>
            <a:pPr marL="0" indent="0" algn="just">
              <a:buNone/>
            </a:pPr>
            <a:r>
              <a:rPr lang="el-GR" b="1" dirty="0">
                <a:latin typeface="Bookman Old Style" panose="02050604050505020204" pitchFamily="18" charset="0"/>
              </a:rPr>
              <a:t>πληροφόρησης ή </a:t>
            </a:r>
          </a:p>
          <a:p>
            <a:pPr marL="0" indent="0" algn="just">
              <a:buNone/>
            </a:pPr>
            <a:r>
              <a:rPr lang="el-GR" b="1" dirty="0">
                <a:latin typeface="Bookman Old Style" panose="02050604050505020204" pitchFamily="18" charset="0"/>
              </a:rPr>
              <a:t>άμεσες πηγές </a:t>
            </a:r>
          </a:p>
          <a:p>
            <a:pPr marL="0" indent="0" algn="just">
              <a:buNone/>
            </a:pPr>
            <a:r>
              <a:rPr lang="el-GR" b="1" dirty="0" err="1">
                <a:solidFill>
                  <a:srgbClr val="002060"/>
                </a:solidFill>
                <a:effectLst>
                  <a:outerShdw blurRad="38100" dist="38100" dir="2700000" algn="tl">
                    <a:srgbClr val="000000">
                      <a:alpha val="43137"/>
                    </a:srgbClr>
                  </a:outerShdw>
                </a:effectLst>
                <a:latin typeface="Bookman Old Style" panose="02050604050505020204" pitchFamily="18" charset="0"/>
              </a:rPr>
              <a:t>primary</a:t>
            </a:r>
            <a:r>
              <a:rPr lang="el-GR" b="1" dirty="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el-GR" b="1" dirty="0" err="1">
                <a:solidFill>
                  <a:srgbClr val="002060"/>
                </a:solidFill>
                <a:effectLst>
                  <a:outerShdw blurRad="38100" dist="38100" dir="2700000" algn="tl">
                    <a:srgbClr val="000000">
                      <a:alpha val="43137"/>
                    </a:srgbClr>
                  </a:outerShdw>
                </a:effectLst>
                <a:latin typeface="Bookman Old Style" panose="02050604050505020204" pitchFamily="18" charset="0"/>
              </a:rPr>
              <a:t>sources</a:t>
            </a:r>
            <a:endParaRPr lang="en-US"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
        <p:nvSpPr>
          <p:cNvPr id="4" name="TextBox 3"/>
          <p:cNvSpPr txBox="1"/>
          <p:nvPr/>
        </p:nvSpPr>
        <p:spPr>
          <a:xfrm>
            <a:off x="5385288" y="3099235"/>
            <a:ext cx="3130062" cy="1384995"/>
          </a:xfrm>
          <a:prstGeom prst="rect">
            <a:avLst/>
          </a:prstGeom>
          <a:noFill/>
        </p:spPr>
        <p:txBody>
          <a:bodyPr wrap="square" rtlCol="0">
            <a:spAutoFit/>
          </a:bodyPr>
          <a:lstStyle/>
          <a:p>
            <a:r>
              <a:rPr lang="el-GR" sz="2100" b="1" dirty="0">
                <a:solidFill>
                  <a:prstClr val="black"/>
                </a:solidFill>
                <a:latin typeface="Bookman Old Style" panose="02050604050505020204" pitchFamily="18" charset="0"/>
              </a:rPr>
              <a:t>Δευτερογενείς πηγές πληροφόρησης ή έμμεσες πηγές</a:t>
            </a:r>
          </a:p>
          <a:p>
            <a:r>
              <a:rPr lang="el-GR" sz="2100" b="1" dirty="0">
                <a:solidFill>
                  <a:srgbClr val="002060"/>
                </a:solidFill>
                <a:effectLst>
                  <a:outerShdw blurRad="38100" dist="38100" dir="2700000" algn="tl">
                    <a:srgbClr val="000000">
                      <a:alpha val="43137"/>
                    </a:srgbClr>
                  </a:outerShdw>
                </a:effectLst>
                <a:latin typeface="Bookman Old Style" panose="02050604050505020204" pitchFamily="18" charset="0"/>
              </a:rPr>
              <a:t>secondary </a:t>
            </a:r>
            <a:r>
              <a:rPr lang="el-GR" sz="2100" b="1" dirty="0" err="1">
                <a:solidFill>
                  <a:srgbClr val="002060"/>
                </a:solidFill>
                <a:effectLst>
                  <a:outerShdw blurRad="38100" dist="38100" dir="2700000" algn="tl">
                    <a:srgbClr val="000000">
                      <a:alpha val="43137"/>
                    </a:srgbClr>
                  </a:outerShdw>
                </a:effectLst>
                <a:latin typeface="Bookman Old Style" panose="02050604050505020204" pitchFamily="18" charset="0"/>
              </a:rPr>
              <a:t>sources</a:t>
            </a:r>
            <a:endParaRPr lang="en-US" sz="2100" b="1"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cxnSp>
        <p:nvCxnSpPr>
          <p:cNvPr id="9" name="Straight Arrow Connector 8"/>
          <p:cNvCxnSpPr/>
          <p:nvPr/>
        </p:nvCxnSpPr>
        <p:spPr>
          <a:xfrm flipH="1">
            <a:off x="3618914" y="2809142"/>
            <a:ext cx="749105" cy="548640"/>
          </a:xfrm>
          <a:prstGeom prst="straightConnector1">
            <a:avLst/>
          </a:prstGeom>
          <a:ln w="76200">
            <a:solidFill>
              <a:schemeClr val="tx1"/>
            </a:solidFill>
            <a:tailEnd type="triangle"/>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07168" y="2767955"/>
            <a:ext cx="650631" cy="631013"/>
          </a:xfrm>
          <a:prstGeom prst="straightConnector1">
            <a:avLst/>
          </a:prstGeom>
          <a:ln w="76200">
            <a:solidFill>
              <a:schemeClr val="tx1"/>
            </a:solidFill>
            <a:tailEnd type="triangle"/>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583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220200" cy="6858000"/>
          </a:xfrm>
        </p:spPr>
        <p:txBody>
          <a:bodyPr>
            <a:normAutofit/>
          </a:bodyPr>
          <a:lstStyle/>
          <a:p>
            <a:pPr marL="0" indent="0" algn="ctr">
              <a:lnSpc>
                <a:spcPct val="150000"/>
              </a:lnSpc>
              <a:buNone/>
            </a:pPr>
            <a:r>
              <a:rPr lang="el-GR" sz="2400" b="1" dirty="0">
                <a:latin typeface="Bookman Old Style" panose="02050604050505020204" pitchFamily="18" charset="0"/>
              </a:rPr>
              <a:t>Πρωτογενείς πηγές πληροφόρησης (</a:t>
            </a:r>
            <a:r>
              <a:rPr lang="el-GR" sz="2400" b="1" dirty="0" err="1">
                <a:latin typeface="Bookman Old Style" panose="02050604050505020204" pitchFamily="18" charset="0"/>
              </a:rPr>
              <a:t>primary</a:t>
            </a:r>
            <a:r>
              <a:rPr lang="el-GR" sz="2400" b="1" dirty="0">
                <a:latin typeface="Bookman Old Style" panose="02050604050505020204" pitchFamily="18" charset="0"/>
              </a:rPr>
              <a:t> </a:t>
            </a:r>
            <a:r>
              <a:rPr lang="el-GR" sz="2400" b="1" dirty="0" err="1">
                <a:latin typeface="Bookman Old Style" panose="02050604050505020204" pitchFamily="18" charset="0"/>
              </a:rPr>
              <a:t>sources</a:t>
            </a:r>
            <a:r>
              <a:rPr lang="el-GR" sz="2400" b="1" dirty="0">
                <a:latin typeface="Bookman Old Style" panose="02050604050505020204" pitchFamily="18" charset="0"/>
              </a:rPr>
              <a:t>)</a:t>
            </a:r>
            <a:r>
              <a:rPr lang="en-US" sz="2400" b="1" dirty="0">
                <a:latin typeface="Bookman Old Style" panose="02050604050505020204" pitchFamily="18" charset="0"/>
              </a:rPr>
              <a:t>: </a:t>
            </a:r>
            <a:r>
              <a:rPr lang="el-GR" sz="2400" b="1" dirty="0">
                <a:latin typeface="Bookman Old Style" panose="02050604050505020204" pitchFamily="18" charset="0"/>
              </a:rPr>
              <a:t> </a:t>
            </a:r>
            <a:endParaRPr lang="en-US" sz="2400" b="1" dirty="0">
              <a:latin typeface="Bookman Old Style" panose="02050604050505020204" pitchFamily="18" charset="0"/>
            </a:endParaRPr>
          </a:p>
          <a:p>
            <a:pPr marL="0" indent="0" algn="ctr">
              <a:lnSpc>
                <a:spcPct val="150000"/>
              </a:lnSpc>
              <a:buNone/>
            </a:pPr>
            <a:endParaRPr lang="el-GR" sz="2250" b="1" dirty="0">
              <a:latin typeface="Bookman Old Style" panose="02050604050505020204" pitchFamily="18" charset="0"/>
            </a:endParaRPr>
          </a:p>
          <a:p>
            <a:pPr algn="just">
              <a:lnSpc>
                <a:spcPct val="150000"/>
              </a:lnSpc>
            </a:pPr>
            <a:r>
              <a:rPr lang="el-GR" sz="2400" dirty="0">
                <a:latin typeface="Bookman Old Style" panose="02050604050505020204" pitchFamily="18" charset="0"/>
              </a:rPr>
              <a:t>Πρωτότυπα δημοσιεύματα που περιγράφουν γεγονότα ή αναφέρουν τα αποτελέσματα μιας έρευνας </a:t>
            </a:r>
          </a:p>
          <a:p>
            <a:pPr algn="just">
              <a:lnSpc>
                <a:spcPct val="150000"/>
              </a:lnSpc>
            </a:pPr>
            <a:r>
              <a:rPr lang="el-GR" sz="2400" dirty="0">
                <a:latin typeface="Bookman Old Style" panose="02050604050505020204" pitchFamily="18" charset="0"/>
              </a:rPr>
              <a:t>Πρωτογενές υλικό που είναι κοντά στο γεγονός που αφορά</a:t>
            </a:r>
          </a:p>
          <a:p>
            <a:pPr algn="just">
              <a:lnSpc>
                <a:spcPct val="150000"/>
              </a:lnSpc>
            </a:pPr>
            <a:r>
              <a:rPr lang="el-GR" sz="2400" dirty="0">
                <a:latin typeface="Bookman Old Style" panose="02050604050505020204" pitchFamily="18" charset="0"/>
              </a:rPr>
              <a:t>Δεν έχει φιλτραριστεί, δηλ. δεν έχει υποστεί επεξεργασία, κριτική ή αξιολόγηση από τρίτο άτομο</a:t>
            </a:r>
            <a:endParaRPr lang="en-US" sz="2400" dirty="0">
              <a:latin typeface="Bookman Old Style" panose="02050604050505020204" pitchFamily="18" charset="0"/>
            </a:endParaRPr>
          </a:p>
          <a:p>
            <a:pPr marL="0" indent="0" algn="just">
              <a:lnSpc>
                <a:spcPct val="150000"/>
              </a:lnSpc>
              <a:buNone/>
            </a:pPr>
            <a:endParaRPr lang="el-GR" dirty="0">
              <a:latin typeface="Bookman Old Style" panose="02050604050505020204" pitchFamily="18" charset="0"/>
            </a:endParaRPr>
          </a:p>
          <a:p>
            <a:pPr marL="0" indent="0" algn="just">
              <a:lnSpc>
                <a:spcPct val="150000"/>
              </a:lnSpc>
              <a:buNone/>
            </a:pPr>
            <a:r>
              <a:rPr lang="el-GR" dirty="0">
                <a:latin typeface="Bookman Old Style" panose="02050604050505020204" pitchFamily="18" charset="0"/>
              </a:rPr>
              <a:t>	</a:t>
            </a:r>
            <a:r>
              <a:rPr lang="el-GR" sz="2800" dirty="0">
                <a:latin typeface="Bookman Old Style" panose="02050604050505020204" pitchFamily="18" charset="0"/>
              </a:rPr>
              <a:t>	</a:t>
            </a:r>
            <a:r>
              <a:rPr lang="el-GR" sz="1800" dirty="0">
                <a:latin typeface="Bookman Old Style" panose="02050604050505020204" pitchFamily="18" charset="0"/>
              </a:rPr>
              <a:t>π.χ.</a:t>
            </a:r>
            <a:r>
              <a:rPr lang="en-GB" sz="1800" dirty="0">
                <a:latin typeface="Bookman Old Style" panose="02050604050505020204" pitchFamily="18" charset="0"/>
              </a:rPr>
              <a:t> </a:t>
            </a:r>
            <a:r>
              <a:rPr lang="el-GR" sz="1800" dirty="0">
                <a:latin typeface="Bookman Old Style" panose="02050604050505020204" pitchFamily="18" charset="0"/>
              </a:rPr>
              <a:t>αρχειακό υλικό εφημερίδων και περιοδικών,</a:t>
            </a:r>
          </a:p>
          <a:p>
            <a:pPr marL="0" indent="0" algn="just">
              <a:lnSpc>
                <a:spcPct val="150000"/>
              </a:lnSpc>
              <a:buNone/>
            </a:pPr>
            <a:r>
              <a:rPr lang="el-GR" sz="1800" dirty="0">
                <a:latin typeface="Bookman Old Style" panose="02050604050505020204" pitchFamily="18" charset="0"/>
              </a:rPr>
              <a:t>		αφηγήσεις ή μαρτυρίες, αυτοβιογραφίες, στατιστικές, </a:t>
            </a:r>
          </a:p>
          <a:p>
            <a:pPr marL="0" indent="0" algn="just">
              <a:lnSpc>
                <a:spcPct val="150000"/>
              </a:lnSpc>
              <a:buNone/>
            </a:pPr>
            <a:r>
              <a:rPr lang="el-GR" sz="1800" dirty="0">
                <a:latin typeface="Bookman Old Style" panose="02050604050505020204" pitchFamily="18" charset="0"/>
              </a:rPr>
              <a:t>		χειρόγραφα, εκδόσεις κλασικών συγγραφέων </a:t>
            </a:r>
            <a:r>
              <a:rPr lang="el-GR" sz="1600" dirty="0">
                <a:latin typeface="Bookman Old Style" panose="02050604050505020204" pitchFamily="18" charset="0"/>
              </a:rPr>
              <a:t>(π.χ. κείμενα του Πλάτωνα)</a:t>
            </a:r>
            <a:endParaRPr lang="en-US" sz="1600"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358560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529" y="228600"/>
            <a:ext cx="7193395" cy="777240"/>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l-GR" sz="4400" b="1" dirty="0">
                <a:effectLst>
                  <a:outerShdw blurRad="38100" dist="38100" dir="2700000" algn="tl">
                    <a:srgbClr val="000000">
                      <a:alpha val="43137"/>
                    </a:srgbClr>
                  </a:outerShdw>
                </a:effectLst>
                <a:latin typeface="Book Antiqua" panose="02040602050305030304" pitchFamily="18" charset="0"/>
              </a:rPr>
              <a:t>Στόχοι μαθήματος</a:t>
            </a:r>
            <a:endParaRPr lang="en-US" sz="44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0" y="1143000"/>
            <a:ext cx="9132455" cy="5604972"/>
          </a:xfrm>
        </p:spPr>
        <p:txBody>
          <a:bodyPr>
            <a:normAutofit/>
          </a:bodyPr>
          <a:lstStyle/>
          <a:p>
            <a:pPr marL="0" indent="0"/>
            <a:endParaRPr lang="el-GR" sz="2800" dirty="0">
              <a:latin typeface="Book Antiqua" panose="02040602050305030304" pitchFamily="18" charset="0"/>
            </a:endParaRPr>
          </a:p>
          <a:p>
            <a:pPr marL="457200" indent="-457200">
              <a:buAutoNum type="arabicPeriod"/>
            </a:pPr>
            <a:r>
              <a:rPr lang="el-GR" sz="2800" dirty="0">
                <a:latin typeface="Book Antiqua" panose="02040602050305030304" pitchFamily="18" charset="0"/>
              </a:rPr>
              <a:t>Κατανόηση απαιτήσεων ενός ακαδημαϊκού δοκιμίου.</a:t>
            </a:r>
          </a:p>
          <a:p>
            <a:pPr marL="457200" indent="-457200">
              <a:buAutoNum type="arabicPeriod"/>
            </a:pPr>
            <a:r>
              <a:rPr lang="el-GR" sz="2800" dirty="0">
                <a:latin typeface="Book Antiqua" panose="02040602050305030304" pitchFamily="18" charset="0"/>
              </a:rPr>
              <a:t>Εξέταση προβλημάτων που αντιμετωπίζονται κατά τη συγγραφή μιας εργασίας, μιας διατριβής ή ενός άρθρου.</a:t>
            </a:r>
          </a:p>
          <a:p>
            <a:pPr marL="457200" indent="-457200">
              <a:buAutoNum type="arabicPeriod"/>
            </a:pPr>
            <a:r>
              <a:rPr lang="el-GR" sz="2800" dirty="0">
                <a:latin typeface="Book Antiqua" panose="02040602050305030304" pitchFamily="18" charset="0"/>
              </a:rPr>
              <a:t>Πιθανές λύσεις στα προβλήματα που θα εντοπιστούν.</a:t>
            </a:r>
          </a:p>
          <a:p>
            <a:pPr marL="457200" indent="-457200">
              <a:buAutoNum type="arabicPeriod"/>
            </a:pPr>
            <a:r>
              <a:rPr lang="el-GR" sz="2800" dirty="0">
                <a:latin typeface="Book Antiqua" panose="02040602050305030304" pitchFamily="18" charset="0"/>
              </a:rPr>
              <a:t>Στάδια έρευνας – τρόπος χρήσης ερευνητικών εργαλείων.</a:t>
            </a:r>
            <a:endParaRPr lang="en-GB" sz="2800" dirty="0">
              <a:latin typeface="Book Antiqua" panose="02040602050305030304" pitchFamily="18" charset="0"/>
            </a:endParaRPr>
          </a:p>
          <a:p>
            <a:pPr marL="457200" indent="-457200">
              <a:buAutoNum type="arabicPeriod"/>
            </a:pPr>
            <a:r>
              <a:rPr lang="el-GR" sz="2800" dirty="0">
                <a:latin typeface="Book Antiqua" panose="02040602050305030304" pitchFamily="18" charset="0"/>
              </a:rPr>
              <a:t>Ανάλυση τακτικών και μέσων που μπορούν να χρησιμοποιηθούν για την αποδοτικότερη κατανομή του χρόνου.  </a:t>
            </a:r>
          </a:p>
          <a:p>
            <a:pPr marL="457200" indent="-457200">
              <a:buAutoNum type="arabicPeriod"/>
            </a:pPr>
            <a:endParaRPr lang="en-US" sz="2800" dirty="0">
              <a:latin typeface="Book Antiqua" panose="02040602050305030304" pitchFamily="18" charset="0"/>
            </a:endParaRPr>
          </a:p>
        </p:txBody>
      </p:sp>
    </p:spTree>
    <p:extLst>
      <p:ext uri="{BB962C8B-B14F-4D97-AF65-F5344CB8AC3E}">
        <p14:creationId xmlns:p14="http://schemas.microsoft.com/office/powerpoint/2010/main" val="101364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32" y="0"/>
            <a:ext cx="8915400" cy="994172"/>
          </a:xfrm>
        </p:spPr>
        <p:txBody>
          <a:bodyPr>
            <a:noAutofit/>
          </a:bodyPr>
          <a:lstStyle/>
          <a:p>
            <a:r>
              <a:rPr lang="el-GR" sz="2250" b="1" dirty="0">
                <a:latin typeface="Bookman Old Style" panose="02050604050505020204" pitchFamily="18" charset="0"/>
              </a:rPr>
              <a:t>Δευτερογενείς πηγές πληροφόρησης (secondary </a:t>
            </a:r>
            <a:r>
              <a:rPr lang="el-GR" sz="2250" b="1" dirty="0" err="1">
                <a:latin typeface="Bookman Old Style" panose="02050604050505020204" pitchFamily="18" charset="0"/>
              </a:rPr>
              <a:t>sources</a:t>
            </a:r>
            <a:r>
              <a:rPr lang="el-GR" sz="2250" b="1" dirty="0">
                <a:latin typeface="Bookman Old Style" panose="02050604050505020204" pitchFamily="18" charset="0"/>
              </a:rPr>
              <a:t>)</a:t>
            </a:r>
            <a:r>
              <a:rPr lang="en-US" sz="2250" b="1" dirty="0">
                <a:latin typeface="Bookman Old Style" panose="02050604050505020204" pitchFamily="18" charset="0"/>
              </a:rPr>
              <a:t>:</a:t>
            </a:r>
            <a:br>
              <a:rPr lang="el-GR" sz="2250" b="1" dirty="0">
                <a:latin typeface="Bookman Old Style" panose="02050604050505020204" pitchFamily="18" charset="0"/>
              </a:rPr>
            </a:br>
            <a:endParaRPr lang="en-US" sz="2250" b="1" dirty="0">
              <a:latin typeface="Bookman Old Style" panose="02050604050505020204" pitchFamily="18" charset="0"/>
            </a:endParaRPr>
          </a:p>
        </p:txBody>
      </p:sp>
      <p:sp>
        <p:nvSpPr>
          <p:cNvPr id="3" name="Content Placeholder 2"/>
          <p:cNvSpPr>
            <a:spLocks noGrp="1"/>
          </p:cNvSpPr>
          <p:nvPr>
            <p:ph idx="1"/>
          </p:nvPr>
        </p:nvSpPr>
        <p:spPr>
          <a:xfrm>
            <a:off x="1" y="994172"/>
            <a:ext cx="8915400" cy="6092428"/>
          </a:xfrm>
        </p:spPr>
        <p:txBody>
          <a:bodyPr>
            <a:normAutofit/>
          </a:bodyPr>
          <a:lstStyle/>
          <a:p>
            <a:pPr algn="just">
              <a:lnSpc>
                <a:spcPct val="150000"/>
              </a:lnSpc>
              <a:buFont typeface="Wingdings" panose="05000000000000000000" pitchFamily="2" charset="2"/>
              <a:buChar char="Ø"/>
            </a:pPr>
            <a:r>
              <a:rPr lang="el-GR" sz="2600" dirty="0">
                <a:latin typeface="Bookman Old Style" panose="02050604050505020204" pitchFamily="18" charset="0"/>
              </a:rPr>
              <a:t>Πού έγκειται η αξία τους;</a:t>
            </a:r>
          </a:p>
          <a:p>
            <a:pPr marL="0"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1854776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32" y="0"/>
            <a:ext cx="8915400" cy="994172"/>
          </a:xfrm>
        </p:spPr>
        <p:txBody>
          <a:bodyPr>
            <a:noAutofit/>
          </a:bodyPr>
          <a:lstStyle/>
          <a:p>
            <a:r>
              <a:rPr lang="el-GR" sz="2250" b="1" dirty="0">
                <a:latin typeface="Bookman Old Style" panose="02050604050505020204" pitchFamily="18" charset="0"/>
              </a:rPr>
              <a:t>Δευτερογενείς πηγές πληροφόρησης (secondary </a:t>
            </a:r>
            <a:r>
              <a:rPr lang="el-GR" sz="2250" b="1" dirty="0" err="1">
                <a:latin typeface="Bookman Old Style" panose="02050604050505020204" pitchFamily="18" charset="0"/>
              </a:rPr>
              <a:t>sources</a:t>
            </a:r>
            <a:r>
              <a:rPr lang="el-GR" sz="2250" b="1" dirty="0">
                <a:latin typeface="Bookman Old Style" panose="02050604050505020204" pitchFamily="18" charset="0"/>
              </a:rPr>
              <a:t>)</a:t>
            </a:r>
            <a:r>
              <a:rPr lang="en-US" sz="2250" b="1" dirty="0">
                <a:latin typeface="Bookman Old Style" panose="02050604050505020204" pitchFamily="18" charset="0"/>
              </a:rPr>
              <a:t>:</a:t>
            </a:r>
            <a:br>
              <a:rPr lang="el-GR" sz="2250" b="1" dirty="0">
                <a:latin typeface="Bookman Old Style" panose="02050604050505020204" pitchFamily="18" charset="0"/>
              </a:rPr>
            </a:br>
            <a:endParaRPr lang="en-US" sz="2250" b="1" dirty="0">
              <a:latin typeface="Bookman Old Style" panose="02050604050505020204" pitchFamily="18" charset="0"/>
            </a:endParaRPr>
          </a:p>
        </p:txBody>
      </p:sp>
      <p:sp>
        <p:nvSpPr>
          <p:cNvPr id="3" name="Content Placeholder 2"/>
          <p:cNvSpPr>
            <a:spLocks noGrp="1"/>
          </p:cNvSpPr>
          <p:nvPr>
            <p:ph idx="1"/>
          </p:nvPr>
        </p:nvSpPr>
        <p:spPr>
          <a:xfrm>
            <a:off x="1" y="994172"/>
            <a:ext cx="8915400" cy="6092428"/>
          </a:xfrm>
        </p:spPr>
        <p:txBody>
          <a:bodyPr>
            <a:normAutofit fontScale="92500" lnSpcReduction="10000"/>
          </a:bodyPr>
          <a:lstStyle/>
          <a:p>
            <a:pPr algn="just">
              <a:lnSpc>
                <a:spcPct val="150000"/>
              </a:lnSpc>
            </a:pPr>
            <a:r>
              <a:rPr lang="el-GR" sz="2600" dirty="0">
                <a:latin typeface="Bookman Old Style" panose="02050604050505020204" pitchFamily="18" charset="0"/>
              </a:rPr>
              <a:t>Παρέχουν τη σκέψη ενός συγγραφέα με βάση πρωτογενείς πηγές</a:t>
            </a:r>
          </a:p>
          <a:p>
            <a:pPr algn="just">
              <a:lnSpc>
                <a:spcPct val="150000"/>
              </a:lnSpc>
            </a:pPr>
            <a:r>
              <a:rPr lang="el-GR" sz="2600" dirty="0">
                <a:latin typeface="Bookman Old Style" panose="02050604050505020204" pitchFamily="18" charset="0"/>
              </a:rPr>
              <a:t>Εξετάζουν, επεξεργάζονται, τροποποιούν, ερμηνεύουν και κρίνουν τις πρωτογενείς πηγές</a:t>
            </a:r>
          </a:p>
          <a:p>
            <a:pPr algn="just">
              <a:lnSpc>
                <a:spcPct val="150000"/>
              </a:lnSpc>
            </a:pPr>
            <a:r>
              <a:rPr lang="el-GR" sz="2600" dirty="0">
                <a:latin typeface="Bookman Old Style" panose="02050604050505020204" pitchFamily="18" charset="0"/>
              </a:rPr>
              <a:t>Μας βοηθούν να καταλάβουμε τι «συμβαίνει» στις πρωτογενείς πηγές (π.χ. διαβάζουμε πρώτα μια εισαγωγή για τον Πλάτωνα)</a:t>
            </a:r>
          </a:p>
          <a:p>
            <a:pPr algn="just">
              <a:lnSpc>
                <a:spcPct val="150000"/>
              </a:lnSpc>
            </a:pPr>
            <a:endParaRPr lang="el-GR" dirty="0">
              <a:latin typeface="Bookman Old Style" panose="02050604050505020204" pitchFamily="18" charset="0"/>
            </a:endParaRPr>
          </a:p>
          <a:p>
            <a:pPr marL="0" indent="0" algn="just">
              <a:buNone/>
            </a:pPr>
            <a:r>
              <a:rPr lang="el-GR" dirty="0">
                <a:latin typeface="Bookman Old Style" panose="02050604050505020204" pitchFamily="18" charset="0"/>
              </a:rPr>
              <a:t>		</a:t>
            </a:r>
            <a:r>
              <a:rPr lang="el-GR" sz="1500" dirty="0">
                <a:latin typeface="Bookman Old Style" panose="02050604050505020204" pitchFamily="18" charset="0"/>
              </a:rPr>
              <a:t>		</a:t>
            </a:r>
            <a:r>
              <a:rPr lang="el-GR" sz="2400" dirty="0">
                <a:latin typeface="Bookman Old Style" panose="02050604050505020204" pitchFamily="18" charset="0"/>
              </a:rPr>
              <a:t>π.χ. άρθρα σε επιστημονικά περιοδικά,</a:t>
            </a:r>
          </a:p>
          <a:p>
            <a:pPr marL="0" indent="0" algn="just">
              <a:buNone/>
            </a:pPr>
            <a:r>
              <a:rPr lang="el-GR" sz="2400" dirty="0">
                <a:latin typeface="Bookman Old Style" panose="02050604050505020204" pitchFamily="18" charset="0"/>
              </a:rPr>
              <a:t>				παρουσιάσεις σε συνέδρια, </a:t>
            </a:r>
          </a:p>
          <a:p>
            <a:pPr marL="0" indent="0" algn="just">
              <a:buNone/>
            </a:pPr>
            <a:r>
              <a:rPr lang="el-GR" sz="2400" dirty="0">
                <a:latin typeface="Bookman Old Style" panose="02050604050505020204" pitchFamily="18" charset="0"/>
              </a:rPr>
              <a:t>				πανεπιστημιακές μελέτες,</a:t>
            </a:r>
          </a:p>
          <a:p>
            <a:pPr marL="0" indent="0" algn="just">
              <a:buNone/>
            </a:pPr>
            <a:r>
              <a:rPr lang="el-GR" sz="2400" dirty="0">
                <a:latin typeface="Bookman Old Style" panose="02050604050505020204" pitchFamily="18" charset="0"/>
              </a:rPr>
              <a:t>				βιβλία, εγχειρίδια, διαδίκτυο</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1080441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548640"/>
          </a:xfrm>
        </p:spPr>
        <p:txBody>
          <a:bodyPr/>
          <a:lstStyle/>
          <a:p>
            <a:pPr algn="ctr"/>
            <a:r>
              <a:rPr lang="el-GR" sz="2600" b="1" dirty="0">
                <a:effectLst>
                  <a:outerShdw blurRad="38100" dist="38100" dir="2700000" algn="tl">
                    <a:srgbClr val="000000">
                      <a:alpha val="43137"/>
                    </a:srgbClr>
                  </a:outerShdw>
                </a:effectLst>
                <a:latin typeface="Book Antiqua" panose="02040602050305030304" pitchFamily="18" charset="0"/>
              </a:rPr>
              <a:t>Χρήση πρωτογενών και δευτερογενών πηγών</a:t>
            </a:r>
            <a:endParaRPr lang="en-US" sz="26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76200" y="777240"/>
            <a:ext cx="9220200" cy="6080760"/>
          </a:xfrm>
        </p:spPr>
        <p:txBody>
          <a:bodyPr>
            <a:normAutofit/>
          </a:bodyPr>
          <a:lstStyle/>
          <a:p>
            <a:pPr algn="just"/>
            <a:r>
              <a:rPr lang="el-GR" sz="2000" dirty="0">
                <a:latin typeface="Book Antiqua" panose="02040602050305030304" pitchFamily="18" charset="0"/>
              </a:rPr>
              <a:t>Τι είδους πηγή θα χρησιμοποιούσατε για πιο κάτω περιπτώσεις αν αποτελούσαν αποσπάσματα από δικές εργασίες</a:t>
            </a:r>
            <a:r>
              <a:rPr lang="en-GB" sz="2000" dirty="0">
                <a:latin typeface="Book Antiqua" panose="02040602050305030304" pitchFamily="18" charset="0"/>
              </a:rPr>
              <a:t>;</a:t>
            </a:r>
          </a:p>
          <a:p>
            <a:pPr marL="0" indent="0">
              <a:buNone/>
            </a:pPr>
            <a:endParaRPr lang="en-GB" sz="2000" dirty="0">
              <a:latin typeface="Book Antiqua" panose="02040602050305030304" pitchFamily="18" charset="0"/>
            </a:endParaRPr>
          </a:p>
          <a:p>
            <a:pPr algn="just">
              <a:buAutoNum type="arabicPeriod"/>
            </a:pPr>
            <a:r>
              <a:rPr lang="el-GR" sz="2400" b="0" dirty="0">
                <a:latin typeface="Book Antiqua" panose="02040602050305030304" pitchFamily="18" charset="0"/>
              </a:rPr>
              <a:t> Ο Καίσαρας γεννήθηκε το 100 π.Χ.</a:t>
            </a:r>
          </a:p>
          <a:p>
            <a:pPr algn="just">
              <a:buAutoNum type="arabicPeriod"/>
            </a:pPr>
            <a:r>
              <a:rPr lang="el-GR" sz="2400" b="0" dirty="0">
                <a:latin typeface="Book Antiqua" panose="02040602050305030304" pitchFamily="18" charset="0"/>
              </a:rPr>
              <a:t> Έχει ωστόσο προταθεί ότι ο Πλάτωνας στο συγκεκριμένο απόσπασμα χρησιμοποιεί τη «μαιευτική μέθοδο» πειθούς.</a:t>
            </a:r>
          </a:p>
          <a:p>
            <a:pPr algn="just">
              <a:buAutoNum type="arabicPeriod"/>
            </a:pPr>
            <a:r>
              <a:rPr lang="el-GR" sz="2400" b="0" dirty="0">
                <a:latin typeface="Book Antiqua" panose="02040602050305030304" pitchFamily="18" charset="0"/>
              </a:rPr>
              <a:t> Ο Κικέρωνας, κατά τη διάρκεια της υπατείας του, διέταξε την εκτέλεση των συνωμοτών του Κατιλίνα.</a:t>
            </a:r>
          </a:p>
          <a:p>
            <a:pPr algn="just">
              <a:buAutoNum type="arabicPeriod"/>
            </a:pPr>
            <a:r>
              <a:rPr lang="el-GR" sz="2400" b="0" dirty="0">
                <a:latin typeface="Book Antiqua" panose="02040602050305030304" pitchFamily="18" charset="0"/>
              </a:rPr>
              <a:t> Η προσπάθεια απόκρυψης στοιχείων με τη χρήση παραπλανητικών λέξεων είναι ένα σύνηθες φαινόμενο στις επιστολές αυτής της εποχής.</a:t>
            </a:r>
          </a:p>
          <a:p>
            <a:pPr algn="just">
              <a:buAutoNum type="arabicPeriod"/>
            </a:pPr>
            <a:r>
              <a:rPr lang="el-GR" sz="2400" b="0" dirty="0">
                <a:latin typeface="Book Antiqua" panose="02040602050305030304" pitchFamily="18" charset="0"/>
              </a:rPr>
              <a:t> Τις τελευταίες πέντε δεκαετίες τα δικαιώματα των γυναικών στον εργασιακό χώρο έχουν παρουσιάσει ραγδαία βελτίωση.</a:t>
            </a:r>
            <a:endParaRPr lang="en-GB" sz="2400" b="0" dirty="0">
              <a:latin typeface="Book Antiqua" panose="02040602050305030304" pitchFamily="18" charset="0"/>
            </a:endParaRPr>
          </a:p>
          <a:p>
            <a:pPr algn="just">
              <a:buAutoNum type="arabicPeriod"/>
            </a:pPr>
            <a:r>
              <a:rPr lang="el-GR" sz="2400" b="0" dirty="0">
                <a:latin typeface="Book Antiqua" panose="02040602050305030304" pitchFamily="18" charset="0"/>
              </a:rPr>
              <a:t> Ο πληθυσμός της Ρωμαϊκής αυτοκρατορίας κατ’ αυτή την περίοδο ανερχόταν γύρω στα 50 εκατομμύρια</a:t>
            </a:r>
            <a:r>
              <a:rPr lang="el-GR" sz="2000" b="0" dirty="0">
                <a:latin typeface="Book Antiqua" panose="02040602050305030304" pitchFamily="18" charset="0"/>
              </a:rPr>
              <a:t>.</a:t>
            </a:r>
            <a:endParaRPr lang="en-US" sz="2000" b="0" dirty="0">
              <a:latin typeface="Book Antiqua" panose="02040602050305030304" pitchFamily="18" charset="0"/>
            </a:endParaRPr>
          </a:p>
        </p:txBody>
      </p:sp>
    </p:spTree>
    <p:extLst>
      <p:ext uri="{BB962C8B-B14F-4D97-AF65-F5344CB8AC3E}">
        <p14:creationId xmlns:p14="http://schemas.microsoft.com/office/powerpoint/2010/main" val="3495977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59"/>
            <a:ext cx="7886700" cy="1325563"/>
          </a:xfrm>
        </p:spPr>
        <p:txBody>
          <a:bodyPr/>
          <a:lstStyle/>
          <a:p>
            <a:pPr algn="ctr"/>
            <a:r>
              <a:rPr lang="el-GR" sz="3600" b="1" dirty="0">
                <a:latin typeface="Book Antiqua" panose="02040602050305030304" pitchFamily="18" charset="0"/>
              </a:rPr>
              <a:t>Λογοκλοπή (</a:t>
            </a:r>
            <a:r>
              <a:rPr lang="en-US" sz="2400" b="1" dirty="0">
                <a:latin typeface="Book Antiqua" panose="02040602050305030304" pitchFamily="18" charset="0"/>
              </a:rPr>
              <a:t>plagiarism</a:t>
            </a:r>
            <a:r>
              <a:rPr lang="en-US" sz="3600" b="1" dirty="0">
                <a:latin typeface="Book Antiqua" panose="02040602050305030304" pitchFamily="18" charset="0"/>
              </a:rPr>
              <a:t>)</a:t>
            </a:r>
          </a:p>
        </p:txBody>
      </p:sp>
      <p:sp>
        <p:nvSpPr>
          <p:cNvPr id="3" name="Content Placeholder 2"/>
          <p:cNvSpPr>
            <a:spLocks noGrp="1"/>
          </p:cNvSpPr>
          <p:nvPr>
            <p:ph idx="1"/>
          </p:nvPr>
        </p:nvSpPr>
        <p:spPr>
          <a:xfrm>
            <a:off x="228600" y="1295400"/>
            <a:ext cx="8763000" cy="5334000"/>
          </a:xfrm>
        </p:spPr>
        <p:txBody>
          <a:bodyPr>
            <a:normAutofit/>
          </a:bodyPr>
          <a:lstStyle/>
          <a:p>
            <a:pPr algn="just"/>
            <a:r>
              <a:rPr lang="el-GR" sz="2800" dirty="0">
                <a:latin typeface="Book Antiqua" panose="02040602050305030304" pitchFamily="18" charset="0"/>
              </a:rPr>
              <a:t>Τι είναι η λογοκλοπή;</a:t>
            </a:r>
            <a:endParaRPr lang="en-US" sz="2800" dirty="0">
              <a:latin typeface="Book Antiqua" panose="02040602050305030304" pitchFamily="18" charset="0"/>
            </a:endParaRPr>
          </a:p>
          <a:p>
            <a:pPr algn="just"/>
            <a:endParaRPr lang="el-GR" sz="2800" dirty="0">
              <a:latin typeface="Book Antiqua" panose="02040602050305030304" pitchFamily="18" charset="0"/>
            </a:endParaRPr>
          </a:p>
          <a:p>
            <a:pPr marL="0" algn="just">
              <a:spcBef>
                <a:spcPts val="0"/>
              </a:spcBef>
            </a:pPr>
            <a:r>
              <a:rPr lang="el-GR" sz="2800" dirty="0">
                <a:latin typeface="Book Antiqua" panose="02040602050305030304" pitchFamily="18" charset="0"/>
              </a:rPr>
              <a:t>Πόσο εύκολα μπορεί κάποιος να κατηγορηθεί για λογοκλοπή;</a:t>
            </a:r>
            <a:endParaRPr lang="en-US" sz="2800" dirty="0">
              <a:latin typeface="Book Antiqua" panose="02040602050305030304" pitchFamily="18" charset="0"/>
            </a:endParaRPr>
          </a:p>
          <a:p>
            <a:pPr marL="0" algn="just">
              <a:spcBef>
                <a:spcPts val="0"/>
              </a:spcBef>
            </a:pPr>
            <a:endParaRPr lang="el-GR" sz="2800" dirty="0">
              <a:latin typeface="Book Antiqua" panose="02040602050305030304" pitchFamily="18" charset="0"/>
            </a:endParaRPr>
          </a:p>
          <a:p>
            <a:pPr marL="0" indent="0" algn="just"/>
            <a:r>
              <a:rPr lang="el-GR" sz="2800" dirty="0">
                <a:latin typeface="Book Antiqua" panose="02040602050305030304" pitchFamily="18" charset="0"/>
              </a:rPr>
              <a:t>Τι είναι η προσωπική</a:t>
            </a:r>
            <a:endParaRPr lang="en-GB" sz="2800" dirty="0">
              <a:latin typeface="Book Antiqua" panose="02040602050305030304" pitchFamily="18" charset="0"/>
            </a:endParaRPr>
          </a:p>
          <a:p>
            <a:pPr marL="0" indent="0" algn="just">
              <a:buNone/>
            </a:pPr>
            <a:r>
              <a:rPr lang="el-GR" sz="2800" dirty="0">
                <a:latin typeface="Book Antiqua" panose="02040602050305030304" pitchFamily="18" charset="0"/>
              </a:rPr>
              <a:t>λογοκλοπή; Πόσο συνήθης </a:t>
            </a:r>
            <a:endParaRPr lang="en-GB" sz="2800" dirty="0">
              <a:latin typeface="Book Antiqua" panose="02040602050305030304" pitchFamily="18" charset="0"/>
            </a:endParaRPr>
          </a:p>
          <a:p>
            <a:pPr marL="0" indent="0" algn="just">
              <a:buNone/>
            </a:pPr>
            <a:r>
              <a:rPr lang="el-GR" sz="2800" dirty="0">
                <a:latin typeface="Book Antiqua" panose="02040602050305030304" pitchFamily="18" charset="0"/>
              </a:rPr>
              <a:t>είναι;</a:t>
            </a:r>
            <a:endParaRPr lang="en-GB" sz="2800" dirty="0">
              <a:latin typeface="Book Antiqua" panose="02040602050305030304" pitchFamily="18" charset="0"/>
            </a:endParaRPr>
          </a:p>
          <a:p>
            <a:pPr marL="0" indent="0" algn="just"/>
            <a:endParaRPr lang="en-GB" sz="2800" dirty="0">
              <a:latin typeface="Book Antiqua" panose="02040602050305030304" pitchFamily="18" charset="0"/>
            </a:endParaRPr>
          </a:p>
          <a:p>
            <a:pPr marL="0" indent="0" algn="just"/>
            <a:r>
              <a:rPr lang="el-GR" sz="2700" dirty="0">
                <a:latin typeface="Book Antiqua" panose="02040602050305030304" pitchFamily="18" charset="0"/>
              </a:rPr>
              <a:t>Επιτρέπεται η χρήση εικόνων </a:t>
            </a:r>
            <a:endParaRPr lang="en-GB" sz="2700" dirty="0">
              <a:latin typeface="Book Antiqua" panose="02040602050305030304" pitchFamily="18" charset="0"/>
            </a:endParaRPr>
          </a:p>
          <a:p>
            <a:pPr marL="0" indent="0" algn="just">
              <a:buNone/>
            </a:pPr>
            <a:r>
              <a:rPr lang="el-GR" sz="2700" dirty="0">
                <a:latin typeface="Book Antiqua" panose="02040602050305030304" pitchFamily="18" charset="0"/>
              </a:rPr>
              <a:t>σε</a:t>
            </a:r>
            <a:r>
              <a:rPr lang="en-GB" sz="2700" dirty="0">
                <a:latin typeface="Book Antiqua" panose="02040602050305030304" pitchFamily="18" charset="0"/>
              </a:rPr>
              <a:t> </a:t>
            </a:r>
            <a:r>
              <a:rPr lang="el-GR" sz="2700" dirty="0">
                <a:latin typeface="Book Antiqua" panose="02040602050305030304" pitchFamily="18" charset="0"/>
              </a:rPr>
              <a:t>ακαδημαϊκά δοκίμια;</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733800"/>
            <a:ext cx="3151163" cy="2363372"/>
          </a:xfrm>
          <a:prstGeom prst="rect">
            <a:avLst/>
          </a:prstGeom>
        </p:spPr>
      </p:pic>
    </p:spTree>
    <p:extLst>
      <p:ext uri="{BB962C8B-B14F-4D97-AF65-F5344CB8AC3E}">
        <p14:creationId xmlns:p14="http://schemas.microsoft.com/office/powerpoint/2010/main" val="353782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9144000" cy="2369880"/>
          </a:xfrm>
          <a:prstGeom prst="rect">
            <a:avLst/>
          </a:prstGeom>
        </p:spPr>
        <p:txBody>
          <a:bodyPr wrap="square">
            <a:spAutoFit/>
          </a:bodyPr>
          <a:lstStyle/>
          <a:p>
            <a:r>
              <a:rPr lang="el-GR" sz="2600" dirty="0">
                <a:latin typeface="Book Antiqua" panose="02040602050305030304" pitchFamily="18" charset="0"/>
              </a:rPr>
              <a:t>Υπάρχουν λογισμικά ή ιστοσελίδες ανίχνευσης λογοκλοπής;</a:t>
            </a:r>
          </a:p>
          <a:p>
            <a:endParaRPr lang="el-GR" sz="2600" dirty="0">
              <a:latin typeface="Book Antiqua" panose="02040602050305030304" pitchFamily="18" charset="0"/>
            </a:endParaRPr>
          </a:p>
          <a:p>
            <a:r>
              <a:rPr lang="el-GR" sz="2600" dirty="0">
                <a:latin typeface="Book Antiqua" panose="02040602050305030304" pitchFamily="18" charset="0"/>
              </a:rPr>
              <a:t>Πώς λειτουργούν;</a:t>
            </a:r>
          </a:p>
          <a:p>
            <a:endParaRPr lang="el-GR" sz="2600" dirty="0">
              <a:latin typeface="Book Antiqua" panose="02040602050305030304" pitchFamily="18" charset="0"/>
            </a:endParaRPr>
          </a:p>
          <a:p>
            <a:r>
              <a:rPr lang="el-GR" sz="2600" dirty="0">
                <a:latin typeface="Book Antiqua" panose="02040602050305030304" pitchFamily="18" charset="0"/>
              </a:rPr>
              <a:t>Πώς μπορείτε να αποφύγετε τη λογοκλοπή</a:t>
            </a:r>
            <a:r>
              <a:rPr lang="en-US" sz="2600" dirty="0">
                <a:latin typeface="Book Antiqua" panose="02040602050305030304" pitchFamily="18" charset="0"/>
              </a:rPr>
              <a:t>;</a:t>
            </a:r>
            <a:endParaRPr lang="el-GR" sz="2600" dirty="0">
              <a:latin typeface="Book Antiqua" panose="02040602050305030304" pitchFamily="18" charset="0"/>
            </a:endParaRPr>
          </a:p>
          <a:p>
            <a:endParaRPr lang="el-GR" dirty="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0" y="3675867"/>
            <a:ext cx="4191000" cy="133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29555"/>
            <a:ext cx="3886200" cy="1181100"/>
          </a:xfrm>
          <a:prstGeom prst="rect">
            <a:avLst/>
          </a:prstGeom>
        </p:spPr>
      </p:pic>
    </p:spTree>
    <p:extLst>
      <p:ext uri="{BB962C8B-B14F-4D97-AF65-F5344CB8AC3E}">
        <p14:creationId xmlns:p14="http://schemas.microsoft.com/office/powerpoint/2010/main" val="416808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 y="1752600"/>
            <a:ext cx="9144000" cy="4766772"/>
          </a:xfrm>
        </p:spPr>
        <p:txBody>
          <a:bodyPr/>
          <a:lstStyle/>
          <a:p>
            <a:pPr marL="0" indent="0" algn="ctr">
              <a:buNone/>
            </a:pPr>
            <a:r>
              <a:rPr lang="el-GR" sz="2800" b="0" i="1" dirty="0">
                <a:latin typeface="Book Antiqua" panose="02040602050305030304" pitchFamily="18" charset="0"/>
              </a:rPr>
              <a:t>“Η παρούσα διατριβή υποβάλλεται προς συμπλήρωση των απαιτήσεων για απονομή Διδακτορικού Τίτλου του Πανεπιστημίου Κύπρου. Είναι προϊόν πρωτότυπης εργασίας αποκλειστικά δικής μου, εκτός των περιπτώσεων που ρητώς αναφέρονται μέσω βιβλιογραφικών αναφορών, σημειώσεων ή και άλλων δηλώσεων.”</a:t>
            </a:r>
            <a:endParaRPr lang="en-US" sz="2800" b="0" i="1" dirty="0">
              <a:latin typeface="Book Antiqua" panose="02040602050305030304" pitchFamily="18" charset="0"/>
            </a:endParaRPr>
          </a:p>
          <a:p>
            <a:endParaRPr lang="en-US" dirty="0"/>
          </a:p>
        </p:txBody>
      </p:sp>
      <p:sp>
        <p:nvSpPr>
          <p:cNvPr id="5" name="TextBox 4"/>
          <p:cNvSpPr txBox="1"/>
          <p:nvPr/>
        </p:nvSpPr>
        <p:spPr>
          <a:xfrm>
            <a:off x="430530" y="152400"/>
            <a:ext cx="8305800" cy="584775"/>
          </a:xfrm>
          <a:prstGeom prst="rect">
            <a:avLst/>
          </a:prstGeom>
          <a:noFill/>
        </p:spPr>
        <p:txBody>
          <a:bodyPr wrap="square" rtlCol="0">
            <a:spAutoFit/>
          </a:bodyPr>
          <a:lstStyle/>
          <a:p>
            <a:r>
              <a:rPr lang="el-GR" sz="3200" b="1" dirty="0">
                <a:latin typeface="Book Antiqua" panose="02040602050305030304" pitchFamily="18" charset="0"/>
              </a:rPr>
              <a:t>Υπεύθυνη Δήλωση Υποψήφιου Διδάκτορα </a:t>
            </a:r>
            <a:endParaRPr lang="en-US" sz="3200" dirty="0">
              <a:latin typeface="Book Antiqua" panose="02040602050305030304" pitchFamily="18" charset="0"/>
            </a:endParaRPr>
          </a:p>
        </p:txBody>
      </p:sp>
    </p:spTree>
    <p:extLst>
      <p:ext uri="{BB962C8B-B14F-4D97-AF65-F5344CB8AC3E}">
        <p14:creationId xmlns:p14="http://schemas.microsoft.com/office/powerpoint/2010/main" val="3612657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52" y="960120"/>
            <a:ext cx="9029296" cy="4937759"/>
          </a:xfrm>
        </p:spPr>
      </p:pic>
    </p:spTree>
    <p:extLst>
      <p:ext uri="{BB962C8B-B14F-4D97-AF65-F5344CB8AC3E}">
        <p14:creationId xmlns:p14="http://schemas.microsoft.com/office/powerpoint/2010/main" val="119772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200151"/>
            <a:ext cx="8241030" cy="4289822"/>
          </a:xfrm>
        </p:spPr>
        <p:txBody>
          <a:bodyPr>
            <a:normAutofit/>
          </a:bodyPr>
          <a:lstStyle/>
          <a:p>
            <a:pPr marL="0" indent="0" algn="ctr">
              <a:buNone/>
            </a:pPr>
            <a:endParaRPr lang="el-GR" sz="4050" dirty="0">
              <a:latin typeface="Book Antiqua" panose="02040602050305030304" pitchFamily="18" charset="0"/>
            </a:endParaRPr>
          </a:p>
          <a:p>
            <a:pPr marL="0" indent="0" algn="ctr">
              <a:lnSpc>
                <a:spcPct val="200000"/>
              </a:lnSpc>
              <a:buNone/>
            </a:pPr>
            <a:r>
              <a:rPr lang="el-GR" sz="4500" b="1" dirty="0">
                <a:effectLst>
                  <a:outerShdw blurRad="38100" dist="38100" dir="2700000" algn="tl">
                    <a:srgbClr val="000000">
                      <a:alpha val="43137"/>
                    </a:srgbClr>
                  </a:outerShdw>
                </a:effectLst>
                <a:latin typeface="Book Antiqua" panose="02040602050305030304" pitchFamily="18" charset="0"/>
              </a:rPr>
              <a:t>2. Κατανομή Χρόνου και Παραγωγικότητα</a:t>
            </a:r>
            <a:endParaRPr lang="en-US" sz="4500" b="1" dirty="0">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2135970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a:latin typeface="Book Antiqua" panose="02040602050305030304" pitchFamily="18" charset="0"/>
              </a:rPr>
              <a:t>Χρονοδιάγραμμα</a:t>
            </a:r>
            <a:endParaRPr lang="en-US" sz="3600" dirty="0">
              <a:latin typeface="Book Antiqua" panose="02040602050305030304" pitchFamily="18" charset="0"/>
            </a:endParaRPr>
          </a:p>
        </p:txBody>
      </p:sp>
      <p:cxnSp>
        <p:nvCxnSpPr>
          <p:cNvPr id="5" name="Straight Arrow Connector 4"/>
          <p:cNvCxnSpPr/>
          <p:nvPr/>
        </p:nvCxnSpPr>
        <p:spPr>
          <a:xfrm flipH="1">
            <a:off x="1994096" y="1986182"/>
            <a:ext cx="1213338" cy="110783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824025" y="1912327"/>
            <a:ext cx="1153551" cy="106562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8" name="Oval 7"/>
          <p:cNvSpPr/>
          <p:nvPr/>
        </p:nvSpPr>
        <p:spPr>
          <a:xfrm>
            <a:off x="590843" y="3188970"/>
            <a:ext cx="2616591" cy="1361050"/>
          </a:xfrm>
          <a:prstGeom prst="ellipse">
            <a:avLst/>
          </a:prstGeom>
          <a:ln w="76200">
            <a:solidFill>
              <a:schemeClr val="tx1">
                <a:lumMod val="95000"/>
                <a:lumOff val="5000"/>
              </a:schemeClr>
            </a:solidFill>
          </a:ln>
          <a:effectLst>
            <a:outerShdw blurRad="50800" dist="101600" dir="5400000" algn="ctr" rotWithShape="0">
              <a:schemeClr val="tx1">
                <a:lumMod val="50000"/>
                <a:lumOff val="50000"/>
              </a:scheme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9" name="TextBox 8"/>
          <p:cNvSpPr txBox="1"/>
          <p:nvPr/>
        </p:nvSpPr>
        <p:spPr>
          <a:xfrm>
            <a:off x="849337" y="3419371"/>
            <a:ext cx="2099603" cy="923330"/>
          </a:xfrm>
          <a:prstGeom prst="rect">
            <a:avLst/>
          </a:prstGeom>
          <a:noFill/>
        </p:spPr>
        <p:txBody>
          <a:bodyPr wrap="square" rtlCol="0">
            <a:spAutoFit/>
          </a:bodyPr>
          <a:lstStyle/>
          <a:p>
            <a:pPr algn="ctr"/>
            <a:r>
              <a:rPr lang="el-GR" dirty="0">
                <a:solidFill>
                  <a:prstClr val="black"/>
                </a:solidFill>
                <a:latin typeface="Book Antiqua" panose="02040602050305030304" pitchFamily="18" charset="0"/>
              </a:rPr>
              <a:t>Ανάλογο του όγκου πληροφοριών</a:t>
            </a:r>
            <a:endParaRPr lang="en-US" dirty="0">
              <a:solidFill>
                <a:prstClr val="black"/>
              </a:solidFill>
              <a:latin typeface="Book Antiqua" panose="02040602050305030304" pitchFamily="18" charset="0"/>
            </a:endParaRPr>
          </a:p>
        </p:txBody>
      </p:sp>
      <p:pic>
        <p:nvPicPr>
          <p:cNvPr id="10" name="Picture 9"/>
          <p:cNvPicPr>
            <a:picLocks noChangeAspect="1"/>
          </p:cNvPicPr>
          <p:nvPr/>
        </p:nvPicPr>
        <p:blipFill>
          <a:blip r:embed="rId2"/>
          <a:stretch>
            <a:fillRect/>
          </a:stretch>
        </p:blipFill>
        <p:spPr>
          <a:xfrm>
            <a:off x="5637863" y="3094013"/>
            <a:ext cx="2679425" cy="1422015"/>
          </a:xfrm>
          <a:prstGeom prst="rect">
            <a:avLst/>
          </a:prstGeom>
          <a:effectLst>
            <a:outerShdw blurRad="50800" dist="101600" dir="8100000" algn="tr" rotWithShape="0">
              <a:schemeClr val="tx1">
                <a:lumMod val="65000"/>
                <a:lumOff val="35000"/>
                <a:alpha val="40000"/>
              </a:schemeClr>
            </a:outerShdw>
          </a:effectLst>
        </p:spPr>
      </p:pic>
      <p:sp>
        <p:nvSpPr>
          <p:cNvPr id="12" name="TextBox 11"/>
          <p:cNvSpPr txBox="1"/>
          <p:nvPr/>
        </p:nvSpPr>
        <p:spPr>
          <a:xfrm>
            <a:off x="5938325" y="3309064"/>
            <a:ext cx="2078501" cy="923330"/>
          </a:xfrm>
          <a:prstGeom prst="rect">
            <a:avLst/>
          </a:prstGeom>
          <a:noFill/>
        </p:spPr>
        <p:txBody>
          <a:bodyPr wrap="square" rtlCol="0">
            <a:spAutoFit/>
          </a:bodyPr>
          <a:lstStyle/>
          <a:p>
            <a:pPr algn="ctr"/>
            <a:r>
              <a:rPr lang="el-GR" dirty="0">
                <a:solidFill>
                  <a:prstClr val="black"/>
                </a:solidFill>
                <a:latin typeface="Book Antiqua" panose="02040602050305030304" pitchFamily="18" charset="0"/>
              </a:rPr>
              <a:t>Ανάλογο της έκτασης της εργασίας</a:t>
            </a:r>
            <a:endParaRPr lang="en-US" dirty="0">
              <a:solidFill>
                <a:prstClr val="black"/>
              </a:solidFill>
              <a:latin typeface="Book Antiqua" panose="02040602050305030304" pitchFamily="18" charset="0"/>
            </a:endParaRPr>
          </a:p>
        </p:txBody>
      </p:sp>
      <p:cxnSp>
        <p:nvCxnSpPr>
          <p:cNvPr id="11" name="Straight Arrow Connector 10"/>
          <p:cNvCxnSpPr/>
          <p:nvPr/>
        </p:nvCxnSpPr>
        <p:spPr>
          <a:xfrm>
            <a:off x="4420773" y="2033660"/>
            <a:ext cx="746" cy="236035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3" name="Oval 12"/>
          <p:cNvSpPr/>
          <p:nvPr/>
        </p:nvSpPr>
        <p:spPr>
          <a:xfrm>
            <a:off x="3123023" y="4488975"/>
            <a:ext cx="2616591" cy="1361050"/>
          </a:xfrm>
          <a:prstGeom prst="ellipse">
            <a:avLst/>
          </a:prstGeom>
          <a:ln w="76200">
            <a:solidFill>
              <a:schemeClr val="tx1">
                <a:lumMod val="95000"/>
                <a:lumOff val="5000"/>
              </a:schemeClr>
            </a:solidFill>
          </a:ln>
          <a:effectLst>
            <a:outerShdw blurRad="50800" dist="101600" dir="5400000" algn="ctr" rotWithShape="0">
              <a:schemeClr val="tx1">
                <a:lumMod val="50000"/>
                <a:lumOff val="50000"/>
              </a:scheme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14" name="TextBox 13"/>
          <p:cNvSpPr txBox="1"/>
          <p:nvPr/>
        </p:nvSpPr>
        <p:spPr>
          <a:xfrm>
            <a:off x="3381517" y="4650544"/>
            <a:ext cx="2099603" cy="1200329"/>
          </a:xfrm>
          <a:prstGeom prst="rect">
            <a:avLst/>
          </a:prstGeom>
          <a:noFill/>
        </p:spPr>
        <p:txBody>
          <a:bodyPr wrap="square" rtlCol="0">
            <a:spAutoFit/>
          </a:bodyPr>
          <a:lstStyle/>
          <a:p>
            <a:pPr algn="ctr"/>
            <a:r>
              <a:rPr lang="el-GR" dirty="0">
                <a:solidFill>
                  <a:prstClr val="black"/>
                </a:solidFill>
                <a:latin typeface="Book Antiqua" panose="02040602050305030304" pitchFamily="18" charset="0"/>
              </a:rPr>
              <a:t>Ανάλογο του προσωπικού προγράμματός μας</a:t>
            </a:r>
          </a:p>
        </p:txBody>
      </p:sp>
    </p:spTree>
    <p:extLst>
      <p:ext uri="{BB962C8B-B14F-4D97-AF65-F5344CB8AC3E}">
        <p14:creationId xmlns:p14="http://schemas.microsoft.com/office/powerpoint/2010/main" val="1517811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b="1" dirty="0">
                <a:latin typeface="Book Antiqua" panose="02040602050305030304" pitchFamily="18" charset="0"/>
              </a:rPr>
              <a:t>Μπορούμε να χρησιμοποιήσουμε κάποιες απλές, δοκιμασμένες τεχνικές για τη διαχείριση χρόνου</a:t>
            </a:r>
            <a:endParaRPr lang="en-US" sz="2400" b="1" dirty="0">
              <a:latin typeface="Book Antiqua" panose="02040602050305030304" pitchFamily="18" charset="0"/>
            </a:endParaRPr>
          </a:p>
        </p:txBody>
      </p:sp>
      <p:sp>
        <p:nvSpPr>
          <p:cNvPr id="3" name="Content Placeholder 2"/>
          <p:cNvSpPr>
            <a:spLocks noGrp="1"/>
          </p:cNvSpPr>
          <p:nvPr>
            <p:ph idx="1"/>
          </p:nvPr>
        </p:nvSpPr>
        <p:spPr>
          <a:xfrm>
            <a:off x="0" y="2125266"/>
            <a:ext cx="9144000" cy="4885134"/>
          </a:xfrm>
        </p:spPr>
        <p:txBody>
          <a:bodyPr>
            <a:normAutofit/>
          </a:bodyPr>
          <a:lstStyle/>
          <a:p>
            <a:pPr marL="0" indent="0" algn="just">
              <a:buNone/>
            </a:pPr>
            <a:r>
              <a:rPr lang="el-GR" b="1" dirty="0">
                <a:latin typeface="Book Antiqua" panose="02040602050305030304" pitchFamily="18" charset="0"/>
              </a:rPr>
              <a:t>5 βήματα</a:t>
            </a:r>
          </a:p>
          <a:p>
            <a:pPr algn="just"/>
            <a:r>
              <a:rPr lang="el-GR" b="1" dirty="0">
                <a:latin typeface="Book Antiqua" panose="02040602050305030304" pitchFamily="18" charset="0"/>
              </a:rPr>
              <a:t>Να θέτουμε συγκεκριμένους ακαδημαϊκούς στόχους</a:t>
            </a:r>
          </a:p>
          <a:p>
            <a:pPr algn="just"/>
            <a:r>
              <a:rPr lang="el-GR" b="1" dirty="0">
                <a:latin typeface="Book Antiqua" panose="02040602050305030304" pitchFamily="18" charset="0"/>
              </a:rPr>
              <a:t>Να χρησιμοποιούμε ημερολογίο εξαμήνου, εβδομάδας και ρολόι</a:t>
            </a:r>
          </a:p>
          <a:p>
            <a:pPr algn="just"/>
            <a:r>
              <a:rPr lang="el-GR" b="1" dirty="0">
                <a:latin typeface="Book Antiqua" panose="02040602050305030304" pitchFamily="18" charset="0"/>
              </a:rPr>
              <a:t>Κάθε νύχτα να ετοιμάζουμε το πλάνο της επόμενης μέρας με τις εργασίες που θα έχουμε </a:t>
            </a:r>
            <a:r>
              <a:rPr lang="en-GB" b="1" dirty="0">
                <a:latin typeface="Book Antiqua" panose="02040602050305030304" pitchFamily="18" charset="0"/>
              </a:rPr>
              <a:t>(tasks)</a:t>
            </a:r>
            <a:r>
              <a:rPr lang="en-US" b="1" dirty="0">
                <a:latin typeface="Book Antiqua" panose="02040602050305030304" pitchFamily="18" charset="0"/>
              </a:rPr>
              <a:t> </a:t>
            </a:r>
            <a:endParaRPr lang="el-GR" b="1" dirty="0">
              <a:latin typeface="Book Antiqua" panose="02040602050305030304" pitchFamily="18" charset="0"/>
            </a:endParaRPr>
          </a:p>
          <a:p>
            <a:pPr algn="just"/>
            <a:r>
              <a:rPr lang="en-GB" b="1" dirty="0">
                <a:latin typeface="Book Antiqua" panose="02040602050305030304" pitchFamily="18" charset="0"/>
              </a:rPr>
              <a:t>E</a:t>
            </a:r>
            <a:r>
              <a:rPr lang="el-GR" b="1" dirty="0">
                <a:latin typeface="Book Antiqua" panose="02040602050305030304" pitchFamily="18" charset="0"/>
              </a:rPr>
              <a:t>ίναι αποδεδειγμένο ότι είναι πιο αποδοτικό να διαβάζουμε με σύστημα, να έχεουμε “ρουτίνα” μελέτης (δηλ. την ίδια ώρα κάθε μέρα) π.χ. “3-4:30 </a:t>
            </a:r>
            <a:r>
              <a:rPr lang="el-GR" b="1" dirty="0" err="1">
                <a:latin typeface="Book Antiqua" panose="02040602050305030304" pitchFamily="18" charset="0"/>
              </a:rPr>
              <a:t>μμ</a:t>
            </a:r>
            <a:r>
              <a:rPr lang="el-GR" b="1" dirty="0">
                <a:latin typeface="Book Antiqua" panose="02040602050305030304" pitchFamily="18" charset="0"/>
              </a:rPr>
              <a:t> – Διάβασμα”, το ημερολόγιο της </a:t>
            </a:r>
            <a:r>
              <a:rPr lang="el-GR" b="1" dirty="0" err="1">
                <a:latin typeface="Book Antiqua" panose="02040602050305030304" pitchFamily="18" charset="0"/>
              </a:rPr>
              <a:t>Google</a:t>
            </a:r>
            <a:r>
              <a:rPr lang="el-GR" b="1" dirty="0">
                <a:latin typeface="Book Antiqua" panose="02040602050305030304" pitchFamily="18" charset="0"/>
              </a:rPr>
              <a:t> στέλνει </a:t>
            </a:r>
            <a:r>
              <a:rPr lang="el-GR" b="1" dirty="0" err="1">
                <a:latin typeface="Book Antiqua" panose="02040602050305030304" pitchFamily="18" charset="0"/>
              </a:rPr>
              <a:t>sms</a:t>
            </a:r>
            <a:r>
              <a:rPr lang="el-GR" b="1" dirty="0">
                <a:latin typeface="Book Antiqua" panose="02040602050305030304" pitchFamily="18" charset="0"/>
              </a:rPr>
              <a:t>-</a:t>
            </a:r>
            <a:r>
              <a:rPr lang="en-GB" b="1" dirty="0">
                <a:latin typeface="Book Antiqua" panose="02040602050305030304" pitchFamily="18" charset="0"/>
              </a:rPr>
              <a:t>reminder</a:t>
            </a:r>
            <a:r>
              <a:rPr lang="el-GR" b="1" dirty="0">
                <a:latin typeface="Book Antiqua" panose="02040602050305030304" pitchFamily="18" charset="0"/>
              </a:rPr>
              <a:t> και εκεί μπορούμε να δημιουργήσουμε ένα event που επαναλαμβάνεται καθημερινά.</a:t>
            </a:r>
            <a:endParaRPr lang="en-US" b="1" dirty="0">
              <a:latin typeface="Book Antiqua" panose="02040602050305030304" pitchFamily="18" charset="0"/>
            </a:endParaRPr>
          </a:p>
        </p:txBody>
      </p:sp>
    </p:spTree>
    <p:extLst>
      <p:ext uri="{BB962C8B-B14F-4D97-AF65-F5344CB8AC3E}">
        <p14:creationId xmlns:p14="http://schemas.microsoft.com/office/powerpoint/2010/main" val="202003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ερωτήσει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952" y="1303067"/>
            <a:ext cx="3911628" cy="391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014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latin typeface="Book Antiqua" panose="02040602050305030304" pitchFamily="18" charset="0"/>
              </a:rPr>
              <a:t>Βάλτε στόχους!</a:t>
            </a:r>
            <a:endParaRPr lang="en-US" sz="3600" dirty="0">
              <a:latin typeface="Book Antiqua" panose="02040602050305030304" pitchFamily="18" charset="0"/>
            </a:endParaRPr>
          </a:p>
        </p:txBody>
      </p:sp>
      <p:pic>
        <p:nvPicPr>
          <p:cNvPr id="8" name="Picture 7"/>
          <p:cNvPicPr>
            <a:picLocks noChangeAspect="1"/>
          </p:cNvPicPr>
          <p:nvPr/>
        </p:nvPicPr>
        <p:blipFill>
          <a:blip r:embed="rId2"/>
          <a:stretch>
            <a:fillRect/>
          </a:stretch>
        </p:blipFill>
        <p:spPr>
          <a:xfrm>
            <a:off x="1189537" y="2620736"/>
            <a:ext cx="2289563" cy="2316820"/>
          </a:xfrm>
          <a:prstGeom prst="rect">
            <a:avLst/>
          </a:prstGeom>
          <a:effectLst>
            <a:outerShdw blurRad="50800" dist="266700" dir="8100000" algn="tr" rotWithShape="0">
              <a:prstClr val="black">
                <a:alpha val="40000"/>
              </a:prstClr>
            </a:outerShdw>
          </a:effectLst>
        </p:spPr>
      </p:pic>
      <p:sp>
        <p:nvSpPr>
          <p:cNvPr id="9" name="TextBox 8"/>
          <p:cNvSpPr txBox="1"/>
          <p:nvPr/>
        </p:nvSpPr>
        <p:spPr>
          <a:xfrm>
            <a:off x="3732712" y="2424794"/>
            <a:ext cx="4878977" cy="2631490"/>
          </a:xfrm>
          <a:prstGeom prst="rect">
            <a:avLst/>
          </a:prstGeom>
          <a:noFill/>
        </p:spPr>
        <p:txBody>
          <a:bodyPr wrap="square" rtlCol="0">
            <a:spAutoFit/>
          </a:bodyPr>
          <a:lstStyle/>
          <a:p>
            <a:r>
              <a:rPr lang="el-GR" sz="3300" dirty="0">
                <a:solidFill>
                  <a:prstClr val="black"/>
                </a:solidFill>
                <a:latin typeface="Book Antiqua" panose="02040602050305030304" pitchFamily="18" charset="0"/>
              </a:rPr>
              <a:t>«Ένα όνειρο είναι μονάχα όνειρο. Ένας στόχος είναι ένα όνειρο με </a:t>
            </a:r>
            <a:r>
              <a:rPr lang="el-GR" sz="3300" b="1" dirty="0">
                <a:solidFill>
                  <a:prstClr val="black"/>
                </a:solidFill>
                <a:latin typeface="Book Antiqua" panose="02040602050305030304" pitchFamily="18" charset="0"/>
              </a:rPr>
              <a:t>στόχο</a:t>
            </a:r>
            <a:r>
              <a:rPr lang="el-GR" sz="3300" dirty="0">
                <a:solidFill>
                  <a:prstClr val="black"/>
                </a:solidFill>
                <a:latin typeface="Book Antiqua" panose="02040602050305030304" pitchFamily="18" charset="0"/>
              </a:rPr>
              <a:t> και </a:t>
            </a:r>
            <a:r>
              <a:rPr lang="el-GR" sz="3300" b="1" dirty="0">
                <a:solidFill>
                  <a:prstClr val="black"/>
                </a:solidFill>
                <a:latin typeface="Book Antiqua" panose="02040602050305030304" pitchFamily="18" charset="0"/>
              </a:rPr>
              <a:t>προθεσμία</a:t>
            </a:r>
            <a:r>
              <a:rPr lang="el-GR" sz="3300" dirty="0">
                <a:solidFill>
                  <a:prstClr val="black"/>
                </a:solidFill>
                <a:latin typeface="Book Antiqua" panose="02040602050305030304" pitchFamily="18" charset="0"/>
              </a:rPr>
              <a:t>…»</a:t>
            </a:r>
            <a:endParaRPr lang="en-US" sz="3300"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1794656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57250"/>
            <a:ext cx="9031458" cy="5143500"/>
          </a:xfr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lnSpc>
                <a:spcPct val="100000"/>
              </a:lnSpc>
              <a:buNone/>
            </a:pPr>
            <a:r>
              <a:rPr lang="el-GR" sz="2850" dirty="0">
                <a:latin typeface="Book Antiqua" panose="02040602050305030304" pitchFamily="18" charset="0"/>
              </a:rPr>
              <a:t>Για να πετύχουμε την καλύτερη διαχείριση του χρόνου, πρέπει να θέτουμε </a:t>
            </a:r>
            <a:r>
              <a:rPr lang="el-GR" sz="2850" b="1" dirty="0">
                <a:latin typeface="Book Antiqua" panose="02040602050305030304" pitchFamily="18" charset="0"/>
              </a:rPr>
              <a:t>έξυπνους (</a:t>
            </a:r>
            <a:r>
              <a:rPr lang="en-GB" sz="2850" b="1" dirty="0">
                <a:latin typeface="Book Antiqua" panose="02040602050305030304" pitchFamily="18" charset="0"/>
              </a:rPr>
              <a:t>smart) </a:t>
            </a:r>
            <a:r>
              <a:rPr lang="el-GR" sz="2850" b="1" dirty="0">
                <a:latin typeface="Book Antiqua" panose="02040602050305030304" pitchFamily="18" charset="0"/>
              </a:rPr>
              <a:t>στόχους</a:t>
            </a:r>
            <a:r>
              <a:rPr lang="en-GB" sz="2850" dirty="0">
                <a:latin typeface="Book Antiqua" panose="02040602050305030304" pitchFamily="18" charset="0"/>
              </a:rPr>
              <a:t>:</a:t>
            </a:r>
          </a:p>
          <a:p>
            <a:pPr marL="0" indent="0">
              <a:lnSpc>
                <a:spcPct val="100000"/>
              </a:lnSpc>
              <a:buNone/>
            </a:pPr>
            <a:endParaRPr lang="en-GB" sz="2400" dirty="0">
              <a:latin typeface="Book Antiqua" panose="02040602050305030304" pitchFamily="18" charset="0"/>
            </a:endParaRPr>
          </a:p>
          <a:p>
            <a:pPr marL="0" indent="0">
              <a:lnSpc>
                <a:spcPct val="100000"/>
              </a:lnSpc>
              <a:buNone/>
            </a:pPr>
            <a:r>
              <a:rPr lang="el-GR" sz="2400" dirty="0">
                <a:latin typeface="Book Antiqua" panose="02040602050305030304" pitchFamily="18" charset="0"/>
              </a:rPr>
              <a:t>	</a:t>
            </a:r>
            <a:r>
              <a:rPr lang="en-GB" sz="3600" b="1" dirty="0">
                <a:solidFill>
                  <a:srgbClr val="FFFF00"/>
                </a:solidFill>
                <a:effectLst>
                  <a:outerShdw blurRad="38100" dist="38100" dir="2700000" algn="tl">
                    <a:srgbClr val="000000">
                      <a:alpha val="43137"/>
                    </a:srgbClr>
                  </a:outerShdw>
                </a:effectLst>
                <a:latin typeface="Book Antiqua" panose="02040602050305030304" pitchFamily="18" charset="0"/>
              </a:rPr>
              <a:t>S</a:t>
            </a:r>
            <a:r>
              <a:rPr lang="en-GB" sz="2400" dirty="0">
                <a:latin typeface="Book Antiqua" panose="02040602050305030304" pitchFamily="18" charset="0"/>
              </a:rPr>
              <a:t>pecific</a:t>
            </a:r>
            <a:r>
              <a:rPr lang="el-GR" sz="1650" dirty="0">
                <a:latin typeface="Book Antiqua" panose="02040602050305030304" pitchFamily="18" charset="0"/>
              </a:rPr>
              <a:t>	</a:t>
            </a:r>
            <a:r>
              <a:rPr lang="en-GB" sz="2400" dirty="0">
                <a:latin typeface="Book Antiqua" panose="02040602050305030304" pitchFamily="18" charset="0"/>
              </a:rPr>
              <a:t> </a:t>
            </a:r>
            <a:r>
              <a:rPr lang="el-GR" sz="2400" dirty="0">
                <a:latin typeface="Book Antiqua" panose="02040602050305030304" pitchFamily="18" charset="0"/>
              </a:rPr>
              <a:t>      </a:t>
            </a:r>
            <a:r>
              <a:rPr lang="el-GR" sz="1950" dirty="0">
                <a:latin typeface="Book Antiqua" panose="02040602050305030304" pitchFamily="18" charset="0"/>
              </a:rPr>
              <a:t>Να είναι συγκεκριμένοι στόχοι</a:t>
            </a:r>
            <a:r>
              <a:rPr lang="en-GB" sz="1950" dirty="0">
                <a:latin typeface="Book Antiqua" panose="02040602050305030304" pitchFamily="18" charset="0"/>
              </a:rPr>
              <a:t>: </a:t>
            </a:r>
            <a:r>
              <a:rPr lang="el-GR" sz="1950" dirty="0">
                <a:latin typeface="Book Antiqua" panose="02040602050305030304" pitchFamily="18" charset="0"/>
              </a:rPr>
              <a:t>να ξέρουμε τι μελετούμε, πώς το </a:t>
            </a:r>
          </a:p>
          <a:p>
            <a:pPr marL="0" indent="0">
              <a:lnSpc>
                <a:spcPct val="100000"/>
              </a:lnSpc>
              <a:buNone/>
            </a:pPr>
            <a:r>
              <a:rPr lang="el-GR" sz="1950" dirty="0">
                <a:latin typeface="Book Antiqua" panose="02040602050305030304" pitchFamily="18" charset="0"/>
              </a:rPr>
              <a:t>			</a:t>
            </a:r>
            <a:r>
              <a:rPr lang="en-GB" sz="1950" dirty="0">
                <a:latin typeface="Book Antiqua" panose="02040602050305030304" pitchFamily="18" charset="0"/>
              </a:rPr>
              <a:t>         </a:t>
            </a:r>
            <a:r>
              <a:rPr lang="el-GR" sz="1950" dirty="0">
                <a:latin typeface="Book Antiqua" panose="02040602050305030304" pitchFamily="18" charset="0"/>
              </a:rPr>
              <a:t>μελετούμε και πού αποσκοπούμε</a:t>
            </a:r>
            <a:endParaRPr lang="en-GB" sz="1950" dirty="0">
              <a:latin typeface="Book Antiqua" panose="02040602050305030304" pitchFamily="18" charset="0"/>
            </a:endParaRPr>
          </a:p>
          <a:p>
            <a:pPr marL="0" indent="0">
              <a:lnSpc>
                <a:spcPct val="100000"/>
              </a:lnSpc>
              <a:buNone/>
            </a:pPr>
            <a:r>
              <a:rPr lang="en-GB" sz="2400" dirty="0">
                <a:latin typeface="Book Antiqua" panose="02040602050305030304" pitchFamily="18" charset="0"/>
              </a:rPr>
              <a:t>	</a:t>
            </a:r>
            <a:r>
              <a:rPr lang="en-GB" sz="3600" b="1" dirty="0">
                <a:solidFill>
                  <a:srgbClr val="FFFF00"/>
                </a:solidFill>
                <a:effectLst>
                  <a:outerShdw blurRad="38100" dist="38100" dir="2700000" algn="tl">
                    <a:srgbClr val="000000">
                      <a:alpha val="43137"/>
                    </a:srgbClr>
                  </a:outerShdw>
                </a:effectLst>
                <a:latin typeface="Book Antiqua" panose="02040602050305030304" pitchFamily="18" charset="0"/>
              </a:rPr>
              <a:t>M</a:t>
            </a:r>
            <a:r>
              <a:rPr lang="en-GB" sz="2400" dirty="0">
                <a:latin typeface="Book Antiqua" panose="02040602050305030304" pitchFamily="18" charset="0"/>
              </a:rPr>
              <a:t>easurable     </a:t>
            </a:r>
            <a:r>
              <a:rPr lang="el-GR" sz="1950" dirty="0">
                <a:latin typeface="Book Antiqua" panose="02040602050305030304" pitchFamily="18" charset="0"/>
              </a:rPr>
              <a:t>Να είναι μετρήσιμοι στόχοι ως προς το χρόνο που απαιτούν </a:t>
            </a:r>
          </a:p>
          <a:p>
            <a:pPr marL="0" indent="0">
              <a:lnSpc>
                <a:spcPct val="100000"/>
              </a:lnSpc>
              <a:buNone/>
            </a:pPr>
            <a:endParaRPr lang="en-GB" dirty="0">
              <a:latin typeface="Book Antiqua" panose="02040602050305030304" pitchFamily="18" charset="0"/>
            </a:endParaRPr>
          </a:p>
          <a:p>
            <a:pPr marL="0" indent="0">
              <a:lnSpc>
                <a:spcPct val="100000"/>
              </a:lnSpc>
              <a:buNone/>
            </a:pPr>
            <a:r>
              <a:rPr lang="en-GB" sz="2400" dirty="0">
                <a:latin typeface="Book Antiqua" panose="02040602050305030304" pitchFamily="18" charset="0"/>
              </a:rPr>
              <a:t>	</a:t>
            </a:r>
            <a:r>
              <a:rPr lang="en-GB" sz="3600" b="1" dirty="0">
                <a:solidFill>
                  <a:srgbClr val="FFFF00"/>
                </a:solidFill>
                <a:effectLst>
                  <a:outerShdw blurRad="38100" dist="38100" dir="2700000" algn="tl">
                    <a:srgbClr val="000000">
                      <a:alpha val="43137"/>
                    </a:srgbClr>
                  </a:outerShdw>
                </a:effectLst>
                <a:latin typeface="Book Antiqua" panose="02040602050305030304" pitchFamily="18" charset="0"/>
              </a:rPr>
              <a:t>A</a:t>
            </a:r>
            <a:r>
              <a:rPr lang="en-GB" sz="2400" dirty="0">
                <a:latin typeface="Book Antiqua" panose="02040602050305030304" pitchFamily="18" charset="0"/>
              </a:rPr>
              <a:t>ttainable</a:t>
            </a:r>
            <a:r>
              <a:rPr lang="el-GR" sz="2400" dirty="0">
                <a:latin typeface="Book Antiqua" panose="02040602050305030304" pitchFamily="18" charset="0"/>
              </a:rPr>
              <a:t>	</a:t>
            </a:r>
            <a:r>
              <a:rPr lang="en-GB" sz="2400" dirty="0">
                <a:latin typeface="Book Antiqua" panose="02040602050305030304" pitchFamily="18" charset="0"/>
              </a:rPr>
              <a:t>       </a:t>
            </a:r>
            <a:r>
              <a:rPr lang="el-GR" sz="1950" dirty="0">
                <a:latin typeface="Book Antiqua" panose="02040602050305030304" pitchFamily="18" charset="0"/>
              </a:rPr>
              <a:t>Να είναι εφικτοί στόχοι, δηλ. να μπορούν να πραγματοποιηθούν</a:t>
            </a:r>
          </a:p>
          <a:p>
            <a:pPr marL="0" indent="0">
              <a:lnSpc>
                <a:spcPct val="100000"/>
              </a:lnSpc>
              <a:buNone/>
            </a:pPr>
            <a:endParaRPr lang="en-GB" sz="1950" dirty="0">
              <a:latin typeface="Book Antiqua" panose="02040602050305030304" pitchFamily="18" charset="0"/>
            </a:endParaRPr>
          </a:p>
          <a:p>
            <a:pPr marL="0" indent="0">
              <a:lnSpc>
                <a:spcPct val="100000"/>
              </a:lnSpc>
              <a:buNone/>
            </a:pPr>
            <a:r>
              <a:rPr lang="en-GB" sz="2400" dirty="0">
                <a:latin typeface="Book Antiqua" panose="02040602050305030304" pitchFamily="18" charset="0"/>
              </a:rPr>
              <a:t>	</a:t>
            </a:r>
            <a:r>
              <a:rPr lang="en-GB" sz="3600" b="1" dirty="0">
                <a:solidFill>
                  <a:srgbClr val="FFFF00"/>
                </a:solidFill>
                <a:effectLst>
                  <a:outerShdw blurRad="38100" dist="38100" dir="2700000" algn="tl">
                    <a:srgbClr val="000000">
                      <a:alpha val="43137"/>
                    </a:srgbClr>
                  </a:outerShdw>
                </a:effectLst>
                <a:latin typeface="Book Antiqua" panose="02040602050305030304" pitchFamily="18" charset="0"/>
              </a:rPr>
              <a:t>R</a:t>
            </a:r>
            <a:r>
              <a:rPr lang="en-GB" sz="2400" dirty="0">
                <a:latin typeface="Book Antiqua" panose="02040602050305030304" pitchFamily="18" charset="0"/>
              </a:rPr>
              <a:t>ewarding  </a:t>
            </a:r>
            <a:r>
              <a:rPr lang="el-GR" sz="2400" dirty="0">
                <a:latin typeface="Book Antiqua" panose="02040602050305030304" pitchFamily="18" charset="0"/>
              </a:rPr>
              <a:t>     </a:t>
            </a:r>
            <a:r>
              <a:rPr lang="el-GR" sz="1950" dirty="0">
                <a:latin typeface="Book Antiqua" panose="02040602050305030304" pitchFamily="18" charset="0"/>
              </a:rPr>
              <a:t>Να επιβραβεύεται η ολοκλήρωση κάθε στόχου μας</a:t>
            </a:r>
          </a:p>
          <a:p>
            <a:pPr marL="0" indent="0">
              <a:lnSpc>
                <a:spcPct val="100000"/>
              </a:lnSpc>
              <a:buNone/>
            </a:pPr>
            <a:endParaRPr lang="en-GB" sz="1950" dirty="0">
              <a:latin typeface="Book Antiqua" panose="02040602050305030304" pitchFamily="18" charset="0"/>
            </a:endParaRPr>
          </a:p>
          <a:p>
            <a:pPr marL="0" indent="0">
              <a:lnSpc>
                <a:spcPct val="100000"/>
              </a:lnSpc>
              <a:buNone/>
            </a:pPr>
            <a:r>
              <a:rPr lang="en-GB" sz="2400" dirty="0">
                <a:latin typeface="Book Antiqua" panose="02040602050305030304" pitchFamily="18" charset="0"/>
              </a:rPr>
              <a:t>	</a:t>
            </a:r>
            <a:r>
              <a:rPr lang="en-GB" sz="3600" b="1" dirty="0">
                <a:solidFill>
                  <a:srgbClr val="FFFF00"/>
                </a:solidFill>
                <a:effectLst>
                  <a:outerShdw blurRad="38100" dist="38100" dir="2700000" algn="tl">
                    <a:srgbClr val="000000">
                      <a:alpha val="43137"/>
                    </a:srgbClr>
                  </a:outerShdw>
                </a:effectLst>
                <a:latin typeface="Book Antiqua" panose="02040602050305030304" pitchFamily="18" charset="0"/>
              </a:rPr>
              <a:t>T</a:t>
            </a:r>
            <a:r>
              <a:rPr lang="en-GB" sz="2400" dirty="0">
                <a:latin typeface="Book Antiqua" panose="02040602050305030304" pitchFamily="18" charset="0"/>
              </a:rPr>
              <a:t>imely    	       </a:t>
            </a:r>
            <a:r>
              <a:rPr lang="el-GR" sz="1950" dirty="0">
                <a:latin typeface="Book Antiqua" panose="02040602050305030304" pitchFamily="18" charset="0"/>
              </a:rPr>
              <a:t>Να βάζετε χρονικά όρια/προθεσμίες ολοκλήρωσης των στόχων </a:t>
            </a:r>
          </a:p>
          <a:p>
            <a:pPr marL="0" indent="0">
              <a:buNone/>
            </a:pPr>
            <a:endParaRPr lang="el-GR" dirty="0"/>
          </a:p>
          <a:p>
            <a:pPr marL="0" indent="0">
              <a:buNone/>
            </a:pPr>
            <a:endParaRPr lang="en-US" dirty="0"/>
          </a:p>
        </p:txBody>
      </p:sp>
    </p:spTree>
    <p:extLst>
      <p:ext uri="{BB962C8B-B14F-4D97-AF65-F5344CB8AC3E}">
        <p14:creationId xmlns:p14="http://schemas.microsoft.com/office/powerpoint/2010/main" val="1641473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950" b="1" dirty="0">
                <a:solidFill>
                  <a:srgbClr val="FFFF00"/>
                </a:solidFill>
                <a:effectLst>
                  <a:outerShdw blurRad="38100" dist="38100" dir="2700000" algn="tl">
                    <a:srgbClr val="000000">
                      <a:alpha val="43137"/>
                    </a:srgbClr>
                  </a:outerShdw>
                </a:effectLst>
                <a:latin typeface="Book Antiqua" panose="02040602050305030304" pitchFamily="18" charset="0"/>
              </a:rPr>
              <a:t>S</a:t>
            </a:r>
            <a:r>
              <a:rPr lang="en-GB" dirty="0">
                <a:latin typeface="Book Antiqua" panose="02040602050305030304" pitchFamily="18" charset="0"/>
              </a:rPr>
              <a:t>pecific</a:t>
            </a:r>
            <a:endParaRPr lang="en-US" dirty="0"/>
          </a:p>
        </p:txBody>
      </p:sp>
      <p:sp>
        <p:nvSpPr>
          <p:cNvPr id="3" name="Content Placeholder 2"/>
          <p:cNvSpPr>
            <a:spLocks noGrp="1"/>
          </p:cNvSpPr>
          <p:nvPr>
            <p:ph idx="1"/>
          </p:nvPr>
        </p:nvSpPr>
        <p:spPr/>
        <p:txBody>
          <a:bodyPr>
            <a:normAutofit/>
          </a:bodyPr>
          <a:lstStyle/>
          <a:p>
            <a:pPr marL="0" indent="0">
              <a:buNone/>
            </a:pPr>
            <a:r>
              <a:rPr lang="el-GR" dirty="0">
                <a:latin typeface="Book Antiqua" panose="02040602050305030304" pitchFamily="18" charset="0"/>
              </a:rPr>
              <a:t>Τι σημαίνει το «να θέτουμε συγκεκριμένους στόχους»</a:t>
            </a:r>
            <a:r>
              <a:rPr lang="en-GB" dirty="0">
                <a:latin typeface="Book Antiqua" panose="02040602050305030304" pitchFamily="18" charset="0"/>
              </a:rPr>
              <a:t>:</a:t>
            </a:r>
            <a:endParaRPr lang="el-GR" dirty="0">
              <a:latin typeface="Book Antiqua" panose="02040602050305030304" pitchFamily="18" charset="0"/>
            </a:endParaRPr>
          </a:p>
          <a:p>
            <a:pPr marL="0" indent="0">
              <a:buNone/>
            </a:pPr>
            <a:r>
              <a:rPr lang="el-GR" dirty="0">
                <a:latin typeface="Book Antiqua" panose="02040602050305030304" pitchFamily="18" charset="0"/>
              </a:rPr>
              <a:t>Να ξέρουμε </a:t>
            </a:r>
            <a:r>
              <a:rPr lang="el-GR" b="1" dirty="0">
                <a:solidFill>
                  <a:srgbClr val="FF0000"/>
                </a:solidFill>
                <a:latin typeface="Book Antiqua" panose="02040602050305030304" pitchFamily="18" charset="0"/>
              </a:rPr>
              <a:t>τι</a:t>
            </a:r>
            <a:r>
              <a:rPr lang="el-GR" dirty="0">
                <a:solidFill>
                  <a:srgbClr val="FF0000"/>
                </a:solidFill>
                <a:latin typeface="Book Antiqua" panose="02040602050305030304" pitchFamily="18" charset="0"/>
              </a:rPr>
              <a:t> </a:t>
            </a:r>
            <a:r>
              <a:rPr lang="el-GR" dirty="0">
                <a:latin typeface="Book Antiqua" panose="02040602050305030304" pitchFamily="18" charset="0"/>
              </a:rPr>
              <a:t>και </a:t>
            </a:r>
            <a:r>
              <a:rPr lang="el-GR" b="1" dirty="0">
                <a:solidFill>
                  <a:schemeClr val="tx2">
                    <a:lumMod val="50000"/>
                  </a:schemeClr>
                </a:solidFill>
                <a:latin typeface="Book Antiqua" panose="02040602050305030304" pitchFamily="18" charset="0"/>
              </a:rPr>
              <a:t>πώς</a:t>
            </a:r>
            <a:r>
              <a:rPr lang="el-GR" dirty="0">
                <a:latin typeface="Book Antiqua" panose="02040602050305030304" pitchFamily="18" charset="0"/>
              </a:rPr>
              <a:t> μελετούμε καθώς και </a:t>
            </a:r>
            <a:r>
              <a:rPr lang="el-GR" b="1" dirty="0">
                <a:solidFill>
                  <a:srgbClr val="00B050"/>
                </a:solidFill>
                <a:latin typeface="Book Antiqua" panose="02040602050305030304" pitchFamily="18" charset="0"/>
              </a:rPr>
              <a:t>πού</a:t>
            </a:r>
            <a:r>
              <a:rPr lang="el-GR" dirty="0">
                <a:latin typeface="Book Antiqua" panose="02040602050305030304" pitchFamily="18" charset="0"/>
              </a:rPr>
              <a:t> αποσκοπούμε</a:t>
            </a:r>
          </a:p>
          <a:p>
            <a:pPr marL="0" indent="0">
              <a:buNone/>
            </a:pPr>
            <a:endParaRPr lang="el-GR" dirty="0">
              <a:latin typeface="Book Antiqua" panose="02040602050305030304" pitchFamily="18" charset="0"/>
            </a:endParaRPr>
          </a:p>
          <a:p>
            <a:pPr marL="0" indent="0">
              <a:lnSpc>
                <a:spcPct val="150000"/>
              </a:lnSpc>
              <a:buNone/>
            </a:pPr>
            <a:r>
              <a:rPr lang="el-GR" dirty="0">
                <a:latin typeface="Book Antiqua" panose="02040602050305030304" pitchFamily="18" charset="0"/>
              </a:rPr>
              <a:t>π.χ. «Θα μελετήσω </a:t>
            </a:r>
            <a:r>
              <a:rPr lang="el-GR" u="heavy" dirty="0">
                <a:uFill>
                  <a:solidFill>
                    <a:srgbClr val="FF0000"/>
                  </a:solidFill>
                </a:uFill>
                <a:latin typeface="Book Antiqua" panose="02040602050305030304" pitchFamily="18" charset="0"/>
              </a:rPr>
              <a:t>το 3</a:t>
            </a:r>
            <a:r>
              <a:rPr lang="el-GR" u="heavy" baseline="30000" dirty="0">
                <a:uFill>
                  <a:solidFill>
                    <a:srgbClr val="FF0000"/>
                  </a:solidFill>
                </a:uFill>
                <a:latin typeface="Book Antiqua" panose="02040602050305030304" pitchFamily="18" charset="0"/>
              </a:rPr>
              <a:t>ο</a:t>
            </a:r>
            <a:r>
              <a:rPr lang="el-GR" u="heavy" dirty="0">
                <a:uFill>
                  <a:solidFill>
                    <a:srgbClr val="FF0000"/>
                  </a:solidFill>
                </a:uFill>
                <a:latin typeface="Book Antiqua" panose="02040602050305030304" pitchFamily="18" charset="0"/>
              </a:rPr>
              <a:t> κεφάλαιο της Αρχαίας Ιστορίας</a:t>
            </a:r>
            <a:r>
              <a:rPr lang="el-GR" dirty="0">
                <a:latin typeface="Book Antiqua" panose="02040602050305030304" pitchFamily="18" charset="0"/>
              </a:rPr>
              <a:t>, </a:t>
            </a:r>
            <a:r>
              <a:rPr lang="el-GR" u="heavy" dirty="0">
                <a:uFill>
                  <a:solidFill>
                    <a:schemeClr val="tx2">
                      <a:lumMod val="75000"/>
                    </a:schemeClr>
                  </a:solidFill>
                </a:uFill>
                <a:latin typeface="Book Antiqua" panose="02040602050305030304" pitchFamily="18" charset="0"/>
              </a:rPr>
              <a:t>υπογραμμίζοντας </a:t>
            </a:r>
            <a:r>
              <a:rPr lang="el-GR" dirty="0">
                <a:latin typeface="Book Antiqua" panose="02040602050305030304" pitchFamily="18" charset="0"/>
              </a:rPr>
              <a:t>τα βασικά σημεία˙ έχω σκοπό </a:t>
            </a:r>
            <a:r>
              <a:rPr lang="el-GR" u="heavy" dirty="0">
                <a:uFill>
                  <a:solidFill>
                    <a:srgbClr val="00B050"/>
                  </a:solidFill>
                </a:uFill>
                <a:latin typeface="Book Antiqua" panose="02040602050305030304" pitchFamily="18" charset="0"/>
              </a:rPr>
              <a:t>να μελετήσω 10 σελίδες μέσα σε 1 ώρα</a:t>
            </a:r>
            <a:r>
              <a:rPr lang="el-GR" dirty="0">
                <a:latin typeface="Book Antiqua" panose="02040602050305030304" pitchFamily="18" charset="0"/>
              </a:rPr>
              <a:t>»</a:t>
            </a:r>
            <a:endParaRPr lang="en-US" dirty="0">
              <a:latin typeface="Book Antiqua" panose="02040602050305030304" pitchFamily="18" charset="0"/>
            </a:endParaRPr>
          </a:p>
        </p:txBody>
      </p:sp>
    </p:spTree>
    <p:extLst>
      <p:ext uri="{BB962C8B-B14F-4D97-AF65-F5344CB8AC3E}">
        <p14:creationId xmlns:p14="http://schemas.microsoft.com/office/powerpoint/2010/main" val="786355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950" b="1" dirty="0">
                <a:solidFill>
                  <a:srgbClr val="FFFF00"/>
                </a:solidFill>
                <a:effectLst>
                  <a:outerShdw blurRad="38100" dist="38100" dir="2700000" algn="tl">
                    <a:srgbClr val="000000">
                      <a:alpha val="43137"/>
                    </a:srgbClr>
                  </a:outerShdw>
                </a:effectLst>
                <a:latin typeface="Book Antiqua" panose="02040602050305030304" pitchFamily="18" charset="0"/>
              </a:rPr>
              <a:t>M</a:t>
            </a:r>
            <a:r>
              <a:rPr lang="en-GB" dirty="0">
                <a:latin typeface="Book Antiqua" panose="02040602050305030304" pitchFamily="18" charset="0"/>
              </a:rPr>
              <a:t>easurable</a:t>
            </a:r>
            <a:endParaRPr lang="en-US" dirty="0"/>
          </a:p>
        </p:txBody>
      </p:sp>
      <p:sp>
        <p:nvSpPr>
          <p:cNvPr id="3" name="Content Placeholder 2"/>
          <p:cNvSpPr>
            <a:spLocks noGrp="1"/>
          </p:cNvSpPr>
          <p:nvPr>
            <p:ph idx="1"/>
          </p:nvPr>
        </p:nvSpPr>
        <p:spPr/>
        <p:txBody>
          <a:bodyPr>
            <a:normAutofit/>
          </a:bodyPr>
          <a:lstStyle/>
          <a:p>
            <a:pPr marL="0" indent="0">
              <a:buNone/>
            </a:pPr>
            <a:r>
              <a:rPr lang="el-GR" dirty="0">
                <a:solidFill>
                  <a:prstClr val="black"/>
                </a:solidFill>
                <a:latin typeface="Book Antiqua" panose="02040602050305030304" pitchFamily="18" charset="0"/>
              </a:rPr>
              <a:t>Τι σημαίνει </a:t>
            </a:r>
            <a:r>
              <a:rPr lang="el-GR" dirty="0">
                <a:latin typeface="Book Antiqua" panose="02040602050305030304" pitchFamily="18" charset="0"/>
              </a:rPr>
              <a:t>το «να θέτω μετρήσιμους στόχους»</a:t>
            </a:r>
            <a:r>
              <a:rPr lang="en-GB" dirty="0">
                <a:latin typeface="Book Antiqua" panose="02040602050305030304" pitchFamily="18" charset="0"/>
              </a:rPr>
              <a:t>;</a:t>
            </a:r>
            <a:endParaRPr lang="el-GR" dirty="0">
              <a:latin typeface="Book Antiqua" panose="02040602050305030304" pitchFamily="18" charset="0"/>
            </a:endParaRPr>
          </a:p>
          <a:p>
            <a:pPr marL="0" indent="0">
              <a:buNone/>
            </a:pPr>
            <a:r>
              <a:rPr lang="el-GR" dirty="0">
                <a:solidFill>
                  <a:prstClr val="black"/>
                </a:solidFill>
                <a:latin typeface="Book Antiqua" panose="02040602050305030304" pitchFamily="18" charset="0"/>
              </a:rPr>
              <a:t>Να γνωρίζω </a:t>
            </a:r>
            <a:r>
              <a:rPr lang="el-GR" b="1" dirty="0">
                <a:solidFill>
                  <a:srgbClr val="7030A0"/>
                </a:solidFill>
                <a:latin typeface="Book Antiqua" panose="02040602050305030304" pitchFamily="18" charset="0"/>
              </a:rPr>
              <a:t>το χρόνο </a:t>
            </a:r>
            <a:r>
              <a:rPr lang="el-GR" dirty="0">
                <a:solidFill>
                  <a:prstClr val="black"/>
                </a:solidFill>
                <a:latin typeface="Book Antiqua" panose="02040602050305030304" pitchFamily="18" charset="0"/>
              </a:rPr>
              <a:t>που πρέπει να κατανείμω στη μελέτη μου </a:t>
            </a:r>
          </a:p>
          <a:p>
            <a:pPr marL="0" indent="0">
              <a:buNone/>
            </a:pPr>
            <a:endParaRPr lang="el-GR" dirty="0">
              <a:solidFill>
                <a:prstClr val="black"/>
              </a:solidFill>
              <a:latin typeface="Book Antiqua" panose="02040602050305030304" pitchFamily="18" charset="0"/>
            </a:endParaRPr>
          </a:p>
          <a:p>
            <a:pPr marL="0" indent="0">
              <a:lnSpc>
                <a:spcPct val="150000"/>
              </a:lnSpc>
              <a:buNone/>
            </a:pPr>
            <a:r>
              <a:rPr lang="el-GR" dirty="0">
                <a:solidFill>
                  <a:prstClr val="black"/>
                </a:solidFill>
                <a:latin typeface="Book Antiqua" panose="02040602050305030304" pitchFamily="18" charset="0"/>
              </a:rPr>
              <a:t>π.χ. «Γνωρίζω ότι, για να μελετήσω μάθημα της Βιολογίας, συνήθως χρειάζομαι 2 ώρες για κάθε κεφάλαιο, επομένως για να μελετήσω τρία κεφάλαια </a:t>
            </a:r>
            <a:r>
              <a:rPr lang="el-GR" u="heavy" dirty="0">
                <a:uFill>
                  <a:solidFill>
                    <a:srgbClr val="9F5FCF"/>
                  </a:solidFill>
                </a:uFill>
                <a:latin typeface="Book Antiqua" panose="02040602050305030304" pitchFamily="18" charset="0"/>
              </a:rPr>
              <a:t>θα χρειαστώ </a:t>
            </a:r>
            <a:r>
              <a:rPr lang="el-GR" dirty="0">
                <a:solidFill>
                  <a:prstClr val="black"/>
                </a:solidFill>
                <a:latin typeface="Book Antiqua" panose="02040602050305030304" pitchFamily="18" charset="0"/>
              </a:rPr>
              <a:t>6 </a:t>
            </a:r>
            <a:r>
              <a:rPr lang="el-GR" u="heavy" dirty="0">
                <a:solidFill>
                  <a:prstClr val="black"/>
                </a:solidFill>
                <a:uFill>
                  <a:solidFill>
                    <a:srgbClr val="9F5FCF"/>
                  </a:solidFill>
                </a:uFill>
                <a:latin typeface="Book Antiqua" panose="02040602050305030304" pitchFamily="18" charset="0"/>
              </a:rPr>
              <a:t>ώρες</a:t>
            </a:r>
            <a:r>
              <a:rPr lang="el-GR" dirty="0">
                <a:solidFill>
                  <a:prstClr val="black"/>
                </a:solidFill>
                <a:latin typeface="Book Antiqua" panose="02040602050305030304" pitchFamily="18" charset="0"/>
              </a:rPr>
              <a:t>.»</a:t>
            </a:r>
          </a:p>
          <a:p>
            <a:pPr marL="0" indent="0">
              <a:buNone/>
            </a:pPr>
            <a:endParaRPr lang="el-GR" dirty="0">
              <a:solidFill>
                <a:prstClr val="black"/>
              </a:solidFill>
              <a:latin typeface="Book Antiqua" panose="02040602050305030304" pitchFamily="18" charset="0"/>
            </a:endParaRPr>
          </a:p>
          <a:p>
            <a:pPr marL="0" indent="0">
              <a:buNone/>
            </a:pPr>
            <a:endParaRPr lang="en-US" dirty="0"/>
          </a:p>
        </p:txBody>
      </p:sp>
    </p:spTree>
    <p:extLst>
      <p:ext uri="{BB962C8B-B14F-4D97-AF65-F5344CB8AC3E}">
        <p14:creationId xmlns:p14="http://schemas.microsoft.com/office/powerpoint/2010/main" val="3884203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77" y="857251"/>
            <a:ext cx="7886700" cy="994172"/>
          </a:xfrm>
        </p:spPr>
        <p:txBody>
          <a:bodyPr/>
          <a:lstStyle/>
          <a:p>
            <a:r>
              <a:rPr lang="en-GB" sz="4950" b="1" dirty="0">
                <a:solidFill>
                  <a:srgbClr val="FFFF00"/>
                </a:solidFill>
                <a:effectLst>
                  <a:outerShdw blurRad="38100" dist="38100" dir="2700000" algn="tl">
                    <a:srgbClr val="000000">
                      <a:alpha val="43137"/>
                    </a:srgbClr>
                  </a:outerShdw>
                </a:effectLst>
                <a:latin typeface="Book Antiqua" panose="02040602050305030304" pitchFamily="18" charset="0"/>
              </a:rPr>
              <a:t>A</a:t>
            </a:r>
            <a:r>
              <a:rPr lang="en-GB" dirty="0">
                <a:latin typeface="Book Antiqua" panose="02040602050305030304" pitchFamily="18" charset="0"/>
              </a:rPr>
              <a:t>ttainable</a:t>
            </a:r>
            <a:endParaRPr lang="en-US" dirty="0"/>
          </a:p>
        </p:txBody>
      </p:sp>
      <p:sp>
        <p:nvSpPr>
          <p:cNvPr id="3" name="Content Placeholder 2"/>
          <p:cNvSpPr>
            <a:spLocks noGrp="1"/>
          </p:cNvSpPr>
          <p:nvPr>
            <p:ph idx="1"/>
          </p:nvPr>
        </p:nvSpPr>
        <p:spPr>
          <a:xfrm>
            <a:off x="421277" y="1463013"/>
            <a:ext cx="8641080" cy="4173583"/>
          </a:xfrm>
        </p:spPr>
        <p:txBody>
          <a:bodyPr>
            <a:noAutofit/>
          </a:bodyPr>
          <a:lstStyle/>
          <a:p>
            <a:pPr marL="0" indent="0" algn="just">
              <a:lnSpc>
                <a:spcPct val="170000"/>
              </a:lnSpc>
              <a:buNone/>
            </a:pPr>
            <a:r>
              <a:rPr lang="el-GR" dirty="0">
                <a:latin typeface="Book Antiqua" panose="02040602050305030304" pitchFamily="18" charset="0"/>
              </a:rPr>
              <a:t>Τι είναι οι «εφικτοί στόχοι»</a:t>
            </a:r>
            <a:r>
              <a:rPr lang="en-GB" dirty="0">
                <a:latin typeface="Book Antiqua" panose="02040602050305030304" pitchFamily="18" charset="0"/>
              </a:rPr>
              <a:t>; </a:t>
            </a:r>
            <a:r>
              <a:rPr lang="el-GR" dirty="0">
                <a:latin typeface="Book Antiqua" panose="02040602050305030304" pitchFamily="18" charset="0"/>
              </a:rPr>
              <a:t>Κάθε άτομο έχει διαφορετικό πρόγραμμα με υποχρεώσεις και ευθύνες. </a:t>
            </a:r>
            <a:r>
              <a:rPr lang="el-GR" b="1" dirty="0">
                <a:solidFill>
                  <a:srgbClr val="FB2805"/>
                </a:solidFill>
                <a:uFill>
                  <a:solidFill>
                    <a:srgbClr val="FFFF00"/>
                  </a:solidFill>
                </a:uFill>
                <a:latin typeface="Book Antiqua" panose="02040602050305030304" pitchFamily="18" charset="0"/>
              </a:rPr>
              <a:t>Σύμφωνα με το ρυθμό και τις δυνατότητές του</a:t>
            </a:r>
            <a:r>
              <a:rPr lang="el-GR" dirty="0">
                <a:latin typeface="Book Antiqua" panose="02040602050305030304" pitchFamily="18" charset="0"/>
              </a:rPr>
              <a:t>, πρέπει να οργανώνει κάθε στόχο του. Βάζω μικρούς στόχους κάθε φορά.</a:t>
            </a:r>
          </a:p>
          <a:p>
            <a:pPr marL="0" indent="0" algn="just">
              <a:lnSpc>
                <a:spcPct val="170000"/>
              </a:lnSpc>
              <a:buNone/>
            </a:pPr>
            <a:endParaRPr lang="el-GR" dirty="0"/>
          </a:p>
          <a:p>
            <a:pPr marL="0" indent="0">
              <a:lnSpc>
                <a:spcPct val="150000"/>
              </a:lnSpc>
              <a:buNone/>
            </a:pPr>
            <a:r>
              <a:rPr lang="el-GR" dirty="0">
                <a:latin typeface="Book Antiqua" panose="02040602050305030304" pitchFamily="18" charset="0"/>
              </a:rPr>
              <a:t>π.χ. «Δε θα πιεστώ να διαβάσω 5 κεφάλαια μέσα σε 3 ώρες, διότι </a:t>
            </a:r>
            <a:r>
              <a:rPr lang="el-GR" u="heavy" dirty="0">
                <a:uFill>
                  <a:solidFill>
                    <a:srgbClr val="FF0000"/>
                  </a:solidFill>
                </a:uFill>
                <a:latin typeface="Book Antiqua" panose="02040602050305030304" pitchFamily="18" charset="0"/>
              </a:rPr>
              <a:t>ξέρω ότι μου είναι αδύνατο </a:t>
            </a:r>
            <a:r>
              <a:rPr lang="el-GR" dirty="0">
                <a:latin typeface="Book Antiqua" panose="02040602050305030304" pitchFamily="18" charset="0"/>
              </a:rPr>
              <a:t>και θα μου δημιουργήσει άγχος. Αντίθετα, θα είμαι πιο παραγωγικός αν καλύψω ένα κεφάλαιο μέσα σε 2 ώρες.»</a:t>
            </a:r>
          </a:p>
        </p:txBody>
      </p:sp>
    </p:spTree>
    <p:extLst>
      <p:ext uri="{BB962C8B-B14F-4D97-AF65-F5344CB8AC3E}">
        <p14:creationId xmlns:p14="http://schemas.microsoft.com/office/powerpoint/2010/main" val="2399271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16" y="857251"/>
            <a:ext cx="7886700" cy="994172"/>
          </a:xfrm>
        </p:spPr>
        <p:txBody>
          <a:bodyPr/>
          <a:lstStyle/>
          <a:p>
            <a:r>
              <a:rPr lang="en-GB" sz="4950" b="1" dirty="0">
                <a:solidFill>
                  <a:srgbClr val="FFFF00"/>
                </a:solidFill>
                <a:effectLst>
                  <a:outerShdw blurRad="38100" dist="38100" dir="2700000" algn="tl">
                    <a:srgbClr val="000000">
                      <a:alpha val="43137"/>
                    </a:srgbClr>
                  </a:outerShdw>
                </a:effectLst>
                <a:latin typeface="Book Antiqua" panose="02040602050305030304" pitchFamily="18" charset="0"/>
              </a:rPr>
              <a:t>R</a:t>
            </a:r>
            <a:r>
              <a:rPr lang="en-GB" dirty="0">
                <a:latin typeface="Book Antiqua" panose="02040602050305030304" pitchFamily="18" charset="0"/>
              </a:rPr>
              <a:t>ewarding</a:t>
            </a:r>
            <a:endParaRPr lang="en-US" dirty="0"/>
          </a:p>
        </p:txBody>
      </p:sp>
      <p:sp>
        <p:nvSpPr>
          <p:cNvPr id="3" name="Content Placeholder 2"/>
          <p:cNvSpPr>
            <a:spLocks noGrp="1"/>
          </p:cNvSpPr>
          <p:nvPr>
            <p:ph idx="1"/>
          </p:nvPr>
        </p:nvSpPr>
        <p:spPr>
          <a:xfrm>
            <a:off x="169816" y="1751545"/>
            <a:ext cx="8974184" cy="4249205"/>
          </a:xfrm>
        </p:spPr>
        <p:txBody>
          <a:bodyPr>
            <a:normAutofit/>
          </a:bodyPr>
          <a:lstStyle/>
          <a:p>
            <a:pPr marL="0" indent="0">
              <a:lnSpc>
                <a:spcPct val="150000"/>
              </a:lnSpc>
              <a:buNone/>
            </a:pPr>
            <a:r>
              <a:rPr lang="el-GR" dirty="0">
                <a:latin typeface="Book Antiqua" panose="02040602050305030304" pitchFamily="18" charset="0"/>
              </a:rPr>
              <a:t>Πώς επιβραβεύω τον εαυτό μου για την ολοκλήρωση των στόχων μου</a:t>
            </a:r>
            <a:r>
              <a:rPr lang="en-GB" dirty="0">
                <a:latin typeface="Book Antiqua" panose="02040602050305030304" pitchFamily="18" charset="0"/>
              </a:rPr>
              <a:t>;</a:t>
            </a:r>
            <a:r>
              <a:rPr lang="el-GR" dirty="0">
                <a:latin typeface="Book Antiqua" panose="02040602050305030304" pitchFamily="18" charset="0"/>
              </a:rPr>
              <a:t> </a:t>
            </a:r>
            <a:r>
              <a:rPr lang="el-GR" b="1"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rPr>
              <a:t>Ανταμείβω</a:t>
            </a:r>
            <a:r>
              <a:rPr lang="el-GR" dirty="0">
                <a:solidFill>
                  <a:schemeClr val="accent6">
                    <a:lumMod val="50000"/>
                  </a:schemeClr>
                </a:solidFill>
                <a:latin typeface="Book Antiqua" panose="02040602050305030304" pitchFamily="18" charset="0"/>
              </a:rPr>
              <a:t> </a:t>
            </a:r>
            <a:r>
              <a:rPr lang="el-GR" dirty="0">
                <a:latin typeface="Book Antiqua" panose="02040602050305030304" pitchFamily="18" charset="0"/>
              </a:rPr>
              <a:t>κάθε επιτυχημένη προσπάθειά μου, με «τεχνικές παρακίνησης».</a:t>
            </a:r>
            <a:endParaRPr lang="en-GB" dirty="0"/>
          </a:p>
          <a:p>
            <a:pPr marL="0" indent="0">
              <a:lnSpc>
                <a:spcPct val="150000"/>
              </a:lnSpc>
              <a:spcBef>
                <a:spcPts val="0"/>
              </a:spcBef>
              <a:buNone/>
            </a:pPr>
            <a:r>
              <a:rPr lang="en-GB" dirty="0"/>
              <a:t>						</a:t>
            </a:r>
            <a:r>
              <a:rPr lang="el-GR" sz="1800" dirty="0">
                <a:latin typeface="Book Antiqua" panose="02040602050305030304" pitchFamily="18" charset="0"/>
              </a:rPr>
              <a:t>π.χ. «Όταν τελειώσω το πρώτο κεφάλαιο</a:t>
            </a:r>
          </a:p>
          <a:p>
            <a:pPr marL="0" indent="0">
              <a:lnSpc>
                <a:spcPct val="150000"/>
              </a:lnSpc>
              <a:spcBef>
                <a:spcPts val="0"/>
              </a:spcBef>
              <a:buNone/>
            </a:pPr>
            <a:r>
              <a:rPr lang="el-GR" sz="1800" dirty="0">
                <a:latin typeface="Book Antiqua" panose="02040602050305030304" pitchFamily="18" charset="0"/>
              </a:rPr>
              <a:t>						</a:t>
            </a:r>
            <a:r>
              <a:rPr lang="el-GR" sz="1800" u="heavy" dirty="0">
                <a:uFill>
                  <a:solidFill>
                    <a:srgbClr val="55DF97"/>
                  </a:solidFill>
                </a:uFill>
                <a:latin typeface="Book Antiqua" panose="02040602050305030304" pitchFamily="18" charset="0"/>
              </a:rPr>
              <a:t>αξίζω</a:t>
            </a:r>
            <a:r>
              <a:rPr lang="el-GR" sz="1800" dirty="0">
                <a:latin typeface="Book Antiqua" panose="02040602050305030304" pitchFamily="18" charset="0"/>
              </a:rPr>
              <a:t> ένα ζαχαρωτό ή ένα επεισόδιο 							της αγαπημένης μου σειράς (ή έξοδο με 							φίλους στο τέλος της μέρας).»</a:t>
            </a:r>
            <a:endParaRPr lang="en-US" sz="18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403317" y="3512276"/>
            <a:ext cx="3848644" cy="2440922"/>
          </a:xfrm>
          <a:prstGeom prst="rect">
            <a:avLst/>
          </a:prstGeom>
        </p:spPr>
      </p:pic>
      <p:pic>
        <p:nvPicPr>
          <p:cNvPr id="6" name="Picture 5"/>
          <p:cNvPicPr>
            <a:picLocks noChangeAspect="1"/>
          </p:cNvPicPr>
          <p:nvPr/>
        </p:nvPicPr>
        <p:blipFill>
          <a:blip r:embed="rId3"/>
          <a:stretch>
            <a:fillRect/>
          </a:stretch>
        </p:blipFill>
        <p:spPr>
          <a:xfrm>
            <a:off x="6019800" y="5231730"/>
            <a:ext cx="2164403" cy="1442936"/>
          </a:xfrm>
          <a:prstGeom prst="rect">
            <a:avLst/>
          </a:prstGeom>
        </p:spPr>
      </p:pic>
    </p:spTree>
    <p:extLst>
      <p:ext uri="{BB962C8B-B14F-4D97-AF65-F5344CB8AC3E}">
        <p14:creationId xmlns:p14="http://schemas.microsoft.com/office/powerpoint/2010/main" val="1809000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lstStyle/>
          <a:p>
            <a:r>
              <a:rPr lang="en-GB" sz="4950" b="1" dirty="0">
                <a:solidFill>
                  <a:srgbClr val="FFFF00"/>
                </a:solidFill>
                <a:effectLst>
                  <a:outerShdw blurRad="38100" dist="38100" dir="2700000" algn="tl">
                    <a:srgbClr val="000000">
                      <a:alpha val="43137"/>
                    </a:srgbClr>
                  </a:outerShdw>
                </a:effectLst>
                <a:latin typeface="Book Antiqua" panose="02040602050305030304" pitchFamily="18" charset="0"/>
              </a:rPr>
              <a:t>T</a:t>
            </a:r>
            <a:r>
              <a:rPr lang="en-GB" dirty="0">
                <a:latin typeface="Book Antiqua" panose="02040602050305030304" pitchFamily="18" charset="0"/>
              </a:rPr>
              <a:t>imely</a:t>
            </a:r>
            <a:endParaRPr lang="en-US" dirty="0"/>
          </a:p>
        </p:txBody>
      </p:sp>
      <p:sp>
        <p:nvSpPr>
          <p:cNvPr id="3" name="Content Placeholder 2"/>
          <p:cNvSpPr>
            <a:spLocks noGrp="1"/>
          </p:cNvSpPr>
          <p:nvPr>
            <p:ph idx="1"/>
          </p:nvPr>
        </p:nvSpPr>
        <p:spPr>
          <a:xfrm>
            <a:off x="364881" y="1851422"/>
            <a:ext cx="8779119" cy="3911936"/>
          </a:xfrm>
        </p:spPr>
        <p:txBody>
          <a:bodyPr>
            <a:normAutofit fontScale="92500"/>
          </a:bodyPr>
          <a:lstStyle/>
          <a:p>
            <a:pPr marL="0" indent="0">
              <a:lnSpc>
                <a:spcPct val="150000"/>
              </a:lnSpc>
              <a:buNone/>
            </a:pPr>
            <a:r>
              <a:rPr lang="el-GR" sz="2400" dirty="0">
                <a:latin typeface="Book Antiqua" panose="02040602050305030304" pitchFamily="18" charset="0"/>
              </a:rPr>
              <a:t>Πώς θέτω χρονικά όρια/προθεσμίες στους στόχους μου</a:t>
            </a:r>
            <a:r>
              <a:rPr lang="en-GB" sz="2400" dirty="0">
                <a:latin typeface="Book Antiqua" panose="02040602050305030304" pitchFamily="18" charset="0"/>
              </a:rPr>
              <a:t>; </a:t>
            </a:r>
            <a:r>
              <a:rPr lang="el-GR" sz="2400" dirty="0">
                <a:latin typeface="Book Antiqua" panose="02040602050305030304" pitchFamily="18" charset="0"/>
              </a:rPr>
              <a:t>Ανάλογα με τη σημασία κάθε θέματος, </a:t>
            </a:r>
            <a:r>
              <a:rPr lang="el-GR" sz="2400" b="1" dirty="0">
                <a:solidFill>
                  <a:schemeClr val="accent1">
                    <a:lumMod val="50000"/>
                  </a:schemeClr>
                </a:solidFill>
                <a:latin typeface="Book Antiqua" panose="02040602050305030304" pitchFamily="18" charset="0"/>
              </a:rPr>
              <a:t>αφιερώνω τον ανάλογο χρόνο</a:t>
            </a:r>
            <a:r>
              <a:rPr lang="el-GR" sz="2400" dirty="0">
                <a:latin typeface="Book Antiqua" panose="02040602050305030304" pitchFamily="18" charset="0"/>
              </a:rPr>
              <a:t>. </a:t>
            </a:r>
          </a:p>
          <a:p>
            <a:pPr marL="0" indent="0">
              <a:buNone/>
            </a:pPr>
            <a:endParaRPr lang="el-GR" sz="2400" dirty="0">
              <a:latin typeface="Book Antiqua" panose="02040602050305030304" pitchFamily="18" charset="0"/>
            </a:endParaRPr>
          </a:p>
          <a:p>
            <a:pPr marL="0" indent="0" algn="just">
              <a:lnSpc>
                <a:spcPct val="150000"/>
              </a:lnSpc>
              <a:buNone/>
            </a:pPr>
            <a:r>
              <a:rPr lang="el-GR" sz="2400" dirty="0">
                <a:latin typeface="Book Antiqua" panose="02040602050305030304" pitchFamily="18" charset="0"/>
              </a:rPr>
              <a:t>π.χ. «Εάν η μελέτη που έχω είναι πολύ σημαντική για το βαθμό μου ή για την καριέρα μου, </a:t>
            </a:r>
            <a:r>
              <a:rPr lang="el-GR" sz="2400" u="heavy" dirty="0">
                <a:uFill>
                  <a:solidFill>
                    <a:srgbClr val="0033CC"/>
                  </a:solidFill>
                </a:uFill>
                <a:latin typeface="Book Antiqua" panose="02040602050305030304" pitchFamily="18" charset="0"/>
              </a:rPr>
              <a:t>φροντίζω να αφιερώσω περισσότερο χρόνο</a:t>
            </a:r>
            <a:r>
              <a:rPr lang="el-GR" sz="2400" dirty="0">
                <a:latin typeface="Book Antiqua" panose="02040602050305030304" pitchFamily="18" charset="0"/>
              </a:rPr>
              <a:t> σε αυτή. </a:t>
            </a:r>
            <a:r>
              <a:rPr lang="el-GR" sz="2400" u="heavy" dirty="0">
                <a:uFill>
                  <a:solidFill>
                    <a:schemeClr val="accent5">
                      <a:lumMod val="75000"/>
                    </a:schemeClr>
                  </a:solidFill>
                </a:uFill>
                <a:latin typeface="Book Antiqua" panose="02040602050305030304" pitchFamily="18" charset="0"/>
              </a:rPr>
              <a:t>Δεν αναβάλλω </a:t>
            </a:r>
            <a:r>
              <a:rPr lang="el-GR" sz="2400" dirty="0">
                <a:latin typeface="Book Antiqua" panose="02040602050305030304" pitchFamily="18" charset="0"/>
              </a:rPr>
              <a:t>για αύριο </a:t>
            </a:r>
            <a:r>
              <a:rPr lang="el-GR" sz="2400" u="heavy" dirty="0">
                <a:uFill>
                  <a:solidFill>
                    <a:srgbClr val="0070C0"/>
                  </a:solidFill>
                </a:uFill>
                <a:latin typeface="Book Antiqua" panose="02040602050305030304" pitchFamily="18" charset="0"/>
              </a:rPr>
              <a:t>ούτε σπαταλώ </a:t>
            </a:r>
            <a:r>
              <a:rPr lang="el-GR" sz="2400" dirty="0">
                <a:latin typeface="Book Antiqua" panose="02040602050305030304" pitchFamily="18" charset="0"/>
              </a:rPr>
              <a:t>πολύτιμο χρόνο μου με θέματα που δεν είναι τόσο σημαντικά.»</a:t>
            </a:r>
          </a:p>
          <a:p>
            <a:pPr marL="0" indent="0">
              <a:buNone/>
            </a:pPr>
            <a:endParaRPr lang="en-US" sz="2400" dirty="0">
              <a:latin typeface="Book Antiqua" panose="02040602050305030304" pitchFamily="18" charset="0"/>
            </a:endParaRPr>
          </a:p>
        </p:txBody>
      </p:sp>
    </p:spTree>
    <p:extLst>
      <p:ext uri="{BB962C8B-B14F-4D97-AF65-F5344CB8AC3E}">
        <p14:creationId xmlns:p14="http://schemas.microsoft.com/office/powerpoint/2010/main" val="1219400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1315" y="1797776"/>
            <a:ext cx="4278085" cy="4831624"/>
          </a:xfrm>
          <a:prstGeom prst="rect">
            <a:avLst/>
          </a:prstGeom>
          <a:solidFill>
            <a:schemeClr val="bg1"/>
          </a:solidFill>
          <a:ln>
            <a:solidFill>
              <a:schemeClr val="tx1"/>
            </a:solidFill>
          </a:ln>
          <a:effectLst>
            <a:outerShdw blurRad="50800" dist="38100" dir="13500000" algn="b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 name="Title 1"/>
          <p:cNvSpPr>
            <a:spLocks noGrp="1"/>
          </p:cNvSpPr>
          <p:nvPr>
            <p:ph type="title"/>
          </p:nvPr>
        </p:nvSpPr>
        <p:spPr>
          <a:xfrm>
            <a:off x="295422" y="1014395"/>
            <a:ext cx="8387863" cy="622972"/>
          </a:xfrm>
        </p:spPr>
        <p:txBody>
          <a:bodyPr>
            <a:normAutofit fontScale="90000"/>
          </a:bodyPr>
          <a:lstStyle/>
          <a:p>
            <a:r>
              <a:rPr lang="el-GR" sz="2700" dirty="0">
                <a:latin typeface="Book Antiqua" panose="02040602050305030304" pitchFamily="18" charset="0"/>
              </a:rPr>
              <a:t>Από τις 24 ώρες της ημέρας, πόσο χρόνο αφιερώνετε σε</a:t>
            </a:r>
            <a:r>
              <a:rPr lang="en-GB" sz="2700" dirty="0">
                <a:latin typeface="Book Antiqua" panose="02040602050305030304" pitchFamily="18" charset="0"/>
              </a:rPr>
              <a:t>:</a:t>
            </a:r>
            <a:br>
              <a:rPr lang="en-GB" dirty="0"/>
            </a:br>
            <a:endParaRPr lang="en-US" dirty="0"/>
          </a:p>
        </p:txBody>
      </p:sp>
      <p:sp>
        <p:nvSpPr>
          <p:cNvPr id="6" name="TextBox 5"/>
          <p:cNvSpPr txBox="1"/>
          <p:nvPr/>
        </p:nvSpPr>
        <p:spPr>
          <a:xfrm>
            <a:off x="3200400" y="2362200"/>
            <a:ext cx="3124200" cy="3993401"/>
          </a:xfrm>
          <a:prstGeom prst="rect">
            <a:avLst/>
          </a:prstGeom>
          <a:noFill/>
        </p:spPr>
        <p:txBody>
          <a:bodyPr wrap="square" rtlCol="0">
            <a:spAutoFit/>
          </a:bodyPr>
          <a:lstStyle/>
          <a:p>
            <a:r>
              <a:rPr lang="el-GR" sz="2400" dirty="0">
                <a:solidFill>
                  <a:prstClr val="black"/>
                </a:solidFill>
                <a:latin typeface="Book Antiqua" panose="02040602050305030304" pitchFamily="18" charset="0"/>
              </a:rPr>
              <a:t>Ύπνο</a:t>
            </a:r>
            <a:r>
              <a:rPr lang="en-GB" sz="2400" dirty="0">
                <a:solidFill>
                  <a:prstClr val="black"/>
                </a:solidFill>
                <a:latin typeface="Book Antiqua" panose="02040602050305030304" pitchFamily="18" charset="0"/>
              </a:rPr>
              <a:t>: ________</a:t>
            </a:r>
          </a:p>
          <a:p>
            <a:r>
              <a:rPr lang="el-GR" sz="2400" dirty="0">
                <a:solidFill>
                  <a:prstClr val="black"/>
                </a:solidFill>
                <a:latin typeface="Book Antiqua" panose="02040602050305030304" pitchFamily="18" charset="0"/>
              </a:rPr>
              <a:t>Γεύματα</a:t>
            </a:r>
            <a:r>
              <a:rPr lang="en-GB" sz="2400" dirty="0">
                <a:solidFill>
                  <a:prstClr val="black"/>
                </a:solidFill>
                <a:latin typeface="Book Antiqua" panose="02040602050305030304" pitchFamily="18" charset="0"/>
              </a:rPr>
              <a:t>:______</a:t>
            </a:r>
          </a:p>
          <a:p>
            <a:r>
              <a:rPr lang="el-GR" sz="2400" dirty="0">
                <a:solidFill>
                  <a:prstClr val="black"/>
                </a:solidFill>
                <a:latin typeface="Book Antiqua" panose="02040602050305030304" pitchFamily="18" charset="0"/>
              </a:rPr>
              <a:t>Μετακίνηση</a:t>
            </a:r>
            <a:r>
              <a:rPr lang="en-GB" sz="2400" dirty="0">
                <a:solidFill>
                  <a:prstClr val="black"/>
                </a:solidFill>
                <a:latin typeface="Book Antiqua" panose="02040602050305030304" pitchFamily="18" charset="0"/>
              </a:rPr>
              <a:t>:___</a:t>
            </a:r>
          </a:p>
          <a:p>
            <a:r>
              <a:rPr lang="el-GR" sz="2400" dirty="0">
                <a:solidFill>
                  <a:prstClr val="black"/>
                </a:solidFill>
                <a:latin typeface="Book Antiqua" panose="02040602050305030304" pitchFamily="18" charset="0"/>
              </a:rPr>
              <a:t>Μάθημα</a:t>
            </a:r>
            <a:r>
              <a:rPr lang="en-GB" sz="2400" dirty="0">
                <a:solidFill>
                  <a:prstClr val="black"/>
                </a:solidFill>
                <a:latin typeface="Book Antiqua" panose="02040602050305030304" pitchFamily="18" charset="0"/>
              </a:rPr>
              <a:t>:______</a:t>
            </a:r>
          </a:p>
          <a:p>
            <a:r>
              <a:rPr lang="el-GR" sz="2400" dirty="0">
                <a:solidFill>
                  <a:prstClr val="black"/>
                </a:solidFill>
                <a:latin typeface="Book Antiqua" panose="02040602050305030304" pitchFamily="18" charset="0"/>
              </a:rPr>
              <a:t>Δουλειά</a:t>
            </a:r>
            <a:r>
              <a:rPr lang="en-GB" sz="2400" dirty="0">
                <a:solidFill>
                  <a:prstClr val="black"/>
                </a:solidFill>
                <a:latin typeface="Book Antiqua" panose="02040602050305030304" pitchFamily="18" charset="0"/>
              </a:rPr>
              <a:t>:______</a:t>
            </a:r>
          </a:p>
          <a:p>
            <a:r>
              <a:rPr lang="en-GB" sz="2400" dirty="0">
                <a:solidFill>
                  <a:prstClr val="black"/>
                </a:solidFill>
                <a:latin typeface="Book Antiqua" panose="02040602050305030304" pitchFamily="18" charset="0"/>
              </a:rPr>
              <a:t>H/Y:_________</a:t>
            </a:r>
          </a:p>
          <a:p>
            <a:r>
              <a:rPr lang="el-GR" sz="2400" dirty="0">
                <a:solidFill>
                  <a:prstClr val="black"/>
                </a:solidFill>
                <a:latin typeface="Book Antiqua" panose="02040602050305030304" pitchFamily="18" charset="0"/>
              </a:rPr>
              <a:t>Τηλεόραση</a:t>
            </a:r>
            <a:r>
              <a:rPr lang="en-GB" sz="2400" dirty="0">
                <a:solidFill>
                  <a:prstClr val="black"/>
                </a:solidFill>
                <a:latin typeface="Book Antiqua" panose="02040602050305030304" pitchFamily="18" charset="0"/>
              </a:rPr>
              <a:t>:____</a:t>
            </a:r>
          </a:p>
          <a:p>
            <a:r>
              <a:rPr lang="el-GR" sz="2400" dirty="0">
                <a:solidFill>
                  <a:prstClr val="black"/>
                </a:solidFill>
                <a:latin typeface="Book Antiqua" panose="02040602050305030304" pitchFamily="18" charset="0"/>
              </a:rPr>
              <a:t>Ξεκούραση</a:t>
            </a:r>
            <a:r>
              <a:rPr lang="en-GB" sz="2400" dirty="0">
                <a:solidFill>
                  <a:prstClr val="black"/>
                </a:solidFill>
                <a:latin typeface="Book Antiqua" panose="02040602050305030304" pitchFamily="18" charset="0"/>
              </a:rPr>
              <a:t>:____</a:t>
            </a:r>
          </a:p>
          <a:p>
            <a:r>
              <a:rPr lang="el-GR" sz="2400" dirty="0">
                <a:solidFill>
                  <a:prstClr val="black"/>
                </a:solidFill>
                <a:latin typeface="Book Antiqua" panose="02040602050305030304" pitchFamily="18" charset="0"/>
              </a:rPr>
              <a:t>Καφέ</a:t>
            </a:r>
            <a:r>
              <a:rPr lang="en-GB" sz="2400" dirty="0">
                <a:solidFill>
                  <a:prstClr val="black"/>
                </a:solidFill>
                <a:latin typeface="Book Antiqua" panose="02040602050305030304" pitchFamily="18" charset="0"/>
              </a:rPr>
              <a:t>:_________</a:t>
            </a:r>
          </a:p>
          <a:p>
            <a:r>
              <a:rPr lang="el-GR" sz="2400" dirty="0">
                <a:solidFill>
                  <a:prstClr val="black"/>
                </a:solidFill>
                <a:latin typeface="Book Antiqua" panose="02040602050305030304" pitchFamily="18" charset="0"/>
              </a:rPr>
              <a:t>Ψυχαγωγία</a:t>
            </a:r>
            <a:r>
              <a:rPr lang="en-GB" sz="2400" dirty="0">
                <a:solidFill>
                  <a:prstClr val="black"/>
                </a:solidFill>
                <a:latin typeface="Book Antiqua" panose="02040602050305030304" pitchFamily="18" charset="0"/>
              </a:rPr>
              <a:t>:___</a:t>
            </a:r>
            <a:endParaRPr lang="el-GR" sz="2400" dirty="0">
              <a:solidFill>
                <a:prstClr val="black"/>
              </a:solidFill>
              <a:latin typeface="Book Antiqua" panose="02040602050305030304" pitchFamily="18" charset="0"/>
            </a:endParaRPr>
          </a:p>
          <a:p>
            <a:endParaRPr lang="en-US" sz="1350" dirty="0">
              <a:solidFill>
                <a:prstClr val="black"/>
              </a:solidFill>
            </a:endParaRPr>
          </a:p>
        </p:txBody>
      </p:sp>
    </p:spTree>
    <p:extLst>
      <p:ext uri="{BB962C8B-B14F-4D97-AF65-F5344CB8AC3E}">
        <p14:creationId xmlns:p14="http://schemas.microsoft.com/office/powerpoint/2010/main" val="3577778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02" y="857251"/>
            <a:ext cx="8873197" cy="994172"/>
          </a:xfrm>
        </p:spPr>
        <p:txBody>
          <a:bodyPr>
            <a:normAutofit fontScale="90000"/>
          </a:bodyPr>
          <a:lstStyle/>
          <a:p>
            <a:r>
              <a:rPr lang="el-GR" sz="2700" dirty="0">
                <a:latin typeface="Book Antiqua" panose="02040602050305030304" pitchFamily="18" charset="0"/>
              </a:rPr>
              <a:t>Τώρα, με βάση το ημερήσιο πρόγραμμά σας και το ποσοστό του χρόνου που αφιερώσατε για καθετί</a:t>
            </a:r>
            <a:r>
              <a:rPr lang="en-GB" sz="2700" dirty="0">
                <a:latin typeface="Book Antiqua" panose="02040602050305030304" pitchFamily="18" charset="0"/>
              </a:rPr>
              <a:t>, </a:t>
            </a:r>
            <a:r>
              <a:rPr lang="el-GR" sz="2700" dirty="0">
                <a:latin typeface="Book Antiqua" panose="02040602050305030304" pitchFamily="18" charset="0"/>
              </a:rPr>
              <a:t>σκεφτείτε</a:t>
            </a:r>
            <a:r>
              <a:rPr lang="en-GB" sz="2700" dirty="0">
                <a:latin typeface="Book Antiqua" panose="02040602050305030304" pitchFamily="18" charset="0"/>
              </a:rPr>
              <a:t>:</a:t>
            </a:r>
            <a:endParaRPr lang="en-US" sz="2700"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lgn="just">
              <a:lnSpc>
                <a:spcPct val="100000"/>
              </a:lnSpc>
            </a:pPr>
            <a:r>
              <a:rPr lang="el-GR" b="1" dirty="0">
                <a:latin typeface="Book Antiqua" panose="02040602050305030304" pitchFamily="18" charset="0"/>
              </a:rPr>
              <a:t>Ποιες από τις δραστηριότητες αποσπούν τον περισσότερο χρόνο</a:t>
            </a:r>
            <a:r>
              <a:rPr lang="en-GB" b="1" dirty="0">
                <a:latin typeface="Book Antiqua" panose="02040602050305030304" pitchFamily="18" charset="0"/>
              </a:rPr>
              <a:t> </a:t>
            </a:r>
            <a:r>
              <a:rPr lang="el-GR" b="1" dirty="0">
                <a:latin typeface="Book Antiqua" panose="02040602050305030304" pitchFamily="18" charset="0"/>
              </a:rPr>
              <a:t>σας (είναι «</a:t>
            </a:r>
            <a:r>
              <a:rPr lang="el-GR" b="1" dirty="0" err="1">
                <a:latin typeface="Book Antiqua" panose="02040602050305030304" pitchFamily="18" charset="0"/>
              </a:rPr>
              <a:t>time</a:t>
            </a:r>
            <a:r>
              <a:rPr lang="el-GR" b="1" dirty="0">
                <a:latin typeface="Book Antiqua" panose="02040602050305030304" pitchFamily="18" charset="0"/>
              </a:rPr>
              <a:t> </a:t>
            </a:r>
            <a:r>
              <a:rPr lang="el-GR" b="1" dirty="0" err="1">
                <a:latin typeface="Book Antiqua" panose="02040602050305030304" pitchFamily="18" charset="0"/>
              </a:rPr>
              <a:t>wasters</a:t>
            </a:r>
            <a:r>
              <a:rPr lang="el-GR" b="1" dirty="0">
                <a:latin typeface="Book Antiqua" panose="02040602050305030304" pitchFamily="18" charset="0"/>
              </a:rPr>
              <a:t>» ή «κλέφτες του χρόνου»)</a:t>
            </a:r>
            <a:r>
              <a:rPr lang="en-GB" b="1" dirty="0">
                <a:latin typeface="Book Antiqua" panose="02040602050305030304" pitchFamily="18" charset="0"/>
              </a:rPr>
              <a:t>;</a:t>
            </a:r>
          </a:p>
          <a:p>
            <a:pPr marL="0" indent="0" algn="just">
              <a:lnSpc>
                <a:spcPct val="100000"/>
              </a:lnSpc>
              <a:buNone/>
            </a:pPr>
            <a:endParaRPr lang="el-GR" b="1" dirty="0">
              <a:latin typeface="Book Antiqua" panose="02040602050305030304" pitchFamily="18" charset="0"/>
            </a:endParaRPr>
          </a:p>
          <a:p>
            <a:pPr algn="just">
              <a:lnSpc>
                <a:spcPct val="100000"/>
              </a:lnSpc>
            </a:pPr>
            <a:r>
              <a:rPr lang="el-GR" b="1" dirty="0">
                <a:latin typeface="Book Antiqua" panose="02040602050305030304" pitchFamily="18" charset="0"/>
              </a:rPr>
              <a:t>Ποιες δραστηριότητες δεν είναι επείγουσες ούτε σημαντικές και θα μπορούσαν να αναβληθούν ή να μειωθούν</a:t>
            </a:r>
            <a:r>
              <a:rPr lang="en-GB" b="1" dirty="0">
                <a:latin typeface="Book Antiqua" panose="02040602050305030304" pitchFamily="18" charset="0"/>
              </a:rPr>
              <a:t>;</a:t>
            </a:r>
          </a:p>
          <a:p>
            <a:pPr marL="0" indent="0" algn="just">
              <a:lnSpc>
                <a:spcPct val="100000"/>
              </a:lnSpc>
              <a:buNone/>
            </a:pPr>
            <a:endParaRPr lang="en-GB" b="1" dirty="0">
              <a:latin typeface="Book Antiqua" panose="02040602050305030304" pitchFamily="18" charset="0"/>
            </a:endParaRPr>
          </a:p>
          <a:p>
            <a:pPr algn="just">
              <a:lnSpc>
                <a:spcPct val="100000"/>
              </a:lnSpc>
            </a:pPr>
            <a:r>
              <a:rPr lang="el-GR" b="1" dirty="0">
                <a:latin typeface="Book Antiqua" panose="02040602050305030304" pitchFamily="18" charset="0"/>
              </a:rPr>
              <a:t>Ποια ώρα της μέρας θεωρείτε την πιο παραγωγική και θα μπορούσατε να την αξιοποιήσετε για την έρευνά σας</a:t>
            </a:r>
            <a:r>
              <a:rPr lang="en-GB" b="1" dirty="0">
                <a:latin typeface="Book Antiqua" panose="02040602050305030304" pitchFamily="18" charset="0"/>
              </a:rPr>
              <a:t>;</a:t>
            </a:r>
          </a:p>
          <a:p>
            <a:endParaRPr lang="en-US" dirty="0"/>
          </a:p>
        </p:txBody>
      </p:sp>
    </p:spTree>
    <p:extLst>
      <p:ext uri="{BB962C8B-B14F-4D97-AF65-F5344CB8AC3E}">
        <p14:creationId xmlns:p14="http://schemas.microsoft.com/office/powerpoint/2010/main" val="3640220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493" y="857251"/>
            <a:ext cx="2997955" cy="1140155"/>
          </a:xfrm>
        </p:spPr>
        <p:txBody>
          <a:bodyPr/>
          <a:lstStyle/>
          <a:p>
            <a:r>
              <a:rPr lang="en-GB" b="1" dirty="0">
                <a:latin typeface="Book Antiqua" panose="02040602050305030304" pitchFamily="18" charset="0"/>
              </a:rPr>
              <a:t>Time wasters</a:t>
            </a:r>
            <a:endParaRPr lang="en-US" b="1" dirty="0">
              <a:latin typeface="Book Antiqua" panose="02040602050305030304" pitchFamily="18" charset="0"/>
            </a:endParaRPr>
          </a:p>
        </p:txBody>
      </p:sp>
      <p:sp>
        <p:nvSpPr>
          <p:cNvPr id="4" name="Rectangle 3"/>
          <p:cNvSpPr/>
          <p:nvPr/>
        </p:nvSpPr>
        <p:spPr>
          <a:xfrm>
            <a:off x="1322198" y="1997406"/>
            <a:ext cx="6555783" cy="2935179"/>
          </a:xfrm>
          <a:prstGeom prst="rect">
            <a:avLst/>
          </a:prstGeom>
          <a:no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TextBox 4"/>
          <p:cNvSpPr txBox="1"/>
          <p:nvPr/>
        </p:nvSpPr>
        <p:spPr>
          <a:xfrm>
            <a:off x="1412282" y="2070263"/>
            <a:ext cx="6375616" cy="2862322"/>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r>
              <a:rPr lang="el-GR" sz="1500" b="1" dirty="0">
                <a:solidFill>
                  <a:prstClr val="black"/>
                </a:solidFill>
                <a:effectLst>
                  <a:outerShdw blurRad="38100" dist="38100" dir="2700000" algn="tl">
                    <a:srgbClr val="000000">
                      <a:alpha val="43137"/>
                    </a:srgbClr>
                  </a:outerShdw>
                </a:effectLst>
                <a:latin typeface="Book Antiqua" panose="02040602050305030304" pitchFamily="18" charset="0"/>
              </a:rPr>
              <a:t>ΔΙΑΛΕΙΜΜΑΤΑ		</a:t>
            </a:r>
            <a:r>
              <a:rPr lang="en-GB" sz="1500" b="1" dirty="0">
                <a:solidFill>
                  <a:prstClr val="black"/>
                </a:solidFill>
                <a:effectLst>
                  <a:outerShdw blurRad="38100" dist="38100" dir="2700000" algn="tl">
                    <a:srgbClr val="000000">
                      <a:alpha val="43137"/>
                    </a:srgbClr>
                  </a:outerShdw>
                </a:effectLst>
                <a:latin typeface="Book Antiqua" panose="02040602050305030304" pitchFamily="18" charset="0"/>
              </a:rPr>
              <a:t>		</a:t>
            </a:r>
            <a:r>
              <a:rPr lang="el-GR" sz="1500" b="1" dirty="0">
                <a:solidFill>
                  <a:prstClr val="black"/>
                </a:solidFill>
                <a:effectLst>
                  <a:outerShdw blurRad="38100" dist="38100" dir="2700000" algn="tl">
                    <a:srgbClr val="000000">
                      <a:alpha val="43137"/>
                    </a:srgbClr>
                  </a:outerShdw>
                </a:effectLst>
                <a:latin typeface="Book Antiqua" panose="02040602050305030304" pitchFamily="18" charset="0"/>
              </a:rPr>
              <a:t>Ε</a:t>
            </a:r>
            <a:r>
              <a:rPr lang="en-GB" sz="1500" b="1" dirty="0">
                <a:solidFill>
                  <a:prstClr val="black"/>
                </a:solidFill>
                <a:effectLst>
                  <a:outerShdw blurRad="38100" dist="38100" dir="2700000" algn="tl">
                    <a:srgbClr val="000000">
                      <a:alpha val="43137"/>
                    </a:srgbClr>
                  </a:outerShdw>
                </a:effectLst>
                <a:latin typeface="Book Antiqua" panose="02040602050305030304" pitchFamily="18" charset="0"/>
              </a:rPr>
              <a:t>MAILS</a:t>
            </a:r>
          </a:p>
          <a:p>
            <a:endParaRPr lang="en-GB" sz="1500" b="1" dirty="0">
              <a:solidFill>
                <a:prstClr val="black"/>
              </a:solidFill>
              <a:effectLst>
                <a:outerShdw blurRad="38100" dist="38100" dir="2700000" algn="tl">
                  <a:srgbClr val="000000">
                    <a:alpha val="43137"/>
                  </a:srgbClr>
                </a:outerShdw>
              </a:effectLst>
              <a:latin typeface="Book Antiqua" panose="02040602050305030304" pitchFamily="18" charset="0"/>
            </a:endParaRPr>
          </a:p>
          <a:p>
            <a:r>
              <a:rPr lang="el-GR" sz="1500" b="1" dirty="0">
                <a:solidFill>
                  <a:prstClr val="black"/>
                </a:solidFill>
                <a:effectLst>
                  <a:outerShdw blurRad="38100" dist="38100" dir="2700000" algn="tl">
                    <a:srgbClr val="000000">
                      <a:alpha val="43137"/>
                    </a:srgbClr>
                  </a:outerShdw>
                </a:effectLst>
                <a:latin typeface="Book Antiqua" panose="02040602050305030304" pitchFamily="18" charset="0"/>
              </a:rPr>
              <a:t>	</a:t>
            </a:r>
          </a:p>
          <a:p>
            <a:r>
              <a:rPr lang="el-GR" sz="1500" b="1" dirty="0">
                <a:solidFill>
                  <a:prstClr val="black"/>
                </a:solidFill>
                <a:effectLst>
                  <a:outerShdw blurRad="38100" dist="38100" dir="2700000" algn="tl">
                    <a:srgbClr val="000000">
                      <a:alpha val="43137"/>
                    </a:srgbClr>
                  </a:outerShdw>
                </a:effectLst>
                <a:latin typeface="Book Antiqua" panose="02040602050305030304" pitchFamily="18" charset="0"/>
              </a:rPr>
              <a:t>	ΤΗΛΕΦΩΝΟ</a:t>
            </a:r>
          </a:p>
          <a:p>
            <a:r>
              <a:rPr lang="el-GR" sz="1500" b="1" dirty="0">
                <a:solidFill>
                  <a:prstClr val="black"/>
                </a:solidFill>
                <a:effectLst>
                  <a:outerShdw blurRad="38100" dist="38100" dir="2700000" algn="tl">
                    <a:srgbClr val="000000">
                      <a:alpha val="43137"/>
                    </a:srgbClr>
                  </a:outerShdw>
                </a:effectLst>
                <a:latin typeface="Book Antiqua" panose="02040602050305030304" pitchFamily="18" charset="0"/>
              </a:rPr>
              <a:t>			                     ΑΚΑΤΑΣΤΑΣΙΑ ΑΡΧΕΙΩΝ</a:t>
            </a:r>
            <a:endParaRPr lang="en-GB" sz="1500" b="1" dirty="0">
              <a:solidFill>
                <a:prstClr val="black"/>
              </a:solidFill>
              <a:effectLst>
                <a:outerShdw blurRad="38100" dist="38100" dir="2700000" algn="tl">
                  <a:srgbClr val="000000">
                    <a:alpha val="43137"/>
                  </a:srgbClr>
                </a:outerShdw>
              </a:effectLst>
              <a:latin typeface="Book Antiqua" panose="02040602050305030304" pitchFamily="18" charset="0"/>
            </a:endParaRPr>
          </a:p>
          <a:p>
            <a:endParaRPr lang="el-GR" sz="1500" b="1" dirty="0">
              <a:solidFill>
                <a:prstClr val="black"/>
              </a:solidFill>
              <a:effectLst>
                <a:outerShdw blurRad="38100" dist="38100" dir="2700000" algn="tl">
                  <a:srgbClr val="000000">
                    <a:alpha val="43137"/>
                  </a:srgbClr>
                </a:outerShdw>
              </a:effectLst>
              <a:latin typeface="Book Antiqua" panose="02040602050305030304" pitchFamily="18" charset="0"/>
            </a:endParaRPr>
          </a:p>
          <a:p>
            <a:r>
              <a:rPr lang="el-GR" sz="1500" b="1" dirty="0">
                <a:solidFill>
                  <a:prstClr val="black"/>
                </a:solidFill>
                <a:effectLst>
                  <a:outerShdw blurRad="38100" dist="38100" dir="2700000" algn="tl">
                    <a:srgbClr val="000000">
                      <a:alpha val="43137"/>
                    </a:srgbClr>
                  </a:outerShdw>
                </a:effectLst>
                <a:latin typeface="Book Antiqua" panose="02040602050305030304" pitchFamily="18" charset="0"/>
              </a:rPr>
              <a:t>		ΘΟΡΥΒΟΣ</a:t>
            </a:r>
            <a:r>
              <a:rPr lang="en-GB" sz="1500" b="1" dirty="0">
                <a:solidFill>
                  <a:prstClr val="black"/>
                </a:solidFill>
                <a:effectLst>
                  <a:outerShdw blurRad="38100" dist="38100" dir="2700000" algn="tl">
                    <a:srgbClr val="000000">
                      <a:alpha val="43137"/>
                    </a:srgbClr>
                  </a:outerShdw>
                </a:effectLst>
                <a:latin typeface="Book Antiqua" panose="02040602050305030304" pitchFamily="18" charset="0"/>
              </a:rPr>
              <a:t>	</a:t>
            </a:r>
            <a:r>
              <a:rPr lang="el-GR" sz="1500" b="1" dirty="0">
                <a:solidFill>
                  <a:prstClr val="black"/>
                </a:solidFill>
                <a:effectLst>
                  <a:outerShdw blurRad="38100" dist="38100" dir="2700000" algn="tl">
                    <a:srgbClr val="000000">
                      <a:alpha val="43137"/>
                    </a:srgbClr>
                  </a:outerShdw>
                </a:effectLst>
                <a:latin typeface="Book Antiqua" panose="02040602050305030304" pitchFamily="18" charset="0"/>
              </a:rPr>
              <a:t> 	</a:t>
            </a:r>
            <a:endParaRPr lang="en-GB" sz="1500" b="1" dirty="0">
              <a:solidFill>
                <a:prstClr val="black"/>
              </a:solidFill>
              <a:effectLst>
                <a:outerShdw blurRad="38100" dist="38100" dir="2700000" algn="tl">
                  <a:srgbClr val="000000">
                    <a:alpha val="43137"/>
                  </a:srgbClr>
                </a:outerShdw>
              </a:effectLst>
              <a:latin typeface="Book Antiqua" panose="02040602050305030304" pitchFamily="18" charset="0"/>
            </a:endParaRPr>
          </a:p>
          <a:p>
            <a:endParaRPr lang="el-GR" sz="1500" b="1" dirty="0">
              <a:solidFill>
                <a:prstClr val="black"/>
              </a:solidFill>
              <a:effectLst>
                <a:outerShdw blurRad="38100" dist="38100" dir="2700000" algn="tl">
                  <a:srgbClr val="000000">
                    <a:alpha val="43137"/>
                  </a:srgbClr>
                </a:outerShdw>
              </a:effectLst>
              <a:latin typeface="Book Antiqua" panose="02040602050305030304" pitchFamily="18" charset="0"/>
            </a:endParaRPr>
          </a:p>
          <a:p>
            <a:endParaRPr lang="el-GR" sz="1500" b="1" dirty="0">
              <a:solidFill>
                <a:prstClr val="black"/>
              </a:solidFill>
              <a:effectLst>
                <a:outerShdw blurRad="38100" dist="38100" dir="2700000" algn="tl">
                  <a:srgbClr val="000000">
                    <a:alpha val="43137"/>
                  </a:srgbClr>
                </a:outerShdw>
              </a:effectLst>
              <a:latin typeface="Book Antiqua" panose="02040602050305030304" pitchFamily="18" charset="0"/>
            </a:endParaRPr>
          </a:p>
          <a:p>
            <a:r>
              <a:rPr lang="el-GR" sz="1500" b="1" dirty="0">
                <a:solidFill>
                  <a:prstClr val="black"/>
                </a:solidFill>
                <a:effectLst>
                  <a:outerShdw blurRad="38100" dist="38100" dir="2700000" algn="tl">
                    <a:srgbClr val="000000">
                      <a:alpha val="43137"/>
                    </a:srgbClr>
                  </a:outerShdw>
                </a:effectLst>
                <a:latin typeface="Book Antiqua" panose="02040602050305030304" pitchFamily="18" charset="0"/>
              </a:rPr>
              <a:t>			</a:t>
            </a:r>
            <a:r>
              <a:rPr lang="en-GB" sz="1500" b="1" dirty="0">
                <a:solidFill>
                  <a:prstClr val="black"/>
                </a:solidFill>
                <a:effectLst>
                  <a:outerShdw blurRad="38100" dist="38100" dir="2700000" algn="tl">
                    <a:srgbClr val="000000">
                      <a:alpha val="43137"/>
                    </a:srgbClr>
                  </a:outerShdw>
                </a:effectLst>
                <a:latin typeface="Book Antiqua" panose="02040602050305030304" pitchFamily="18" charset="0"/>
              </a:rPr>
              <a:t>WWW	          </a:t>
            </a:r>
          </a:p>
          <a:p>
            <a:r>
              <a:rPr lang="el-GR" sz="1500" b="1" dirty="0">
                <a:solidFill>
                  <a:prstClr val="black"/>
                </a:solidFill>
                <a:effectLst>
                  <a:outerShdw blurRad="38100" dist="38100" dir="2700000" algn="tl">
                    <a:srgbClr val="000000">
                      <a:alpha val="43137"/>
                    </a:srgbClr>
                  </a:outerShdw>
                </a:effectLst>
                <a:latin typeface="Book Antiqua" panose="02040602050305030304" pitchFamily="18" charset="0"/>
              </a:rPr>
              <a:t>ΤΗΛΕΟΡΑΣΗ		                               ΑΝΑΜΟΝΗ ΥΛΙΚΟΥ</a:t>
            </a:r>
          </a:p>
          <a:p>
            <a:endParaRPr lang="en-GB" sz="1500" b="1" dirty="0">
              <a:solidFill>
                <a:prstClr val="black"/>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12697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0C206-243F-463B-8DBB-DAE135691D81}"/>
              </a:ext>
            </a:extLst>
          </p:cNvPr>
          <p:cNvSpPr txBox="1"/>
          <p:nvPr/>
        </p:nvSpPr>
        <p:spPr>
          <a:xfrm>
            <a:off x="159798" y="533400"/>
            <a:ext cx="8686800" cy="646331"/>
          </a:xfrm>
          <a:prstGeom prst="rect">
            <a:avLst/>
          </a:prstGeom>
          <a:noFill/>
        </p:spPr>
        <p:txBody>
          <a:bodyPr wrap="square" rtlCol="0">
            <a:spAutoFit/>
          </a:bodyPr>
          <a:lstStyle/>
          <a:p>
            <a:pPr algn="ctr"/>
            <a:r>
              <a:rPr lang="el-GR" sz="3600" dirty="0"/>
              <a:t>Πρώτη εικόνα </a:t>
            </a:r>
          </a:p>
        </p:txBody>
      </p:sp>
      <p:sp>
        <p:nvSpPr>
          <p:cNvPr id="3" name="TextBox 2">
            <a:extLst>
              <a:ext uri="{FF2B5EF4-FFF2-40B4-BE49-F238E27FC236}">
                <a16:creationId xmlns:a16="http://schemas.microsoft.com/office/drawing/2014/main" id="{8D456DB9-9CC0-4EB2-90FA-6918B6E57D64}"/>
              </a:ext>
            </a:extLst>
          </p:cNvPr>
          <p:cNvSpPr txBox="1"/>
          <p:nvPr/>
        </p:nvSpPr>
        <p:spPr>
          <a:xfrm>
            <a:off x="167196" y="2209800"/>
            <a:ext cx="8839200" cy="2246769"/>
          </a:xfrm>
          <a:prstGeom prst="rect">
            <a:avLst/>
          </a:prstGeom>
          <a:noFill/>
        </p:spPr>
        <p:txBody>
          <a:bodyPr wrap="square" rtlCol="0">
            <a:spAutoFit/>
          </a:bodyPr>
          <a:lstStyle/>
          <a:p>
            <a:pPr marL="457200" indent="-457200">
              <a:buFont typeface="Wingdings" panose="05000000000000000000" pitchFamily="2" charset="2"/>
              <a:buChar char="Ø"/>
            </a:pPr>
            <a:r>
              <a:rPr lang="el-GR" sz="2800" dirty="0"/>
              <a:t>Κατά τη γνώμη σας, γιατί είναι σημαντική η πρώτη εικόνα που σχηματίζει ένας αναγνώστης ως προς το έργο σας;</a:t>
            </a:r>
          </a:p>
          <a:p>
            <a:endParaRPr lang="el-GR" sz="2800" dirty="0"/>
          </a:p>
          <a:p>
            <a:pPr marL="457200" indent="-457200">
              <a:buFont typeface="Wingdings" panose="05000000000000000000" pitchFamily="2" charset="2"/>
              <a:buChar char="Ø"/>
            </a:pPr>
            <a:r>
              <a:rPr lang="el-GR" sz="2800" dirty="0"/>
              <a:t>Τι περιλαμβάνει;</a:t>
            </a:r>
          </a:p>
        </p:txBody>
      </p:sp>
    </p:spTree>
    <p:extLst>
      <p:ext uri="{BB962C8B-B14F-4D97-AF65-F5344CB8AC3E}">
        <p14:creationId xmlns:p14="http://schemas.microsoft.com/office/powerpoint/2010/main" val="3961409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912" y="568135"/>
            <a:ext cx="8897343" cy="994172"/>
          </a:xfrm>
        </p:spPr>
        <p:txBody>
          <a:bodyPr>
            <a:normAutofit/>
          </a:bodyPr>
          <a:lstStyle/>
          <a:p>
            <a:r>
              <a:rPr lang="el-GR" sz="2400" dirty="0">
                <a:latin typeface="Book Antiqua" panose="02040602050305030304" pitchFamily="18" charset="0"/>
              </a:rPr>
              <a:t>Επιπλέον τεχνικές αξιοποίησης χρόνου</a:t>
            </a:r>
            <a:r>
              <a:rPr lang="en-GB" sz="2400" dirty="0">
                <a:latin typeface="Book Antiqua" panose="02040602050305030304" pitchFamily="18" charset="0"/>
              </a:rPr>
              <a:t>:</a:t>
            </a:r>
            <a:endParaRPr lang="en-US" sz="2400" dirty="0">
              <a:latin typeface="Book Antiqua" panose="02040602050305030304" pitchFamily="18" charset="0"/>
            </a:endParaRPr>
          </a:p>
        </p:txBody>
      </p:sp>
      <p:sp>
        <p:nvSpPr>
          <p:cNvPr id="3" name="Content Placeholder 2"/>
          <p:cNvSpPr>
            <a:spLocks noGrp="1"/>
          </p:cNvSpPr>
          <p:nvPr>
            <p:ph idx="1"/>
          </p:nvPr>
        </p:nvSpPr>
        <p:spPr>
          <a:xfrm>
            <a:off x="-84407" y="1562307"/>
            <a:ext cx="6387716" cy="4869179"/>
          </a:xfrm>
        </p:spPr>
        <p:txBody>
          <a:bodyPr>
            <a:normAutofit fontScale="70000" lnSpcReduction="20000"/>
          </a:bodyPr>
          <a:lstStyle/>
          <a:p>
            <a:pPr>
              <a:lnSpc>
                <a:spcPct val="120000"/>
              </a:lnSpc>
            </a:pPr>
            <a:r>
              <a:rPr lang="el-GR" sz="3300" b="1" dirty="0">
                <a:latin typeface="Book Antiqua" panose="02040602050305030304" pitchFamily="18" charset="0"/>
              </a:rPr>
              <a:t>Επικεντρωθείτε στις σημαντικές δραστηριότητες που έχετε κάθε μέρα</a:t>
            </a:r>
          </a:p>
          <a:p>
            <a:pPr algn="just">
              <a:lnSpc>
                <a:spcPct val="120000"/>
              </a:lnSpc>
            </a:pPr>
            <a:r>
              <a:rPr lang="el-GR" sz="3300" b="1" dirty="0">
                <a:latin typeface="Book Antiqua" panose="02040602050305030304" pitchFamily="18" charset="0"/>
              </a:rPr>
              <a:t>Εκμεταλλευτείτε το χρόνο (όταν ταξιδεύετε με το λεωφορείο, όταν περιμένετε στη στάση, όταν πίνετε τον καφέ σας) για να διαβάσετε</a:t>
            </a:r>
          </a:p>
          <a:p>
            <a:pPr algn="just">
              <a:lnSpc>
                <a:spcPct val="120000"/>
              </a:lnSpc>
            </a:pPr>
            <a:r>
              <a:rPr lang="el-GR" sz="3300" b="1" dirty="0">
                <a:latin typeface="Book Antiqua" panose="02040602050305030304" pitchFamily="18" charset="0"/>
              </a:rPr>
              <a:t>Να έχετε μαζί σας σημειωματάριο στο οποίο να καταγράφετε ιδέες που σας έρχονται όταν βρίσκεστε εκτός σπιτιού</a:t>
            </a:r>
            <a:r>
              <a:rPr lang="en-US" sz="3300" b="1" dirty="0">
                <a:latin typeface="Book Antiqua" panose="02040602050305030304" pitchFamily="18" charset="0"/>
              </a:rPr>
              <a:t> (</a:t>
            </a:r>
            <a:r>
              <a:rPr lang="el-GR" sz="3300" b="1" dirty="0">
                <a:latin typeface="Book Antiqua" panose="02040602050305030304" pitchFamily="18" charset="0"/>
              </a:rPr>
              <a:t>σημειώσεις στο κινητό ή ηχογράφηση)</a:t>
            </a:r>
          </a:p>
          <a:p>
            <a:pPr algn="just">
              <a:lnSpc>
                <a:spcPct val="120000"/>
              </a:lnSpc>
            </a:pPr>
            <a:r>
              <a:rPr lang="el-GR" sz="3300" b="1" dirty="0">
                <a:latin typeface="Book Antiqua" panose="02040602050305030304" pitchFamily="18" charset="0"/>
              </a:rPr>
              <a:t>Καταγράψτε τις υποχρεώσεις της εβδομάδας /μήνα και ιεραρχήστε τις σε ένα πίνακα προτεραιοτήτων («</a:t>
            </a:r>
            <a:r>
              <a:rPr lang="el-GR" sz="3300" b="1" i="1" dirty="0">
                <a:solidFill>
                  <a:srgbClr val="FF0000"/>
                </a:solidFill>
                <a:latin typeface="Book Antiqua" panose="02040602050305030304" pitchFamily="18" charset="0"/>
              </a:rPr>
              <a:t>Κανόνας</a:t>
            </a:r>
            <a:r>
              <a:rPr lang="en-US" sz="3300" b="1" i="1" dirty="0">
                <a:solidFill>
                  <a:srgbClr val="FF0000"/>
                </a:solidFill>
                <a:latin typeface="Book Antiqua" panose="02040602050305030304" pitchFamily="18" charset="0"/>
              </a:rPr>
              <a:t> 80-20</a:t>
            </a:r>
            <a:r>
              <a:rPr lang="el-GR" sz="3300" b="1" i="1" dirty="0">
                <a:latin typeface="Book Antiqua" panose="02040602050305030304" pitchFamily="18" charset="0"/>
              </a:rPr>
              <a:t>»</a:t>
            </a:r>
            <a:r>
              <a:rPr lang="el-GR" sz="3300" b="1" dirty="0">
                <a:latin typeface="Book Antiqua" panose="02040602050305030304" pitchFamily="18" charset="0"/>
              </a:rPr>
              <a:t>)</a:t>
            </a:r>
            <a:r>
              <a:rPr lang="en-US" sz="3300" b="1" dirty="0">
                <a:latin typeface="Book Antiqua" panose="02040602050305030304" pitchFamily="18" charset="0"/>
              </a:rPr>
              <a:t> </a:t>
            </a:r>
            <a:endParaRPr lang="el-GR" sz="3300" b="1" dirty="0">
              <a:latin typeface="Book Antiqua" panose="02040602050305030304" pitchFamily="18" charset="0"/>
            </a:endParaRPr>
          </a:p>
          <a:p>
            <a:pPr algn="just">
              <a:lnSpc>
                <a:spcPct val="100000"/>
              </a:lnSpc>
            </a:pPr>
            <a:endParaRPr lang="en-US" b="1"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400413" y="1875865"/>
            <a:ext cx="2743587" cy="2642347"/>
          </a:xfrm>
          <a:prstGeom prst="rect">
            <a:avLst/>
          </a:prstGeom>
        </p:spPr>
      </p:pic>
    </p:spTree>
    <p:extLst>
      <p:ext uri="{BB962C8B-B14F-4D97-AF65-F5344CB8AC3E}">
        <p14:creationId xmlns:p14="http://schemas.microsoft.com/office/powerpoint/2010/main" val="2883310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779" y="1097537"/>
            <a:ext cx="8466113" cy="4750227"/>
          </a:xfrm>
        </p:spPr>
        <p:txBody>
          <a:bodyPr>
            <a:normAutofit fontScale="92500" lnSpcReduction="10000"/>
          </a:bodyPr>
          <a:lstStyle/>
          <a:p>
            <a:pPr algn="just">
              <a:lnSpc>
                <a:spcPct val="150000"/>
              </a:lnSpc>
            </a:pPr>
            <a:r>
              <a:rPr lang="el-GR" b="1" dirty="0">
                <a:latin typeface="Book Antiqua" panose="02040602050305030304" pitchFamily="18" charset="0"/>
              </a:rPr>
              <a:t>Μια καλή τεχνική είναι η μέθοδος</a:t>
            </a:r>
            <a:r>
              <a:rPr lang="en-US" b="1" dirty="0">
                <a:latin typeface="Book Antiqua" panose="02040602050305030304" pitchFamily="18" charset="0"/>
              </a:rPr>
              <a:t> </a:t>
            </a:r>
            <a:r>
              <a:rPr lang="en-US" b="1" i="1" dirty="0">
                <a:solidFill>
                  <a:srgbClr val="FF0000"/>
                </a:solidFill>
                <a:latin typeface="Book Antiqua" panose="02040602050305030304" pitchFamily="18" charset="0"/>
              </a:rPr>
              <a:t>"Swiss cheese“</a:t>
            </a:r>
            <a:r>
              <a:rPr lang="en-GB" b="1" dirty="0">
                <a:latin typeface="Book Antiqua" panose="02040602050305030304" pitchFamily="18" charset="0"/>
              </a:rPr>
              <a:t>: </a:t>
            </a:r>
            <a:r>
              <a:rPr lang="el-GR" b="1" dirty="0">
                <a:latin typeface="Book Antiqua" panose="02040602050305030304" pitchFamily="18" charset="0"/>
              </a:rPr>
              <a:t>μια δύσκολη εργασία αντί να την αποφεύγεις, μπορείς να την σπάσεις σε μέρη στα οποία θα αφιερώνεις </a:t>
            </a:r>
            <a:r>
              <a:rPr lang="en-US" b="1" dirty="0">
                <a:latin typeface="Book Antiqua" panose="02040602050305030304" pitchFamily="18" charset="0"/>
              </a:rPr>
              <a:t>15 </a:t>
            </a:r>
            <a:r>
              <a:rPr lang="el-GR" b="1" dirty="0">
                <a:latin typeface="Book Antiqua" panose="02040602050305030304" pitchFamily="18" charset="0"/>
              </a:rPr>
              <a:t>λεπτά κάθε μέρα. Με αυτό τον τρόπο, θα τελειώσεις την εργασία χωρίς να το καταλάβεις</a:t>
            </a:r>
            <a:r>
              <a:rPr lang="en-US" b="1" dirty="0">
                <a:latin typeface="Book Antiqua" panose="02040602050305030304" pitchFamily="18" charset="0"/>
              </a:rPr>
              <a:t>.</a:t>
            </a:r>
            <a:endParaRPr lang="el-GR" b="1" dirty="0">
              <a:latin typeface="Book Antiqua" panose="02040602050305030304" pitchFamily="18" charset="0"/>
            </a:endParaRPr>
          </a:p>
          <a:p>
            <a:pPr marL="0" indent="0" algn="just">
              <a:lnSpc>
                <a:spcPct val="150000"/>
              </a:lnSpc>
              <a:buNone/>
            </a:pPr>
            <a:endParaRPr lang="el-GR" b="1" dirty="0">
              <a:latin typeface="Book Antiqua" panose="02040602050305030304" pitchFamily="18" charset="0"/>
            </a:endParaRPr>
          </a:p>
          <a:p>
            <a:pPr algn="just">
              <a:lnSpc>
                <a:spcPct val="150000"/>
              </a:lnSpc>
              <a:spcBef>
                <a:spcPts val="0"/>
              </a:spcBef>
            </a:pPr>
            <a:r>
              <a:rPr lang="el-GR" b="1" dirty="0">
                <a:latin typeface="Book Antiqua" panose="02040602050305030304" pitchFamily="18" charset="0"/>
              </a:rPr>
              <a:t>Να χρησιμοποιείτε</a:t>
            </a:r>
          </a:p>
          <a:p>
            <a:pPr marL="0" indent="0" algn="just">
              <a:lnSpc>
                <a:spcPct val="150000"/>
              </a:lnSpc>
              <a:spcBef>
                <a:spcPts val="0"/>
              </a:spcBef>
              <a:buNone/>
            </a:pPr>
            <a:r>
              <a:rPr lang="el-GR" b="1" dirty="0">
                <a:latin typeface="Book Antiqua" panose="02040602050305030304" pitchFamily="18" charset="0"/>
              </a:rPr>
              <a:t>σύστημα προγραμματισμού </a:t>
            </a:r>
          </a:p>
          <a:p>
            <a:pPr marL="0" indent="0" algn="just">
              <a:lnSpc>
                <a:spcPct val="150000"/>
              </a:lnSpc>
              <a:spcBef>
                <a:spcPts val="0"/>
              </a:spcBef>
              <a:buNone/>
            </a:pPr>
            <a:r>
              <a:rPr lang="el-GR" b="1" dirty="0">
                <a:latin typeface="Book Antiqua" panose="02040602050305030304" pitchFamily="18" charset="0"/>
              </a:rPr>
              <a:t>είτε ημερήσιο </a:t>
            </a:r>
          </a:p>
          <a:p>
            <a:pPr marL="0" indent="0" algn="just">
              <a:lnSpc>
                <a:spcPct val="150000"/>
              </a:lnSpc>
              <a:spcBef>
                <a:spcPts val="0"/>
              </a:spcBef>
              <a:buNone/>
            </a:pPr>
            <a:r>
              <a:rPr lang="el-GR" b="1" dirty="0">
                <a:latin typeface="Book Antiqua" panose="02040602050305030304" pitchFamily="18" charset="0"/>
              </a:rPr>
              <a:t>(ημέρα ανά σελίδα) </a:t>
            </a:r>
          </a:p>
          <a:p>
            <a:pPr marL="0" indent="0" algn="just">
              <a:lnSpc>
                <a:spcPct val="150000"/>
              </a:lnSpc>
              <a:spcBef>
                <a:spcPts val="0"/>
              </a:spcBef>
              <a:buNone/>
            </a:pPr>
            <a:r>
              <a:rPr lang="el-GR" b="1" dirty="0">
                <a:latin typeface="Book Antiqua" panose="02040602050305030304" pitchFamily="18" charset="0"/>
              </a:rPr>
              <a:t>είτε εβδομαδιαίο </a:t>
            </a:r>
          </a:p>
          <a:p>
            <a:pPr marL="0" indent="0" algn="just">
              <a:lnSpc>
                <a:spcPct val="150000"/>
              </a:lnSpc>
              <a:spcBef>
                <a:spcPts val="0"/>
              </a:spcBef>
              <a:buNone/>
            </a:pPr>
            <a:r>
              <a:rPr lang="el-GR" b="1" dirty="0">
                <a:latin typeface="Book Antiqua" panose="02040602050305030304" pitchFamily="18" charset="0"/>
              </a:rPr>
              <a:t>(εβδομάδα ανά σελίδα) </a:t>
            </a:r>
          </a:p>
        </p:txBody>
      </p:sp>
      <p:pic>
        <p:nvPicPr>
          <p:cNvPr id="2" name="Picture 1"/>
          <p:cNvPicPr>
            <a:picLocks noChangeAspect="1"/>
          </p:cNvPicPr>
          <p:nvPr/>
        </p:nvPicPr>
        <p:blipFill>
          <a:blip r:embed="rId2"/>
          <a:stretch>
            <a:fillRect/>
          </a:stretch>
        </p:blipFill>
        <p:spPr>
          <a:xfrm>
            <a:off x="4026914" y="3077570"/>
            <a:ext cx="1852812" cy="2560797"/>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6251340" y="3077570"/>
            <a:ext cx="1847151" cy="2552973"/>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850673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233" y="1096223"/>
            <a:ext cx="7886700" cy="411956"/>
          </a:xfrm>
        </p:spPr>
        <p:txBody>
          <a:bodyPr>
            <a:normAutofit fontScale="90000"/>
          </a:bodyPr>
          <a:lstStyle/>
          <a:p>
            <a:r>
              <a:rPr lang="en-GB" dirty="0">
                <a:latin typeface="Book Antiqua" panose="02040602050305030304" pitchFamily="18" charset="0"/>
              </a:rPr>
              <a:t>Stephen Covey Time Management Matrix</a:t>
            </a:r>
            <a:br>
              <a:rPr lang="en-GB" dirty="0">
                <a:latin typeface="Book Antiqua" panose="02040602050305030304" pitchFamily="18" charset="0"/>
              </a:rPr>
            </a:br>
            <a:endParaRPr lang="en-US" dirty="0">
              <a:latin typeface="Book Antiqua" panose="02040602050305030304" pitchFamily="18" charset="0"/>
            </a:endParaRPr>
          </a:p>
        </p:txBody>
      </p:sp>
      <p:sp>
        <p:nvSpPr>
          <p:cNvPr id="3" name="Content Placeholder 2"/>
          <p:cNvSpPr>
            <a:spLocks noGrp="1"/>
          </p:cNvSpPr>
          <p:nvPr>
            <p:ph idx="1"/>
          </p:nvPr>
        </p:nvSpPr>
        <p:spPr>
          <a:xfrm>
            <a:off x="128830" y="1406814"/>
            <a:ext cx="8688737" cy="4495135"/>
          </a:xfrm>
          <a:solidFill>
            <a:schemeClr val="bg1"/>
          </a:solidFill>
        </p:spPr>
        <p:txBody>
          <a:bodyPr>
            <a:noAutofit/>
          </a:bodyPr>
          <a:lstStyle/>
          <a:p>
            <a:pPr marL="0" indent="0" algn="just">
              <a:buNone/>
            </a:pPr>
            <a:r>
              <a:rPr lang="el-GR" sz="1500" dirty="0">
                <a:latin typeface="Book Antiqua" panose="02040602050305030304" pitchFamily="18" charset="0"/>
              </a:rPr>
              <a:t>Είναι αποτελεσματική μέθοδος οργάνωσης χρόνου</a:t>
            </a:r>
            <a:r>
              <a:rPr lang="en-GB" sz="1500" dirty="0">
                <a:latin typeface="Book Antiqua" panose="02040602050305030304" pitchFamily="18" charset="0"/>
              </a:rPr>
              <a:t>. </a:t>
            </a:r>
            <a:r>
              <a:rPr lang="el-GR" sz="1500" dirty="0">
                <a:latin typeface="Book Antiqua" panose="02040602050305030304" pitchFamily="18" charset="0"/>
              </a:rPr>
              <a:t>Χωρίζουμε το χαρτί σε 4 πλαίσια</a:t>
            </a:r>
            <a:r>
              <a:rPr lang="en-GB" sz="1500" dirty="0">
                <a:latin typeface="Book Antiqua" panose="02040602050305030304" pitchFamily="18" charset="0"/>
              </a:rPr>
              <a:t>:</a:t>
            </a:r>
            <a:endParaRPr lang="el-GR" sz="1500" dirty="0">
              <a:latin typeface="Book Antiqua" panose="02040602050305030304" pitchFamily="18" charset="0"/>
            </a:endParaRPr>
          </a:p>
          <a:p>
            <a:pPr marL="0" indent="0" algn="just">
              <a:buNone/>
            </a:pPr>
            <a:endParaRPr lang="el-GR" sz="1500" dirty="0">
              <a:latin typeface="Book Antiqua" panose="02040602050305030304" pitchFamily="18" charset="0"/>
            </a:endParaRPr>
          </a:p>
          <a:p>
            <a:pPr marL="0" indent="0" algn="just">
              <a:buNone/>
            </a:pPr>
            <a:r>
              <a:rPr lang="el-GR" sz="1500" b="1" dirty="0">
                <a:latin typeface="Book Antiqua" panose="02040602050305030304" pitchFamily="18" charset="0"/>
              </a:rPr>
              <a:t>Ι. ΠΡΩΤΟ ΠΛΑΙΣΙΟ</a:t>
            </a:r>
            <a:r>
              <a:rPr lang="en-GB" sz="1500" b="1" dirty="0">
                <a:latin typeface="Book Antiqua" panose="02040602050305030304" pitchFamily="18" charset="0"/>
              </a:rPr>
              <a:t> (</a:t>
            </a:r>
            <a:r>
              <a:rPr lang="el-GR" sz="1500" b="1" dirty="0">
                <a:latin typeface="Book Antiqua" panose="02040602050305030304" pitchFamily="18" charset="0"/>
              </a:rPr>
              <a:t>ΠΑΝΩ ΑΡΙΣΤΕΡΑ)</a:t>
            </a:r>
            <a:r>
              <a:rPr lang="en-GB" sz="1500" b="1" dirty="0">
                <a:latin typeface="Book Antiqua" panose="02040602050305030304" pitchFamily="18" charset="0"/>
              </a:rPr>
              <a:t>:</a:t>
            </a:r>
            <a:r>
              <a:rPr lang="el-GR" sz="1500" b="1" dirty="0">
                <a:latin typeface="Book Antiqua" panose="02040602050305030304" pitchFamily="18" charset="0"/>
              </a:rPr>
              <a:t> </a:t>
            </a:r>
            <a:r>
              <a:rPr lang="el-GR" sz="1500" dirty="0">
                <a:latin typeface="Book Antiqua" panose="02040602050305030304" pitchFamily="18" charset="0"/>
              </a:rPr>
              <a:t> Σημαντικά και επείγοντα</a:t>
            </a:r>
          </a:p>
          <a:p>
            <a:pPr marL="0" indent="0" algn="just">
              <a:buNone/>
            </a:pPr>
            <a:endParaRPr lang="en-US" sz="1500" dirty="0">
              <a:latin typeface="Book Antiqua" panose="02040602050305030304" pitchFamily="18" charset="0"/>
            </a:endParaRPr>
          </a:p>
          <a:p>
            <a:pPr marL="0" indent="0" algn="just">
              <a:buNone/>
            </a:pPr>
            <a:r>
              <a:rPr lang="el-GR" sz="1500" b="1" dirty="0">
                <a:latin typeface="Book Antiqua" panose="02040602050305030304" pitchFamily="18" charset="0"/>
              </a:rPr>
              <a:t>ΙΙ. ΔΕΥΤΕΡΟ ΠΛΑΙΣΙΟ (ΠΑΝΩ ΔΕΞΙΑ)</a:t>
            </a:r>
            <a:r>
              <a:rPr lang="en-GB" sz="1500" b="1" dirty="0">
                <a:latin typeface="Book Antiqua" panose="02040602050305030304" pitchFamily="18" charset="0"/>
              </a:rPr>
              <a:t>: </a:t>
            </a:r>
            <a:r>
              <a:rPr lang="el-GR" sz="1500" dirty="0">
                <a:solidFill>
                  <a:srgbClr val="C00000"/>
                </a:solidFill>
                <a:latin typeface="Book Antiqua" panose="02040602050305030304" pitchFamily="18" charset="0"/>
              </a:rPr>
              <a:t>Σημαντικά, μη επείγοντα, δεν απαιτούν την άμεση προσοχή μας και χρειάζονται στρατηγική και προγραμματισμό</a:t>
            </a:r>
            <a:r>
              <a:rPr lang="en-US" sz="1500" dirty="0">
                <a:solidFill>
                  <a:srgbClr val="C00000"/>
                </a:solidFill>
                <a:latin typeface="Book Antiqua" panose="02040602050305030304" pitchFamily="18" charset="0"/>
              </a:rPr>
              <a:t>.  (</a:t>
            </a:r>
            <a:r>
              <a:rPr lang="el-GR" sz="1500" dirty="0">
                <a:solidFill>
                  <a:srgbClr val="C00000"/>
                </a:solidFill>
                <a:latin typeface="Book Antiqua" panose="02040602050305030304" pitchFamily="18" charset="0"/>
              </a:rPr>
              <a:t>Το πιο σημαντικό πλαίσιο κατά τον</a:t>
            </a:r>
            <a:r>
              <a:rPr lang="en-GB" sz="1500" dirty="0">
                <a:solidFill>
                  <a:srgbClr val="C00000"/>
                </a:solidFill>
                <a:latin typeface="Book Antiqua" panose="02040602050305030304" pitchFamily="18" charset="0"/>
              </a:rPr>
              <a:t> Convey,</a:t>
            </a:r>
            <a:r>
              <a:rPr lang="en-US" sz="1500" dirty="0">
                <a:solidFill>
                  <a:srgbClr val="C00000"/>
                </a:solidFill>
                <a:latin typeface="Book Antiqua" panose="02040602050305030304" pitchFamily="18" charset="0"/>
              </a:rPr>
              <a:t> </a:t>
            </a:r>
            <a:r>
              <a:rPr lang="el-GR" sz="1500" dirty="0">
                <a:solidFill>
                  <a:srgbClr val="C00000"/>
                </a:solidFill>
                <a:latin typeface="Book Antiqua" panose="02040602050305030304" pitchFamily="18" charset="0"/>
              </a:rPr>
              <a:t>διότι θα μας βοηθήσει να πετύχουμε τους μακροπρόθεσμους ακαδημαϊκούς στόχους μας)</a:t>
            </a:r>
          </a:p>
          <a:p>
            <a:pPr marL="0" indent="0" algn="just">
              <a:buNone/>
            </a:pPr>
            <a:endParaRPr lang="en-US" sz="1500" dirty="0">
              <a:latin typeface="Book Antiqua" panose="02040602050305030304" pitchFamily="18" charset="0"/>
            </a:endParaRPr>
          </a:p>
          <a:p>
            <a:pPr marL="0" indent="0" algn="just">
              <a:buNone/>
            </a:pPr>
            <a:r>
              <a:rPr lang="el-GR" sz="1500" b="1" dirty="0">
                <a:latin typeface="Book Antiqua" panose="02040602050305030304" pitchFamily="18" charset="0"/>
              </a:rPr>
              <a:t>ΙΙΙ. ΤΡΙΤΟ ΠΛΑΙΣΙΟ (ΚΑΤΩ ΑΡΙΣΤΕΡΑ)</a:t>
            </a:r>
            <a:r>
              <a:rPr lang="en-GB" sz="1500" b="1" dirty="0">
                <a:latin typeface="Book Antiqua" panose="02040602050305030304" pitchFamily="18" charset="0"/>
              </a:rPr>
              <a:t>: </a:t>
            </a:r>
            <a:r>
              <a:rPr lang="el-GR" sz="1500" dirty="0">
                <a:latin typeface="Book Antiqua" panose="02040602050305030304" pitchFamily="18" charset="0"/>
              </a:rPr>
              <a:t>Γράφουμε ό,τι είναι επείγον, δηλαδή απαιτεί άμεσα την προσοχή μας, αλλά δεν είναι σημαντικό για εμάς.</a:t>
            </a:r>
            <a:r>
              <a:rPr lang="en-US" sz="1500" dirty="0">
                <a:latin typeface="Book Antiqua" panose="02040602050305030304" pitchFamily="18" charset="0"/>
              </a:rPr>
              <a:t> </a:t>
            </a:r>
            <a:r>
              <a:rPr lang="el-GR" sz="1500" dirty="0">
                <a:latin typeface="Book Antiqua" panose="02040602050305030304" pitchFamily="18" charset="0"/>
              </a:rPr>
              <a:t>Δεν είναι ακριβώς επείγον, αλλά βοηθά κάποιον άλλο να πετύχει τους στόχους του, ενώ αποσπάει τη δική μας προσοχή.</a:t>
            </a:r>
            <a:r>
              <a:rPr lang="en-US" sz="1500" dirty="0">
                <a:latin typeface="Book Antiqua" panose="02040602050305030304" pitchFamily="18" charset="0"/>
              </a:rPr>
              <a:t> </a:t>
            </a:r>
            <a:r>
              <a:rPr lang="el-GR" sz="1500" dirty="0">
                <a:latin typeface="Book Antiqua" panose="02040602050305030304" pitchFamily="18" charset="0"/>
              </a:rPr>
              <a:t>(</a:t>
            </a:r>
            <a:r>
              <a:rPr lang="en-US" sz="1500" dirty="0">
                <a:latin typeface="Book Antiqua" panose="02040602050305030304" pitchFamily="18" charset="0"/>
              </a:rPr>
              <a:t>“poor planning on your part does not constitute an emergency on my part”</a:t>
            </a:r>
            <a:r>
              <a:rPr lang="el-GR" sz="1500" dirty="0">
                <a:latin typeface="Book Antiqua" panose="02040602050305030304" pitchFamily="18" charset="0"/>
              </a:rPr>
              <a:t>) π.χ. τηλέφωνα, συναντήσεις</a:t>
            </a:r>
          </a:p>
          <a:p>
            <a:pPr marL="0" indent="0" algn="just">
              <a:buNone/>
            </a:pPr>
            <a:endParaRPr lang="en-US" sz="1500" dirty="0">
              <a:latin typeface="Book Antiqua" panose="02040602050305030304" pitchFamily="18" charset="0"/>
            </a:endParaRPr>
          </a:p>
          <a:p>
            <a:pPr marL="0" indent="0" algn="just">
              <a:buNone/>
            </a:pPr>
            <a:r>
              <a:rPr lang="en-GB" sz="1500" b="1" dirty="0">
                <a:latin typeface="Book Antiqua" panose="02040602050305030304" pitchFamily="18" charset="0"/>
              </a:rPr>
              <a:t>IV. </a:t>
            </a:r>
            <a:r>
              <a:rPr lang="el-GR" sz="1500" b="1" dirty="0">
                <a:latin typeface="Book Antiqua" panose="02040602050305030304" pitchFamily="18" charset="0"/>
              </a:rPr>
              <a:t>ΤΕΤΑΡΤΟ ΠΛΑΙΣΙΟ (ΚΑΤΩ ΔΕΞΙΑ)</a:t>
            </a:r>
            <a:r>
              <a:rPr lang="en-GB" sz="1500" b="1" dirty="0">
                <a:latin typeface="Book Antiqua" panose="02040602050305030304" pitchFamily="18" charset="0"/>
              </a:rPr>
              <a:t>: </a:t>
            </a:r>
            <a:r>
              <a:rPr lang="el-GR" sz="1500" dirty="0">
                <a:latin typeface="Book Antiqua" panose="02040602050305030304" pitchFamily="18" charset="0"/>
              </a:rPr>
              <a:t>Ασήμαντα και μη επείγοντα</a:t>
            </a:r>
            <a:r>
              <a:rPr lang="en-GB" sz="1500" dirty="0">
                <a:latin typeface="Book Antiqua" panose="02040602050305030304" pitchFamily="18" charset="0"/>
              </a:rPr>
              <a:t>.</a:t>
            </a:r>
            <a:r>
              <a:rPr lang="en-US" sz="1500" dirty="0">
                <a:latin typeface="Book Antiqua" panose="02040602050305030304" pitchFamily="18" charset="0"/>
              </a:rPr>
              <a:t> </a:t>
            </a:r>
            <a:r>
              <a:rPr lang="el-GR" sz="1500" dirty="0">
                <a:latin typeface="Book Antiqua" panose="02040602050305030304" pitchFamily="18" charset="0"/>
              </a:rPr>
              <a:t>Ευχάριστα διαλείμματα</a:t>
            </a:r>
            <a:endParaRPr lang="en-GB" sz="1500" dirty="0">
              <a:latin typeface="Book Antiqua" panose="02040602050305030304" pitchFamily="18" charset="0"/>
            </a:endParaRPr>
          </a:p>
        </p:txBody>
      </p:sp>
    </p:spTree>
    <p:extLst>
      <p:ext uri="{BB962C8B-B14F-4D97-AF65-F5344CB8AC3E}">
        <p14:creationId xmlns:p14="http://schemas.microsoft.com/office/powerpoint/2010/main" val="3436691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929540" y="3542331"/>
            <a:ext cx="5021450" cy="2185262"/>
          </a:xfrm>
          <a:prstGeom prst="ellipse">
            <a:avLst/>
          </a:prstGeom>
          <a:pattFill prst="pct5">
            <a:fgClr>
              <a:srgbClr val="FB2805"/>
            </a:fgClr>
            <a:bgClr>
              <a:schemeClr val="bg1"/>
            </a:bgClr>
          </a:patt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45609253"/>
              </p:ext>
            </p:extLst>
          </p:nvPr>
        </p:nvGraphicFramePr>
        <p:xfrm>
          <a:off x="1524000" y="996735"/>
          <a:ext cx="5818999" cy="4877056"/>
        </p:xfrm>
        <a:graphic>
          <a:graphicData uri="http://schemas.openxmlformats.org/drawingml/2006/table">
            <a:tbl>
              <a:tblPr firstRow="1" bandRow="1">
                <a:tableStyleId>{5C22544A-7EE6-4342-B048-85BDC9FD1C3A}</a:tableStyleId>
              </a:tblPr>
              <a:tblGrid>
                <a:gridCol w="331634">
                  <a:extLst>
                    <a:ext uri="{9D8B030D-6E8A-4147-A177-3AD203B41FA5}">
                      <a16:colId xmlns:a16="http://schemas.microsoft.com/office/drawing/2014/main" val="292693215"/>
                    </a:ext>
                  </a:extLst>
                </a:gridCol>
                <a:gridCol w="2640166">
                  <a:extLst>
                    <a:ext uri="{9D8B030D-6E8A-4147-A177-3AD203B41FA5}">
                      <a16:colId xmlns:a16="http://schemas.microsoft.com/office/drawing/2014/main" val="1616965695"/>
                    </a:ext>
                  </a:extLst>
                </a:gridCol>
                <a:gridCol w="2847199">
                  <a:extLst>
                    <a:ext uri="{9D8B030D-6E8A-4147-A177-3AD203B41FA5}">
                      <a16:colId xmlns:a16="http://schemas.microsoft.com/office/drawing/2014/main" val="2098125408"/>
                    </a:ext>
                  </a:extLst>
                </a:gridCol>
              </a:tblGrid>
              <a:tr h="337088">
                <a:tc rowSpan="3">
                  <a:txBody>
                    <a:bodyPr/>
                    <a:lstStyle/>
                    <a:p>
                      <a:endParaRPr lang="en-US" sz="1000" b="1" dirty="0">
                        <a:latin typeface="Book Antiqua" panose="0204060205030503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l-GR" sz="1000" dirty="0">
                          <a:solidFill>
                            <a:schemeClr val="tx1"/>
                          </a:solidFill>
                          <a:latin typeface="Book Antiqua" panose="02040602050305030304" pitchFamily="18" charset="0"/>
                        </a:rPr>
                        <a:t>ΕΠΕΙΓΟΝΤΑ                                                 </a:t>
                      </a:r>
                      <a:r>
                        <a:rPr lang="el-GR" sz="1000" baseline="0" dirty="0">
                          <a:solidFill>
                            <a:schemeClr val="tx1"/>
                          </a:solidFill>
                          <a:latin typeface="Book Antiqua" panose="02040602050305030304" pitchFamily="18" charset="0"/>
                        </a:rPr>
                        <a:t>        </a:t>
                      </a:r>
                      <a:r>
                        <a:rPr lang="el-GR" sz="1000" dirty="0">
                          <a:solidFill>
                            <a:schemeClr val="tx1"/>
                          </a:solidFill>
                          <a:latin typeface="Book Antiqua" panose="02040602050305030304" pitchFamily="18" charset="0"/>
                        </a:rPr>
                        <a:t>  ΜΗ ΕΠΕΙΓΟΝΤΑ</a:t>
                      </a:r>
                      <a:endParaRPr lang="en-US" sz="1000" dirty="0">
                        <a:solidFill>
                          <a:schemeClr val="tx1"/>
                        </a:solidFill>
                        <a:latin typeface="Book Antiqua" panose="0204060205030503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722355813"/>
                  </a:ext>
                </a:extLst>
              </a:tr>
              <a:tr h="1827698">
                <a:tc vMerge="1">
                  <a:txBody>
                    <a:bodyPr/>
                    <a:lstStyle/>
                    <a:p>
                      <a:endParaRPr lang="en-US" dirty="0"/>
                    </a:p>
                  </a:txBody>
                  <a:tcPr/>
                </a:tc>
                <a:tc>
                  <a:txBody>
                    <a:bodyPr/>
                    <a:lstStyle/>
                    <a:p>
                      <a:r>
                        <a:rPr lang="en-GB" sz="1000" b="1" dirty="0">
                          <a:latin typeface="Book Antiqua" panose="02040602050305030304" pitchFamily="18" charset="0"/>
                        </a:rPr>
                        <a:t>I.</a:t>
                      </a:r>
                      <a:endParaRPr lang="en-US" sz="1000" b="1" dirty="0">
                        <a:latin typeface="Book Antiqua" panose="0204060205030503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dirty="0">
                          <a:latin typeface="Book Antiqua" panose="02040602050305030304" pitchFamily="18" charset="0"/>
                        </a:rPr>
                        <a:t>II.</a:t>
                      </a:r>
                      <a:endParaRPr lang="en-US" sz="1000" b="1" dirty="0">
                        <a:latin typeface="Book Antiqua" panose="0204060205030503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664640"/>
                  </a:ext>
                </a:extLst>
              </a:tr>
              <a:tr h="2712270">
                <a:tc vMerge="1">
                  <a:txBody>
                    <a:bodyPr/>
                    <a:lstStyle/>
                    <a:p>
                      <a:endParaRPr lang="en-US" dirty="0"/>
                    </a:p>
                  </a:txBody>
                  <a:tcPr/>
                </a:tc>
                <a:tc>
                  <a:txBody>
                    <a:bodyPr/>
                    <a:lstStyle/>
                    <a:p>
                      <a:r>
                        <a:rPr lang="en-GB" sz="1000" b="1" dirty="0">
                          <a:latin typeface="Book Antiqua" panose="02040602050305030304" pitchFamily="18" charset="0"/>
                        </a:rPr>
                        <a:t>III.</a:t>
                      </a:r>
                      <a:endParaRPr lang="en-US" sz="1000" b="1" dirty="0">
                        <a:latin typeface="Book Antiqua" panose="0204060205030503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dirty="0">
                          <a:latin typeface="Book Antiqua" panose="02040602050305030304" pitchFamily="18" charset="0"/>
                        </a:rPr>
                        <a:t>IV.</a:t>
                      </a:r>
                      <a:endParaRPr lang="en-US" sz="1000" b="1" dirty="0">
                        <a:latin typeface="Book Antiqua" panose="0204060205030503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633285"/>
                  </a:ext>
                </a:extLst>
              </a:tr>
            </a:tbl>
          </a:graphicData>
        </a:graphic>
      </p:graphicFrame>
      <p:sp>
        <p:nvSpPr>
          <p:cNvPr id="6" name="TextBox 5"/>
          <p:cNvSpPr txBox="1"/>
          <p:nvPr/>
        </p:nvSpPr>
        <p:spPr>
          <a:xfrm rot="16200000">
            <a:off x="-144723" y="3065722"/>
            <a:ext cx="3614444" cy="276999"/>
          </a:xfrm>
          <a:prstGeom prst="rect">
            <a:avLst/>
          </a:prstGeom>
          <a:noFill/>
        </p:spPr>
        <p:txBody>
          <a:bodyPr wrap="square" rtlCol="0">
            <a:spAutoFit/>
          </a:bodyPr>
          <a:lstStyle/>
          <a:p>
            <a:r>
              <a:rPr lang="el-GR" sz="1200" b="1" dirty="0">
                <a:solidFill>
                  <a:prstClr val="black"/>
                </a:solidFill>
                <a:latin typeface="Book Antiqua" panose="02040602050305030304" pitchFamily="18" charset="0"/>
              </a:rPr>
              <a:t>ΑΣΗΜΑΝΤΑ	               ΣΗΜΑΝΤΙΚΑ</a:t>
            </a:r>
            <a:endParaRPr lang="en-US" sz="1200" b="1" dirty="0">
              <a:solidFill>
                <a:prstClr val="black"/>
              </a:solidFill>
              <a:latin typeface="Book Antiqua" panose="02040602050305030304" pitchFamily="18" charset="0"/>
            </a:endParaRPr>
          </a:p>
        </p:txBody>
      </p:sp>
      <p:cxnSp>
        <p:nvCxnSpPr>
          <p:cNvPr id="9" name="Straight Arrow Connector 8"/>
          <p:cNvCxnSpPr/>
          <p:nvPr/>
        </p:nvCxnSpPr>
        <p:spPr>
          <a:xfrm flipV="1">
            <a:off x="6532536" y="3042511"/>
            <a:ext cx="1697065" cy="97639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5419" y="253965"/>
            <a:ext cx="1248580" cy="246221"/>
          </a:xfrm>
          <a:prstGeom prst="rect">
            <a:avLst/>
          </a:prstGeom>
          <a:noFill/>
        </p:spPr>
        <p:txBody>
          <a:bodyPr wrap="square" rtlCol="0">
            <a:spAutoFit/>
          </a:bodyPr>
          <a:lstStyle/>
          <a:p>
            <a:r>
              <a:rPr lang="en-GB" sz="1000" dirty="0">
                <a:solidFill>
                  <a:prstClr val="black"/>
                </a:solidFill>
                <a:latin typeface="Book Antiqua" panose="02040602050305030304" pitchFamily="18" charset="0"/>
              </a:rPr>
              <a:t>Stephen Covey</a:t>
            </a:r>
            <a:endParaRPr lang="en-US" sz="1000" dirty="0">
              <a:solidFill>
                <a:prstClr val="black"/>
              </a:solidFill>
            </a:endParaRPr>
          </a:p>
        </p:txBody>
      </p:sp>
      <p:sp>
        <p:nvSpPr>
          <p:cNvPr id="13" name="TextBox 12"/>
          <p:cNvSpPr txBox="1"/>
          <p:nvPr/>
        </p:nvSpPr>
        <p:spPr>
          <a:xfrm>
            <a:off x="7459575" y="2464771"/>
            <a:ext cx="1499461" cy="507831"/>
          </a:xfrm>
          <a:prstGeom prst="rect">
            <a:avLst/>
          </a:prstGeom>
          <a:noFill/>
        </p:spPr>
        <p:txBody>
          <a:bodyPr wrap="square" rtlCol="0">
            <a:spAutoFit/>
          </a:bodyPr>
          <a:lstStyle/>
          <a:p>
            <a:r>
              <a:rPr lang="el-GR" sz="1350">
                <a:solidFill>
                  <a:srgbClr val="C00000"/>
                </a:solidFill>
                <a:latin typeface="Book Antiqua" panose="02040602050305030304" pitchFamily="18" charset="0"/>
              </a:rPr>
              <a:t>ΜΠΟΡΕΙ </a:t>
            </a:r>
            <a:r>
              <a:rPr lang="el-GR" sz="1350" dirty="0">
                <a:solidFill>
                  <a:srgbClr val="C00000"/>
                </a:solidFill>
                <a:latin typeface="Book Antiqua" panose="02040602050305030304" pitchFamily="18" charset="0"/>
              </a:rPr>
              <a:t>ΝΑ ΜΕΙΩΘΕΙ</a:t>
            </a:r>
            <a:endParaRPr lang="en-US" sz="1350" dirty="0">
              <a:solidFill>
                <a:srgbClr val="C00000"/>
              </a:solidFill>
              <a:latin typeface="Book Antiqua" panose="02040602050305030304" pitchFamily="18" charset="0"/>
            </a:endParaRPr>
          </a:p>
        </p:txBody>
      </p:sp>
      <p:cxnSp>
        <p:nvCxnSpPr>
          <p:cNvPr id="15" name="Straight Arrow Connector 14"/>
          <p:cNvCxnSpPr/>
          <p:nvPr/>
        </p:nvCxnSpPr>
        <p:spPr>
          <a:xfrm flipH="1">
            <a:off x="988018" y="2356711"/>
            <a:ext cx="1325105" cy="871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069383" y="4018905"/>
            <a:ext cx="1069383" cy="732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753945" y="3380667"/>
            <a:ext cx="3277892" cy="300082"/>
          </a:xfrm>
          <a:prstGeom prst="rect">
            <a:avLst/>
          </a:prstGeom>
          <a:solidFill>
            <a:schemeClr val="bg1"/>
          </a:solidFill>
        </p:spPr>
        <p:txBody>
          <a:bodyPr wrap="square" rtlCol="0">
            <a:spAutoFit/>
          </a:bodyPr>
          <a:lstStyle/>
          <a:p>
            <a:r>
              <a:rPr lang="el-GR" sz="1350" dirty="0">
                <a:solidFill>
                  <a:prstClr val="black"/>
                </a:solidFill>
                <a:latin typeface="Book Antiqua" panose="02040602050305030304" pitchFamily="18" charset="0"/>
              </a:rPr>
              <a:t>Συνήθως επικεντρωνόμαστε σε αυτά</a:t>
            </a:r>
            <a:endParaRPr lang="en-US" sz="1350"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3760059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Book Antiqua" panose="02040602050305030304" pitchFamily="18" charset="0"/>
              </a:rPr>
              <a:t>Gantt Chart</a:t>
            </a:r>
            <a:br>
              <a:rPr lang="en-US" dirty="0"/>
            </a:br>
            <a:endParaRPr lang="en-US" dirty="0"/>
          </a:p>
        </p:txBody>
      </p:sp>
      <p:sp>
        <p:nvSpPr>
          <p:cNvPr id="3" name="Content Placeholder 2"/>
          <p:cNvSpPr>
            <a:spLocks noGrp="1"/>
          </p:cNvSpPr>
          <p:nvPr>
            <p:ph idx="1"/>
          </p:nvPr>
        </p:nvSpPr>
        <p:spPr>
          <a:xfrm>
            <a:off x="477542" y="1796390"/>
            <a:ext cx="7886700" cy="1234497"/>
          </a:xfrm>
        </p:spPr>
        <p:txBody>
          <a:bodyPr>
            <a:normAutofit lnSpcReduction="10000"/>
          </a:bodyPr>
          <a:lstStyle/>
          <a:p>
            <a:pPr marL="0" indent="0" algn="just">
              <a:buNone/>
            </a:pPr>
            <a:r>
              <a:rPr lang="el-GR" sz="1800" dirty="0">
                <a:latin typeface="Book Antiqua" panose="02040602050305030304" pitchFamily="18" charset="0"/>
              </a:rPr>
              <a:t>Διάγραμμα προγραμματισμού που επινοήθηκε από τον </a:t>
            </a:r>
            <a:r>
              <a:rPr lang="en-GB" sz="1800" dirty="0">
                <a:latin typeface="Book Antiqua" panose="02040602050305030304" pitchFamily="18" charset="0"/>
              </a:rPr>
              <a:t>Henry</a:t>
            </a:r>
            <a:r>
              <a:rPr lang="el-GR" sz="1800" dirty="0">
                <a:latin typeface="Book Antiqua" panose="02040602050305030304" pitchFamily="18" charset="0"/>
              </a:rPr>
              <a:t> </a:t>
            </a:r>
            <a:r>
              <a:rPr lang="el-GR" sz="1800" dirty="0" err="1">
                <a:latin typeface="Book Antiqua" panose="02040602050305030304" pitchFamily="18" charset="0"/>
              </a:rPr>
              <a:t>Gantt</a:t>
            </a:r>
            <a:r>
              <a:rPr lang="en-US" sz="1800" dirty="0">
                <a:latin typeface="Book Antiqua" panose="02040602050305030304" pitchFamily="18" charset="0"/>
              </a:rPr>
              <a:t>:</a:t>
            </a:r>
            <a:r>
              <a:rPr lang="el-GR" sz="1800" dirty="0">
                <a:latin typeface="Book Antiqua" panose="02040602050305030304" pitchFamily="18" charset="0"/>
              </a:rPr>
              <a:t> ένας οριζόντιος άξονας που αντιπροσωπεύει τη συνολική χρονική έκταση του έργου και χωρίζεται σε διαστήματα (π.χ. ημέρες, εβδομάδες, ή μήνες) και ένας κάθετος άξονας που αντιπροσωπεύει τις εργασίες που αποτελούν το έργο.</a:t>
            </a:r>
            <a:endParaRPr lang="en-US" sz="1800" dirty="0">
              <a:latin typeface="Book Antiqua" panose="02040602050305030304" pitchFamily="18" charset="0"/>
            </a:endParaRPr>
          </a:p>
        </p:txBody>
      </p:sp>
      <p:pic>
        <p:nvPicPr>
          <p:cNvPr id="1026" name="Picture 2" descr="Image result for διάγραμμα γκαν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9144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32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76200"/>
            <a:ext cx="8849750" cy="6553200"/>
          </a:xfrm>
        </p:spPr>
        <p:txBody>
          <a:bodyPr>
            <a:noAutofit/>
          </a:bodyPr>
          <a:lstStyle/>
          <a:p>
            <a:pPr algn="just"/>
            <a:r>
              <a:rPr lang="el-GR" sz="2800" dirty="0">
                <a:latin typeface="Book Antiqua" panose="02040602050305030304" pitchFamily="18" charset="0"/>
              </a:rPr>
              <a:t>Έρευνα του πανεπιστημίου της Καλιφόρνια έχει αποδείξει πως εργαζόμενοι και φοιτητές δέχονται ερεθίσματα που τους αποσπούν από την εργασία τους κάθε 10΄ (ένα τηλεφώνημα, ένα μήνυμα που θυμήθηκαν να στείλουν κλπ.). Σύμφωνα με την ίδια έρευνα, απαιτούνται 5 έως 23 ολόκληρα λεπτά για να ξαναβρεθεί κανείς στην προηγούμενη νοητική κατάσταση της συγκέντρωσης.</a:t>
            </a:r>
          </a:p>
          <a:p>
            <a:pPr marL="0" indent="0" algn="just">
              <a:buNone/>
            </a:pPr>
            <a:endParaRPr lang="el-GR" sz="2800" dirty="0">
              <a:latin typeface="Book Antiqua" panose="02040602050305030304" pitchFamily="18" charset="0"/>
            </a:endParaRPr>
          </a:p>
          <a:p>
            <a:pPr marL="0" indent="0" algn="just">
              <a:buNone/>
            </a:pPr>
            <a:endParaRPr lang="el-GR" sz="2800" dirty="0">
              <a:latin typeface="Book Antiqua" panose="02040602050305030304" pitchFamily="18" charset="0"/>
            </a:endParaRPr>
          </a:p>
          <a:p>
            <a:pPr marL="0" indent="0" algn="just">
              <a:buNone/>
            </a:pPr>
            <a:r>
              <a:rPr lang="el-GR" sz="2800" dirty="0">
                <a:latin typeface="Book Antiqua" panose="02040602050305030304" pitchFamily="18" charset="0"/>
              </a:rPr>
              <a:t>Επομένως, όταν έχετε ήδη ξεκινήσει μια εργασία, είναι λάθος να την αφήσετε στη μέση, διότι χρειάζονται 23λεπτά για να επανέλθετε στην προηγούμενη νοητική κατάσταση 100% συγκέντρωσης και παραγωγικότητας (η κατάσταση αυτή σύμφωνα με τους ακαδημαϊκούς ονομάζεται </a:t>
            </a:r>
            <a:r>
              <a:rPr lang="el-GR" sz="2800" b="1" dirty="0" err="1">
                <a:solidFill>
                  <a:srgbClr val="FF0000"/>
                </a:solidFill>
                <a:latin typeface="Book Antiqua" panose="02040602050305030304" pitchFamily="18" charset="0"/>
              </a:rPr>
              <a:t>flow</a:t>
            </a:r>
            <a:r>
              <a:rPr lang="el-GR" sz="2800" dirty="0">
                <a:latin typeface="Book Antiqua" panose="02040602050305030304" pitchFamily="18" charset="0"/>
              </a:rPr>
              <a:t>).</a:t>
            </a:r>
          </a:p>
          <a:p>
            <a:pPr marL="0" indent="0" algn="just">
              <a:buNone/>
            </a:pPr>
            <a:endParaRPr lang="en-GB" dirty="0">
              <a:latin typeface="Book Antiqua" panose="02040602050305030304" pitchFamily="18" charset="0"/>
            </a:endParaRPr>
          </a:p>
          <a:p>
            <a:pPr marL="0" indent="0" algn="just">
              <a:buNone/>
            </a:pPr>
            <a:endParaRPr lang="en-GB" dirty="0">
              <a:latin typeface="Book Antiqua" panose="02040602050305030304" pitchFamily="18" charset="0"/>
            </a:endParaRPr>
          </a:p>
          <a:p>
            <a:pPr algn="just"/>
            <a:endParaRPr lang="en-US" dirty="0">
              <a:latin typeface="Book Antiqua" panose="02040602050305030304" pitchFamily="18" charset="0"/>
            </a:endParaRPr>
          </a:p>
        </p:txBody>
      </p:sp>
      <p:sp>
        <p:nvSpPr>
          <p:cNvPr id="2" name="Down Arrow 1"/>
          <p:cNvSpPr/>
          <p:nvPr/>
        </p:nvSpPr>
        <p:spPr>
          <a:xfrm>
            <a:off x="4046220" y="3208565"/>
            <a:ext cx="431075" cy="4114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3460997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378" y="1610695"/>
            <a:ext cx="8061667" cy="4390055"/>
          </a:xfrm>
        </p:spPr>
        <p:txBody>
          <a:bodyPr>
            <a:normAutofit/>
          </a:bodyPr>
          <a:lstStyle/>
          <a:p>
            <a:pPr marL="0" indent="-342900" algn="just">
              <a:lnSpc>
                <a:spcPct val="100000"/>
              </a:lnSpc>
              <a:spcBef>
                <a:spcPts val="0"/>
              </a:spcBef>
              <a:buNone/>
            </a:pPr>
            <a:r>
              <a:rPr lang="el-GR" sz="2800" dirty="0">
                <a:latin typeface="Book Antiqua" panose="02040602050305030304" pitchFamily="18" charset="0"/>
              </a:rPr>
              <a:t>•Να ακολουθείτε τον «</a:t>
            </a:r>
            <a:r>
              <a:rPr lang="el-GR" sz="2800" i="1" dirty="0">
                <a:solidFill>
                  <a:srgbClr val="FF0000"/>
                </a:solidFill>
                <a:latin typeface="Book Antiqua" panose="02040602050305030304" pitchFamily="18" charset="0"/>
              </a:rPr>
              <a:t>κανόνα των 2 λεπτών</a:t>
            </a:r>
            <a:r>
              <a:rPr lang="el-GR" sz="2800" dirty="0">
                <a:latin typeface="Book Antiqua" panose="02040602050305030304" pitchFamily="18" charset="0"/>
              </a:rPr>
              <a:t>» του David Allen.</a:t>
            </a:r>
          </a:p>
          <a:p>
            <a:pPr marL="0" indent="-342900" algn="just">
              <a:lnSpc>
                <a:spcPct val="100000"/>
              </a:lnSpc>
              <a:spcBef>
                <a:spcPts val="0"/>
              </a:spcBef>
              <a:buNone/>
            </a:pPr>
            <a:endParaRPr lang="el-GR" sz="2800" dirty="0">
              <a:latin typeface="Book Antiqua" panose="02040602050305030304" pitchFamily="18" charset="0"/>
            </a:endParaRPr>
          </a:p>
          <a:p>
            <a:pPr marL="0" indent="-342900" algn="just">
              <a:lnSpc>
                <a:spcPct val="100000"/>
              </a:lnSpc>
              <a:spcBef>
                <a:spcPts val="0"/>
              </a:spcBef>
              <a:buNone/>
            </a:pPr>
            <a:r>
              <a:rPr lang="el-GR" sz="2800" dirty="0">
                <a:latin typeface="Book Antiqua" panose="02040602050305030304" pitchFamily="18" charset="0"/>
              </a:rPr>
              <a:t>Σύμφωνα με αυτόν, κάνουμε πρώτα τις εργασίες που απαιτούν το πολύ 2 λεπτά για να ολοκληρωθούν. </a:t>
            </a:r>
            <a:endParaRPr lang="en-GB" sz="2800" dirty="0">
              <a:latin typeface="Book Antiqua" panose="02040602050305030304" pitchFamily="18" charset="0"/>
            </a:endParaRPr>
          </a:p>
          <a:p>
            <a:pPr marL="0" indent="-342900" algn="just">
              <a:lnSpc>
                <a:spcPct val="100000"/>
              </a:lnSpc>
              <a:spcBef>
                <a:spcPts val="0"/>
              </a:spcBef>
              <a:buNone/>
            </a:pPr>
            <a:endParaRPr lang="en-GB" sz="2800" dirty="0">
              <a:latin typeface="Book Antiqua" panose="02040602050305030304" pitchFamily="18" charset="0"/>
            </a:endParaRPr>
          </a:p>
          <a:p>
            <a:pPr marL="0" indent="-342900" algn="just">
              <a:lnSpc>
                <a:spcPct val="100000"/>
              </a:lnSpc>
              <a:spcBef>
                <a:spcPts val="0"/>
              </a:spcBef>
              <a:buNone/>
            </a:pPr>
            <a:r>
              <a:rPr lang="el-GR" sz="2800" dirty="0">
                <a:latin typeface="Book Antiqua" panose="02040602050305030304" pitchFamily="18" charset="0"/>
              </a:rPr>
              <a:t>Σε τι πιστεύετε ότι αποσκοπεί αυτή η τακτική</a:t>
            </a:r>
            <a:r>
              <a:rPr lang="en-GB" sz="2800" dirty="0">
                <a:latin typeface="Book Antiqua" panose="02040602050305030304" pitchFamily="18" charset="0"/>
              </a:rPr>
              <a:t>;</a:t>
            </a:r>
          </a:p>
          <a:p>
            <a:pPr marL="0" indent="0" algn="just">
              <a:buNone/>
            </a:pPr>
            <a:endParaRPr lang="en-US" dirty="0">
              <a:latin typeface="Book Antiqua" panose="02040602050305030304" pitchFamily="18" charset="0"/>
            </a:endParaRPr>
          </a:p>
        </p:txBody>
      </p:sp>
    </p:spTree>
    <p:extLst>
      <p:ext uri="{BB962C8B-B14F-4D97-AF65-F5344CB8AC3E}">
        <p14:creationId xmlns:p14="http://schemas.microsoft.com/office/powerpoint/2010/main" val="1586120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Book Antiqua" panose="02040602050305030304" pitchFamily="18" charset="0"/>
              </a:rPr>
              <a:t>Βρείτε το χώρο που σας εμπνέει να διαβάσετε</a:t>
            </a:r>
            <a:br>
              <a:rPr lang="el-GR" dirty="0">
                <a:latin typeface="Book Antiqua" panose="02040602050305030304" pitchFamily="18" charset="0"/>
              </a:rPr>
            </a:b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lgn="ctr">
              <a:buFont typeface="Wingdings" panose="05000000000000000000" pitchFamily="2" charset="2"/>
              <a:buChar char="ü"/>
            </a:pPr>
            <a:r>
              <a:rPr lang="el-GR" dirty="0">
                <a:latin typeface="Book Antiqua" panose="02040602050305030304" pitchFamily="18" charset="0"/>
              </a:rPr>
              <a:t>Στο γραφείο σας</a:t>
            </a:r>
          </a:p>
          <a:p>
            <a:pPr algn="ctr">
              <a:buFont typeface="Wingdings" panose="05000000000000000000" pitchFamily="2" charset="2"/>
              <a:buChar char="ü"/>
            </a:pPr>
            <a:r>
              <a:rPr lang="el-GR" dirty="0">
                <a:latin typeface="Book Antiqua" panose="02040602050305030304" pitchFamily="18" charset="0"/>
              </a:rPr>
              <a:t>Βιβλιοθήκη</a:t>
            </a:r>
          </a:p>
          <a:p>
            <a:pPr algn="ctr">
              <a:buFont typeface="Wingdings" panose="05000000000000000000" pitchFamily="2" charset="2"/>
              <a:buChar char="ü"/>
            </a:pPr>
            <a:r>
              <a:rPr lang="el-GR" dirty="0">
                <a:latin typeface="Book Antiqua" panose="02040602050305030304" pitchFamily="18" charset="0"/>
              </a:rPr>
              <a:t>Καφετέρια</a:t>
            </a:r>
          </a:p>
          <a:p>
            <a:pPr marL="0" indent="0">
              <a:buNone/>
            </a:pPr>
            <a:endParaRPr lang="el-GR" dirty="0">
              <a:latin typeface="Book Antiqua" panose="02040602050305030304" pitchFamily="18" charset="0"/>
            </a:endParaRPr>
          </a:p>
          <a:p>
            <a:r>
              <a:rPr lang="el-GR" dirty="0">
                <a:latin typeface="Book Antiqua" panose="02040602050305030304" pitchFamily="18" charset="0"/>
              </a:rPr>
              <a:t>Κάντε το διάβασμα ευχάριστο κι όχι μονότονο (κατάλληλος φωτισμός, μουσική, ησυχία, προσωπικός χώρο, πιθανά </a:t>
            </a:r>
            <a:r>
              <a:rPr lang="el-GR" dirty="0" err="1">
                <a:latin typeface="Book Antiqua" panose="02040602050305030304" pitchFamily="18" charset="0"/>
              </a:rPr>
              <a:t>σνακς</a:t>
            </a:r>
            <a:r>
              <a:rPr lang="el-GR" dirty="0">
                <a:latin typeface="Book Antiqua" panose="02040602050305030304" pitchFamily="18" charset="0"/>
              </a:rPr>
              <a:t> κλπ.)</a:t>
            </a:r>
          </a:p>
          <a:p>
            <a:r>
              <a:rPr lang="el-GR" dirty="0">
                <a:latin typeface="Book Antiqua" panose="02040602050305030304" pitchFamily="18" charset="0"/>
              </a:rPr>
              <a:t>Φροντίστε να έχετε κίνητρο</a:t>
            </a:r>
          </a:p>
          <a:p>
            <a:r>
              <a:rPr lang="el-GR" dirty="0">
                <a:latin typeface="Book Antiqua" panose="02040602050305030304" pitchFamily="18" charset="0"/>
              </a:rPr>
              <a:t>Διαβάστε μαζί με άλλους</a:t>
            </a:r>
          </a:p>
          <a:p>
            <a:pPr marL="0" indent="0">
              <a:buNone/>
            </a:pPr>
            <a:r>
              <a:rPr lang="el-GR" dirty="0">
                <a:latin typeface="Book Antiqua" panose="02040602050305030304" pitchFamily="18" charset="0"/>
              </a:rPr>
              <a:t>(Θετικά/Αρνητικά του να διαβάζει κανείς με παρέα)</a:t>
            </a:r>
            <a:endParaRPr lang="en-US" dirty="0">
              <a:latin typeface="Book Antiqua" panose="02040602050305030304" pitchFamily="18" charset="0"/>
            </a:endParaRPr>
          </a:p>
        </p:txBody>
      </p:sp>
    </p:spTree>
    <p:extLst>
      <p:ext uri="{BB962C8B-B14F-4D97-AF65-F5344CB8AC3E}">
        <p14:creationId xmlns:p14="http://schemas.microsoft.com/office/powerpoint/2010/main" val="2221125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3054"/>
            <a:ext cx="7886700" cy="994172"/>
          </a:xfrm>
        </p:spPr>
        <p:txBody>
          <a:bodyPr/>
          <a:lstStyle/>
          <a:p>
            <a:r>
              <a:rPr lang="el-GR" dirty="0">
                <a:latin typeface="Book Antiqua" panose="02040602050305030304" pitchFamily="18" charset="0"/>
              </a:rPr>
              <a:t>Κάντε διαλείμματα</a:t>
            </a:r>
            <a:r>
              <a:rPr lang="en-GB" dirty="0">
                <a:latin typeface="Book Antiqua" panose="02040602050305030304" pitchFamily="18" charset="0"/>
              </a:rPr>
              <a:t>: </a:t>
            </a:r>
            <a:endParaRPr lang="en-US" dirty="0">
              <a:latin typeface="Book Antiqua" panose="02040602050305030304" pitchFamily="18" charset="0"/>
            </a:endParaRPr>
          </a:p>
        </p:txBody>
      </p:sp>
      <p:sp>
        <p:nvSpPr>
          <p:cNvPr id="3" name="Content Placeholder 2"/>
          <p:cNvSpPr>
            <a:spLocks noGrp="1"/>
          </p:cNvSpPr>
          <p:nvPr>
            <p:ph idx="1"/>
          </p:nvPr>
        </p:nvSpPr>
        <p:spPr>
          <a:xfrm>
            <a:off x="163701" y="1868515"/>
            <a:ext cx="5659787" cy="2745399"/>
          </a:xfrm>
        </p:spPr>
        <p:txBody>
          <a:bodyPr>
            <a:noAutofit/>
          </a:bodyPr>
          <a:lstStyle/>
          <a:p>
            <a:pPr algn="just"/>
            <a:r>
              <a:rPr lang="el-GR" dirty="0">
                <a:latin typeface="Book Antiqua" panose="02040602050305030304" pitchFamily="18" charset="0"/>
              </a:rPr>
              <a:t>Το μυαλό μας χρειάζεται χρόνο για ξεκούραση ώστε να αποκτήσουμε διαύγεια (“</a:t>
            </a:r>
            <a:r>
              <a:rPr lang="el-GR" i="1" dirty="0" err="1">
                <a:latin typeface="Book Antiqua" panose="02040602050305030304" pitchFamily="18" charset="0"/>
              </a:rPr>
              <a:t>πρωτεϊνοσύνθεση</a:t>
            </a:r>
            <a:r>
              <a:rPr lang="el-GR" dirty="0">
                <a:latin typeface="Book Antiqua" panose="02040602050305030304" pitchFamily="18" charset="0"/>
              </a:rPr>
              <a:t>“)</a:t>
            </a:r>
            <a:endParaRPr lang="en-GB" dirty="0">
              <a:latin typeface="Book Antiqua" panose="02040602050305030304" pitchFamily="18" charset="0"/>
            </a:endParaRPr>
          </a:p>
          <a:p>
            <a:pPr algn="just"/>
            <a:r>
              <a:rPr lang="el-GR" dirty="0">
                <a:latin typeface="Book Antiqua" panose="02040602050305030304" pitchFamily="18" charset="0"/>
              </a:rPr>
              <a:t>Η “καταμερισμένη μάθηση” είναι πολύ αποδοτική γιατί ακολουθεί τον τρόπο που λειτουργεί το μυαλό</a:t>
            </a:r>
            <a:endParaRPr lang="en-GB" dirty="0">
              <a:latin typeface="Book Antiqua" panose="02040602050305030304" pitchFamily="18" charset="0"/>
            </a:endParaRPr>
          </a:p>
          <a:p>
            <a:pPr algn="just"/>
            <a:r>
              <a:rPr lang="en-GB" dirty="0" err="1">
                <a:latin typeface="Book Antiqua" panose="02040602050305030304" pitchFamily="18" charset="0"/>
              </a:rPr>
              <a:t>Pomodoro</a:t>
            </a:r>
            <a:r>
              <a:rPr lang="en-GB" dirty="0">
                <a:latin typeface="Book Antiqua" panose="02040602050305030304" pitchFamily="18" charset="0"/>
              </a:rPr>
              <a:t> technique: </a:t>
            </a:r>
            <a:r>
              <a:rPr lang="el-GR" dirty="0">
                <a:latin typeface="Book Antiqua" panose="02040602050305030304" pitchFamily="18" charset="0"/>
              </a:rPr>
              <a:t>25άλεπτα μελέτης+2-5</a:t>
            </a:r>
            <a:r>
              <a:rPr lang="en-GB" dirty="0">
                <a:latin typeface="Book Antiqua" panose="02040602050305030304" pitchFamily="18" charset="0"/>
              </a:rPr>
              <a:t> </a:t>
            </a:r>
            <a:r>
              <a:rPr lang="el-GR" dirty="0">
                <a:latin typeface="Book Antiqua" panose="02040602050305030304" pitchFamily="18" charset="0"/>
              </a:rPr>
              <a:t>λεπτά διάλειμμα και ανά δίωρο ένα μεγαλύτερο διάλειμμα </a:t>
            </a:r>
            <a:r>
              <a:rPr lang="en-US" dirty="0">
                <a:latin typeface="Book Antiqua" panose="02040602050305030304" pitchFamily="18" charset="0"/>
              </a:rPr>
              <a:t>30 </a:t>
            </a:r>
            <a:r>
              <a:rPr lang="el-GR" dirty="0">
                <a:latin typeface="Book Antiqua" panose="02040602050305030304" pitchFamily="18" charset="0"/>
              </a:rPr>
              <a:t>λεπτών.</a:t>
            </a:r>
            <a:endParaRPr lang="en-US" dirty="0">
              <a:latin typeface="Book Antiqua" panose="02040602050305030304" pitchFamily="18" charset="0"/>
            </a:endParaRPr>
          </a:p>
        </p:txBody>
      </p:sp>
      <p:pic>
        <p:nvPicPr>
          <p:cNvPr id="3076" name="Picture 4" descr="https://upload.wikimedia.org/wikipedia/commons/3/34/Il_pomod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407" y="2429097"/>
            <a:ext cx="2080204" cy="20802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01586" y="4509300"/>
            <a:ext cx="3490058" cy="253916"/>
          </a:xfrm>
          <a:prstGeom prst="rect">
            <a:avLst/>
          </a:prstGeom>
        </p:spPr>
        <p:txBody>
          <a:bodyPr wrap="none">
            <a:spAutoFit/>
          </a:bodyPr>
          <a:lstStyle/>
          <a:p>
            <a:r>
              <a:rPr lang="en-US" sz="1050" dirty="0">
                <a:solidFill>
                  <a:prstClr val="black"/>
                </a:solidFill>
                <a:latin typeface="Book Antiqua" panose="02040602050305030304" pitchFamily="18" charset="0"/>
              </a:rPr>
              <a:t>tomato-shaped kitchen timer </a:t>
            </a:r>
            <a:r>
              <a:rPr lang="en-US" sz="1050" dirty="0" err="1">
                <a:solidFill>
                  <a:prstClr val="black"/>
                </a:solidFill>
                <a:latin typeface="Book Antiqua" panose="02040602050305030304" pitchFamily="18" charset="0"/>
              </a:rPr>
              <a:t>Cirillo</a:t>
            </a:r>
            <a:r>
              <a:rPr lang="el-GR" sz="1050" dirty="0">
                <a:solidFill>
                  <a:prstClr val="black"/>
                </a:solidFill>
                <a:latin typeface="Book Antiqua" panose="02040602050305030304" pitchFamily="18" charset="0"/>
              </a:rPr>
              <a:t>, </a:t>
            </a:r>
            <a:r>
              <a:rPr lang="en-GB" sz="1050" dirty="0">
                <a:solidFill>
                  <a:prstClr val="black"/>
                </a:solidFill>
                <a:latin typeface="Book Antiqua" panose="02040602050305030304" pitchFamily="18" charset="0"/>
              </a:rPr>
              <a:t>the inventor,</a:t>
            </a:r>
            <a:r>
              <a:rPr lang="en-US" sz="1050" dirty="0">
                <a:solidFill>
                  <a:prstClr val="black"/>
                </a:solidFill>
                <a:latin typeface="Book Antiqua" panose="02040602050305030304" pitchFamily="18" charset="0"/>
              </a:rPr>
              <a:t> used </a:t>
            </a:r>
          </a:p>
        </p:txBody>
      </p:sp>
    </p:spTree>
    <p:extLst>
      <p:ext uri="{BB962C8B-B14F-4D97-AF65-F5344CB8AC3E}">
        <p14:creationId xmlns:p14="http://schemas.microsoft.com/office/powerpoint/2010/main" val="275078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2352" y="1533253"/>
            <a:ext cx="7396843" cy="3713117"/>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Content Placeholder 2"/>
          <p:cNvSpPr>
            <a:spLocks noGrp="1"/>
          </p:cNvSpPr>
          <p:nvPr>
            <p:ph idx="1"/>
          </p:nvPr>
        </p:nvSpPr>
        <p:spPr>
          <a:xfrm>
            <a:off x="981347" y="1533253"/>
            <a:ext cx="7267847" cy="3713117"/>
          </a:xfrm>
        </p:spPr>
        <p:txBody>
          <a:bodyPr>
            <a:normAutofit/>
          </a:bodyPr>
          <a:lstStyle/>
          <a:p>
            <a:pPr marL="0" indent="0" algn="ctr">
              <a:lnSpc>
                <a:spcPct val="200000"/>
              </a:lnSpc>
              <a:buNone/>
            </a:pPr>
            <a:r>
              <a:rPr lang="el-GR" b="1" i="1" dirty="0">
                <a:solidFill>
                  <a:srgbClr val="FF0000"/>
                </a:solidFill>
                <a:effectLst>
                  <a:outerShdw blurRad="38100" dist="38100" dir="2700000" algn="tl">
                    <a:srgbClr val="000000">
                      <a:alpha val="43137"/>
                    </a:srgbClr>
                  </a:outerShdw>
                </a:effectLst>
                <a:latin typeface="Book Antiqua" panose="02040602050305030304" pitchFamily="18" charset="0"/>
              </a:rPr>
              <a:t>Στοχοθεσία</a:t>
            </a:r>
            <a:endParaRPr lang="el-GR" b="1" dirty="0">
              <a:effectLst>
                <a:outerShdw blurRad="38100" dist="38100" dir="2700000" algn="tl">
                  <a:srgbClr val="000000">
                    <a:alpha val="43137"/>
                  </a:srgbClr>
                </a:outerShdw>
              </a:effectLst>
              <a:latin typeface="Book Antiqua" panose="02040602050305030304" pitchFamily="18" charset="0"/>
            </a:endParaRPr>
          </a:p>
          <a:p>
            <a:pPr marL="0" indent="0" algn="ctr">
              <a:lnSpc>
                <a:spcPct val="200000"/>
              </a:lnSpc>
              <a:buNone/>
            </a:pPr>
            <a:r>
              <a:rPr lang="el-GR" b="1" dirty="0">
                <a:latin typeface="Book Antiqua" panose="02040602050305030304" pitchFamily="18" charset="0"/>
              </a:rPr>
              <a:t>Θέστε στόχους και μην τους ξεχνάτε! Να υπενθυμίζετε διαρκώς τον εαυτό σας το αποτέλεσμα που θέλετε να καταφέρετε και πώς θα αισθανθείτε όταν το πετύχετε!</a:t>
            </a:r>
            <a:endParaRPr lang="en-US" dirty="0"/>
          </a:p>
        </p:txBody>
      </p:sp>
    </p:spTree>
    <p:extLst>
      <p:ext uri="{BB962C8B-B14F-4D97-AF65-F5344CB8AC3E}">
        <p14:creationId xmlns:p14="http://schemas.microsoft.com/office/powerpoint/2010/main" val="22694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0C206-243F-463B-8DBB-DAE135691D81}"/>
              </a:ext>
            </a:extLst>
          </p:cNvPr>
          <p:cNvSpPr txBox="1"/>
          <p:nvPr/>
        </p:nvSpPr>
        <p:spPr>
          <a:xfrm>
            <a:off x="152400" y="228600"/>
            <a:ext cx="8686800" cy="646331"/>
          </a:xfrm>
          <a:prstGeom prst="rect">
            <a:avLst/>
          </a:prstGeom>
          <a:noFill/>
        </p:spPr>
        <p:txBody>
          <a:bodyPr wrap="square" rtlCol="0">
            <a:spAutoFit/>
          </a:bodyPr>
          <a:lstStyle/>
          <a:p>
            <a:pPr algn="ctr"/>
            <a:r>
              <a:rPr lang="el-GR" sz="3600" dirty="0"/>
              <a:t>Πρώτη εικόνα </a:t>
            </a:r>
          </a:p>
        </p:txBody>
      </p:sp>
      <p:sp>
        <p:nvSpPr>
          <p:cNvPr id="3" name="TextBox 2">
            <a:extLst>
              <a:ext uri="{FF2B5EF4-FFF2-40B4-BE49-F238E27FC236}">
                <a16:creationId xmlns:a16="http://schemas.microsoft.com/office/drawing/2014/main" id="{8D456DB9-9CC0-4EB2-90FA-6918B6E57D64}"/>
              </a:ext>
            </a:extLst>
          </p:cNvPr>
          <p:cNvSpPr txBox="1"/>
          <p:nvPr/>
        </p:nvSpPr>
        <p:spPr>
          <a:xfrm>
            <a:off x="914400" y="1752600"/>
            <a:ext cx="6858000" cy="4462760"/>
          </a:xfrm>
          <a:prstGeom prst="rect">
            <a:avLst/>
          </a:prstGeom>
          <a:noFill/>
        </p:spPr>
        <p:txBody>
          <a:bodyPr wrap="square" rtlCol="0">
            <a:spAutoFit/>
          </a:bodyPr>
          <a:lstStyle/>
          <a:p>
            <a:pPr marL="457200" indent="-457200">
              <a:buFont typeface="Wingdings" panose="05000000000000000000" pitchFamily="2" charset="2"/>
              <a:buChar char="§"/>
            </a:pPr>
            <a:r>
              <a:rPr lang="el-GR" sz="3200" dirty="0"/>
              <a:t>Τίτλος</a:t>
            </a:r>
          </a:p>
          <a:p>
            <a:pPr marL="457200" indent="-457200">
              <a:buFont typeface="Wingdings" panose="05000000000000000000" pitchFamily="2" charset="2"/>
              <a:buChar char="§"/>
            </a:pPr>
            <a:r>
              <a:rPr lang="el-GR" sz="3200" dirty="0"/>
              <a:t>Παραπομπές</a:t>
            </a:r>
          </a:p>
          <a:p>
            <a:pPr marL="457200" indent="-457200">
              <a:buFont typeface="Wingdings" panose="05000000000000000000" pitchFamily="2" charset="2"/>
              <a:buChar char="§"/>
            </a:pPr>
            <a:r>
              <a:rPr lang="el-GR" sz="3200" dirty="0"/>
              <a:t>Βιβλιογραφία</a:t>
            </a:r>
          </a:p>
          <a:p>
            <a:pPr marL="457200" indent="-457200">
              <a:buFont typeface="Wingdings" panose="05000000000000000000" pitchFamily="2" charset="2"/>
              <a:buChar char="§"/>
            </a:pPr>
            <a:r>
              <a:rPr lang="el-GR" sz="3200" dirty="0"/>
              <a:t>Έκταση </a:t>
            </a:r>
          </a:p>
          <a:p>
            <a:pPr marL="457200" indent="-457200">
              <a:buFont typeface="Wingdings" panose="05000000000000000000" pitchFamily="2" charset="2"/>
              <a:buChar char="§"/>
            </a:pPr>
            <a:r>
              <a:rPr lang="el-GR" sz="3200" dirty="0"/>
              <a:t>Παρουσίαση</a:t>
            </a:r>
          </a:p>
          <a:p>
            <a:pPr marL="457200" indent="-457200">
              <a:buFont typeface="Wingdings" panose="05000000000000000000" pitchFamily="2" charset="2"/>
              <a:buChar char="§"/>
            </a:pPr>
            <a:r>
              <a:rPr lang="el-GR" sz="3200" dirty="0"/>
              <a:t>Υπογραμμισμένες με κόκκινο λέξεις </a:t>
            </a:r>
          </a:p>
          <a:p>
            <a:pPr marL="457200" indent="-457200">
              <a:buFont typeface="Wingdings" panose="05000000000000000000" pitchFamily="2" charset="2"/>
              <a:buChar char="§"/>
            </a:pPr>
            <a:r>
              <a:rPr lang="el-GR" sz="3200" dirty="0"/>
              <a:t>Αρίθμηση σελίδων </a:t>
            </a:r>
          </a:p>
          <a:p>
            <a:pPr marL="457200" indent="-457200">
              <a:buFont typeface="Wingdings" panose="05000000000000000000" pitchFamily="2" charset="2"/>
              <a:buChar char="§"/>
            </a:pPr>
            <a:r>
              <a:rPr lang="el-GR" sz="3200" dirty="0"/>
              <a:t>Περίληψη </a:t>
            </a:r>
          </a:p>
          <a:p>
            <a:endParaRPr lang="el-GR" sz="2800" dirty="0"/>
          </a:p>
        </p:txBody>
      </p:sp>
    </p:spTree>
    <p:extLst>
      <p:ext uri="{BB962C8B-B14F-4D97-AF65-F5344CB8AC3E}">
        <p14:creationId xmlns:p14="http://schemas.microsoft.com/office/powerpoint/2010/main" val="1624084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789" y="168"/>
            <a:ext cx="7554455" cy="698453"/>
          </a:xfrm>
        </p:spPr>
        <p:txBody>
          <a:bodyPr>
            <a:normAutofit fontScale="90000"/>
          </a:bodyPr>
          <a:lstStyle/>
          <a:p>
            <a:br>
              <a:rPr lang="en-US" dirty="0"/>
            </a:br>
            <a:r>
              <a:rPr lang="en-US" dirty="0">
                <a:latin typeface="Book Antiqua" panose="02040602050305030304" pitchFamily="18" charset="0"/>
              </a:rPr>
              <a:t>7 Habits of Highly Effective People</a:t>
            </a:r>
          </a:p>
        </p:txBody>
      </p:sp>
      <p:sp>
        <p:nvSpPr>
          <p:cNvPr id="3" name="Content Placeholder 2"/>
          <p:cNvSpPr>
            <a:spLocks noGrp="1"/>
          </p:cNvSpPr>
          <p:nvPr>
            <p:ph idx="1"/>
          </p:nvPr>
        </p:nvSpPr>
        <p:spPr>
          <a:xfrm>
            <a:off x="0" y="6400800"/>
            <a:ext cx="7240615" cy="366813"/>
          </a:xfrm>
        </p:spPr>
        <p:txBody>
          <a:bodyPr>
            <a:normAutofit lnSpcReduction="10000"/>
          </a:bodyPr>
          <a:lstStyle/>
          <a:p>
            <a:pPr marL="0" indent="0">
              <a:buNone/>
            </a:pPr>
            <a:r>
              <a:rPr lang="en-US" dirty="0">
                <a:hlinkClick r:id="rId3"/>
              </a:rPr>
              <a:t>https://www.stephencovey.com/7habits/7habits-habit3.php</a:t>
            </a:r>
            <a:r>
              <a:rPr lang="en-US" dirty="0"/>
              <a:t> </a:t>
            </a:r>
          </a:p>
        </p:txBody>
      </p:sp>
      <p:sp>
        <p:nvSpPr>
          <p:cNvPr id="4" name="Rectangle 3"/>
          <p:cNvSpPr/>
          <p:nvPr/>
        </p:nvSpPr>
        <p:spPr>
          <a:xfrm>
            <a:off x="406125" y="2361505"/>
            <a:ext cx="5644494" cy="300082"/>
          </a:xfrm>
          <a:prstGeom prst="rect">
            <a:avLst/>
          </a:prstGeom>
        </p:spPr>
        <p:txBody>
          <a:bodyPr wrap="none">
            <a:spAutoFit/>
          </a:bodyPr>
          <a:lstStyle/>
          <a:p>
            <a:r>
              <a:rPr lang="en-US" sz="1350" b="1" cap="all" dirty="0">
                <a:latin typeface="Verdana" panose="020B0604030504040204" pitchFamily="34" charset="0"/>
              </a:rPr>
              <a:t>HABIT 3: PUT FIRST THINGS FIRST</a:t>
            </a:r>
            <a:r>
              <a:rPr lang="el-GR" sz="1350" b="1" cap="all" dirty="0">
                <a:latin typeface="Verdana" panose="020B0604030504040204" pitchFamily="34" charset="0"/>
              </a:rPr>
              <a:t> (</a:t>
            </a:r>
            <a:r>
              <a:rPr lang="el-GR" sz="1350" b="1" cap="all" dirty="0" err="1">
                <a:latin typeface="Verdana" panose="020B0604030504040204" pitchFamily="34" charset="0"/>
              </a:rPr>
              <a:t>προτεραιοτητεσ</a:t>
            </a:r>
            <a:r>
              <a:rPr lang="el-GR" sz="1350" b="1" cap="all" dirty="0">
                <a:latin typeface="Verdana" panose="020B0604030504040204" pitchFamily="34" charset="0"/>
              </a:rPr>
              <a:t>)</a:t>
            </a:r>
            <a:endParaRPr lang="en-US" sz="1350" dirty="0"/>
          </a:p>
        </p:txBody>
      </p:sp>
      <p:sp>
        <p:nvSpPr>
          <p:cNvPr id="5" name="Rectangle 4"/>
          <p:cNvSpPr/>
          <p:nvPr/>
        </p:nvSpPr>
        <p:spPr>
          <a:xfrm>
            <a:off x="406125" y="1142050"/>
            <a:ext cx="6428363" cy="300082"/>
          </a:xfrm>
          <a:prstGeom prst="rect">
            <a:avLst/>
          </a:prstGeom>
        </p:spPr>
        <p:txBody>
          <a:bodyPr wrap="none">
            <a:spAutoFit/>
          </a:bodyPr>
          <a:lstStyle/>
          <a:p>
            <a:r>
              <a:rPr lang="en-US" sz="1350" b="1" cap="all" dirty="0">
                <a:latin typeface="Verdana" panose="020B0604030504040204" pitchFamily="34" charset="0"/>
              </a:rPr>
              <a:t>HABIT 1 : BE PROACTIVE</a:t>
            </a:r>
            <a:r>
              <a:rPr lang="el-GR" sz="1350" b="1" cap="all" dirty="0">
                <a:latin typeface="Verdana" panose="020B0604030504040204" pitchFamily="34" charset="0"/>
              </a:rPr>
              <a:t> (οι </a:t>
            </a:r>
            <a:r>
              <a:rPr lang="el-GR" sz="1350" b="1" cap="all" dirty="0" err="1">
                <a:latin typeface="Verdana" panose="020B0604030504040204" pitchFamily="34" charset="0"/>
              </a:rPr>
              <a:t>επιλογεσ</a:t>
            </a:r>
            <a:r>
              <a:rPr lang="el-GR" sz="1350" b="1" cap="all" dirty="0">
                <a:latin typeface="Verdana" panose="020B0604030504040204" pitchFamily="34" charset="0"/>
              </a:rPr>
              <a:t> </a:t>
            </a:r>
            <a:r>
              <a:rPr lang="el-GR" sz="1350" b="1" cap="all" dirty="0" err="1">
                <a:latin typeface="Verdana" panose="020B0604030504040204" pitchFamily="34" charset="0"/>
              </a:rPr>
              <a:t>μασ=η</a:t>
            </a:r>
            <a:r>
              <a:rPr lang="el-GR" sz="1350" b="1" cap="all" dirty="0">
                <a:latin typeface="Verdana" panose="020B0604030504040204" pitchFamily="34" charset="0"/>
              </a:rPr>
              <a:t> </a:t>
            </a:r>
            <a:r>
              <a:rPr lang="el-GR" sz="1350" b="1" cap="all" dirty="0" err="1">
                <a:latin typeface="Verdana" panose="020B0604030504040204" pitchFamily="34" charset="0"/>
              </a:rPr>
              <a:t>επιτυχια</a:t>
            </a:r>
            <a:r>
              <a:rPr lang="el-GR" sz="1350" b="1" cap="all" dirty="0">
                <a:latin typeface="Verdana" panose="020B0604030504040204" pitchFamily="34" charset="0"/>
              </a:rPr>
              <a:t> </a:t>
            </a:r>
            <a:r>
              <a:rPr lang="el-GR" sz="1350" b="1" cap="all" dirty="0" err="1">
                <a:latin typeface="Verdana" panose="020B0604030504040204" pitchFamily="34" charset="0"/>
              </a:rPr>
              <a:t>μασ</a:t>
            </a:r>
            <a:r>
              <a:rPr lang="el-GR" sz="1350" b="1" cap="all" dirty="0">
                <a:latin typeface="Verdana" panose="020B0604030504040204" pitchFamily="34" charset="0"/>
              </a:rPr>
              <a:t>)</a:t>
            </a:r>
            <a:endParaRPr lang="en-US" sz="1350" dirty="0"/>
          </a:p>
        </p:txBody>
      </p:sp>
      <p:sp>
        <p:nvSpPr>
          <p:cNvPr id="6" name="Rectangle 5"/>
          <p:cNvSpPr/>
          <p:nvPr/>
        </p:nvSpPr>
        <p:spPr>
          <a:xfrm>
            <a:off x="406125" y="1748713"/>
            <a:ext cx="7348487" cy="300082"/>
          </a:xfrm>
          <a:prstGeom prst="rect">
            <a:avLst/>
          </a:prstGeom>
        </p:spPr>
        <p:txBody>
          <a:bodyPr wrap="none">
            <a:spAutoFit/>
          </a:bodyPr>
          <a:lstStyle/>
          <a:p>
            <a:r>
              <a:rPr lang="en-US" sz="1350" b="1" cap="all" dirty="0">
                <a:latin typeface="Verdana" panose="020B0604030504040204" pitchFamily="34" charset="0"/>
              </a:rPr>
              <a:t>HABIT 2: BEGIN WITH THE END IN MIND</a:t>
            </a:r>
            <a:r>
              <a:rPr lang="el-GR" sz="1350" b="1" cap="all" dirty="0">
                <a:latin typeface="Verdana" panose="020B0604030504040204" pitchFamily="34" charset="0"/>
              </a:rPr>
              <a:t> (</a:t>
            </a:r>
            <a:r>
              <a:rPr lang="el-GR" sz="1350" b="1" cap="all" dirty="0" err="1">
                <a:latin typeface="Verdana" panose="020B0604030504040204" pitchFamily="34" charset="0"/>
              </a:rPr>
              <a:t>στοχοσ</a:t>
            </a:r>
            <a:r>
              <a:rPr lang="el-GR" sz="1350" b="1" cap="all" dirty="0">
                <a:latin typeface="Verdana" panose="020B0604030504040204" pitchFamily="34" charset="0"/>
              </a:rPr>
              <a:t> και </a:t>
            </a:r>
            <a:r>
              <a:rPr lang="el-GR" sz="1350" b="1" cap="all" dirty="0" err="1">
                <a:latin typeface="Verdana" panose="020B0604030504040204" pitchFamily="34" charset="0"/>
              </a:rPr>
              <a:t>υλοποιηση</a:t>
            </a:r>
            <a:r>
              <a:rPr lang="el-GR" sz="1350" b="1" cap="all" dirty="0">
                <a:latin typeface="Verdana" panose="020B0604030504040204" pitchFamily="34" charset="0"/>
              </a:rPr>
              <a:t> του)</a:t>
            </a:r>
            <a:endParaRPr lang="en-US" sz="1350" dirty="0"/>
          </a:p>
        </p:txBody>
      </p:sp>
      <p:sp>
        <p:nvSpPr>
          <p:cNvPr id="8" name="Rectangle 7"/>
          <p:cNvSpPr/>
          <p:nvPr/>
        </p:nvSpPr>
        <p:spPr>
          <a:xfrm>
            <a:off x="406125" y="2948846"/>
            <a:ext cx="6724918" cy="300082"/>
          </a:xfrm>
          <a:prstGeom prst="rect">
            <a:avLst/>
          </a:prstGeom>
        </p:spPr>
        <p:txBody>
          <a:bodyPr wrap="none">
            <a:spAutoFit/>
          </a:bodyPr>
          <a:lstStyle/>
          <a:p>
            <a:r>
              <a:rPr lang="en-US" sz="1350" b="1" cap="all" dirty="0">
                <a:latin typeface="Verdana" panose="020B0604030504040204" pitchFamily="34" charset="0"/>
              </a:rPr>
              <a:t>HABIT 4: THINK WIN-WIN</a:t>
            </a:r>
            <a:r>
              <a:rPr lang="el-GR" sz="1350" b="1" cap="all" dirty="0">
                <a:latin typeface="Verdana" panose="020B0604030504040204" pitchFamily="34" charset="0"/>
              </a:rPr>
              <a:t> (</a:t>
            </a:r>
            <a:r>
              <a:rPr lang="el-GR" sz="1350" b="1" cap="all" dirty="0" err="1">
                <a:latin typeface="Verdana" panose="020B0604030504040204" pitchFamily="34" charset="0"/>
              </a:rPr>
              <a:t>συναγωνισμοσ</a:t>
            </a:r>
            <a:r>
              <a:rPr lang="el-GR" sz="1350" b="1" cap="all" dirty="0">
                <a:latin typeface="Verdana" panose="020B0604030504040204" pitchFamily="34" charset="0"/>
              </a:rPr>
              <a:t>, </a:t>
            </a:r>
            <a:r>
              <a:rPr lang="el-GR" sz="1350" b="1" cap="all" dirty="0" err="1">
                <a:latin typeface="Verdana" panose="020B0604030504040204" pitchFamily="34" charset="0"/>
              </a:rPr>
              <a:t>οχι</a:t>
            </a:r>
            <a:r>
              <a:rPr lang="el-GR" sz="1350" b="1" cap="all" dirty="0">
                <a:latin typeface="Verdana" panose="020B0604030504040204" pitchFamily="34" charset="0"/>
              </a:rPr>
              <a:t> </a:t>
            </a:r>
            <a:r>
              <a:rPr lang="el-GR" sz="1350" b="1" cap="all" dirty="0" err="1">
                <a:latin typeface="Verdana" panose="020B0604030504040204" pitchFamily="34" charset="0"/>
              </a:rPr>
              <a:t>ανταγωνισμοσ</a:t>
            </a:r>
            <a:r>
              <a:rPr lang="el-GR" sz="1350" b="1" cap="all" dirty="0">
                <a:latin typeface="Verdana" panose="020B0604030504040204" pitchFamily="34" charset="0"/>
              </a:rPr>
              <a:t>)</a:t>
            </a:r>
            <a:endParaRPr lang="en-US" sz="1350" dirty="0"/>
          </a:p>
        </p:txBody>
      </p:sp>
      <p:sp>
        <p:nvSpPr>
          <p:cNvPr id="9" name="Rectangle 8"/>
          <p:cNvSpPr/>
          <p:nvPr/>
        </p:nvSpPr>
        <p:spPr>
          <a:xfrm>
            <a:off x="406125" y="3370815"/>
            <a:ext cx="6697988" cy="507831"/>
          </a:xfrm>
          <a:prstGeom prst="rect">
            <a:avLst/>
          </a:prstGeom>
        </p:spPr>
        <p:txBody>
          <a:bodyPr wrap="square">
            <a:spAutoFit/>
          </a:bodyPr>
          <a:lstStyle/>
          <a:p>
            <a:r>
              <a:rPr lang="en-US" sz="1350" b="1" cap="all" dirty="0">
                <a:latin typeface="Verdana" panose="020B0604030504040204" pitchFamily="34" charset="0"/>
              </a:rPr>
              <a:t>HABIT 5: SEEK FIRST TO UNDERSTAND, THEN TO BE UNDERSTOOD</a:t>
            </a:r>
            <a:r>
              <a:rPr lang="el-GR" sz="1350" b="1" cap="all" dirty="0">
                <a:latin typeface="Verdana" panose="020B0604030504040204" pitchFamily="34" charset="0"/>
              </a:rPr>
              <a:t> (</a:t>
            </a:r>
            <a:r>
              <a:rPr lang="el-GR" sz="1350" b="1" cap="all" dirty="0" err="1">
                <a:latin typeface="Verdana" panose="020B0604030504040204" pitchFamily="34" charset="0"/>
              </a:rPr>
              <a:t>ακουω</a:t>
            </a:r>
            <a:r>
              <a:rPr lang="el-GR" sz="1350" b="1" cap="all" dirty="0">
                <a:latin typeface="Verdana" panose="020B0604030504040204" pitchFamily="34" charset="0"/>
              </a:rPr>
              <a:t> </a:t>
            </a:r>
            <a:r>
              <a:rPr lang="el-GR" sz="1350" b="1" cap="all" dirty="0" err="1">
                <a:latin typeface="Verdana" panose="020B0604030504040204" pitchFamily="34" charset="0"/>
              </a:rPr>
              <a:t>προσεκτικα</a:t>
            </a:r>
            <a:r>
              <a:rPr lang="el-GR" sz="1350" b="1" cap="all" dirty="0">
                <a:latin typeface="Verdana" panose="020B0604030504040204" pitchFamily="34" charset="0"/>
              </a:rPr>
              <a:t>, </a:t>
            </a:r>
            <a:r>
              <a:rPr lang="el-GR" sz="1350" b="1" cap="all" dirty="0" err="1">
                <a:latin typeface="Verdana" panose="020B0604030504040204" pitchFamily="34" charset="0"/>
              </a:rPr>
              <a:t>αφομοιωνω</a:t>
            </a:r>
            <a:r>
              <a:rPr lang="el-GR" sz="1350" b="1" cap="all" dirty="0">
                <a:latin typeface="Verdana" panose="020B0604030504040204" pitchFamily="34" charset="0"/>
              </a:rPr>
              <a:t>, </a:t>
            </a:r>
            <a:r>
              <a:rPr lang="el-GR" sz="1350" b="1" cap="all" dirty="0" err="1">
                <a:latin typeface="Verdana" panose="020B0604030504040204" pitchFamily="34" charset="0"/>
              </a:rPr>
              <a:t>κατανοω</a:t>
            </a:r>
            <a:r>
              <a:rPr lang="el-GR" sz="1350" b="1" cap="all" dirty="0">
                <a:latin typeface="Verdana" panose="020B0604030504040204" pitchFamily="34" charset="0"/>
              </a:rPr>
              <a:t>)</a:t>
            </a:r>
          </a:p>
        </p:txBody>
      </p:sp>
      <p:sp>
        <p:nvSpPr>
          <p:cNvPr id="10" name="Rectangle 9"/>
          <p:cNvSpPr/>
          <p:nvPr/>
        </p:nvSpPr>
        <p:spPr>
          <a:xfrm>
            <a:off x="415003" y="4019591"/>
            <a:ext cx="3969356" cy="300082"/>
          </a:xfrm>
          <a:prstGeom prst="rect">
            <a:avLst/>
          </a:prstGeom>
        </p:spPr>
        <p:txBody>
          <a:bodyPr wrap="none">
            <a:spAutoFit/>
          </a:bodyPr>
          <a:lstStyle/>
          <a:p>
            <a:r>
              <a:rPr lang="en-US" sz="1350" b="1" cap="all" dirty="0">
                <a:latin typeface="Verdana" panose="020B0604030504040204" pitchFamily="34" charset="0"/>
              </a:rPr>
              <a:t>HABIT 6: SYNERGIZE</a:t>
            </a:r>
            <a:r>
              <a:rPr lang="el-GR" sz="1350" b="1" cap="all" dirty="0">
                <a:latin typeface="Verdana" panose="020B0604030504040204" pitchFamily="34" charset="0"/>
              </a:rPr>
              <a:t> (</a:t>
            </a:r>
            <a:r>
              <a:rPr lang="el-GR" sz="1350" b="1" cap="all" dirty="0" err="1">
                <a:latin typeface="Verdana" panose="020B0604030504040204" pitchFamily="34" charset="0"/>
              </a:rPr>
              <a:t>ομαδικοτητα</a:t>
            </a:r>
            <a:r>
              <a:rPr lang="el-GR" sz="1350" b="1" cap="all" dirty="0">
                <a:latin typeface="Verdana" panose="020B0604030504040204" pitchFamily="34" charset="0"/>
              </a:rPr>
              <a:t>)</a:t>
            </a:r>
            <a:endParaRPr lang="en-US" sz="1350" dirty="0"/>
          </a:p>
        </p:txBody>
      </p:sp>
      <p:sp>
        <p:nvSpPr>
          <p:cNvPr id="12" name="Rectangle 11"/>
          <p:cNvSpPr/>
          <p:nvPr/>
        </p:nvSpPr>
        <p:spPr>
          <a:xfrm>
            <a:off x="406125" y="4411378"/>
            <a:ext cx="7303602" cy="507831"/>
          </a:xfrm>
          <a:prstGeom prst="rect">
            <a:avLst/>
          </a:prstGeom>
        </p:spPr>
        <p:txBody>
          <a:bodyPr wrap="none">
            <a:spAutoFit/>
          </a:bodyPr>
          <a:lstStyle/>
          <a:p>
            <a:r>
              <a:rPr lang="en-US" sz="1350" b="1" cap="all" dirty="0">
                <a:latin typeface="Verdana" panose="020B0604030504040204" pitchFamily="34" charset="0"/>
              </a:rPr>
              <a:t>HABIT 7: SHARPEN THE SAW</a:t>
            </a:r>
            <a:r>
              <a:rPr lang="el-GR" sz="1350" b="1" cap="all" dirty="0">
                <a:latin typeface="Verdana" panose="020B0604030504040204" pitchFamily="34" charset="0"/>
              </a:rPr>
              <a:t> (</a:t>
            </a:r>
            <a:r>
              <a:rPr lang="el-GR" sz="1350" b="1" cap="all" dirty="0" err="1">
                <a:latin typeface="Verdana" panose="020B0604030504040204" pitchFamily="34" charset="0"/>
              </a:rPr>
              <a:t>ισορροπια</a:t>
            </a:r>
            <a:r>
              <a:rPr lang="el-GR" sz="1350" b="1" cap="all" dirty="0">
                <a:latin typeface="Verdana" panose="020B0604030504040204" pitchFamily="34" charset="0"/>
              </a:rPr>
              <a:t> </a:t>
            </a:r>
            <a:r>
              <a:rPr lang="el-GR" sz="1350" b="1" cap="all" dirty="0" err="1">
                <a:latin typeface="Verdana" panose="020B0604030504040204" pitchFamily="34" charset="0"/>
              </a:rPr>
              <a:t>σωματοσ</a:t>
            </a:r>
            <a:r>
              <a:rPr lang="el-GR" sz="1350" b="1" cap="all" dirty="0">
                <a:latin typeface="Verdana" panose="020B0604030504040204" pitchFamily="34" charset="0"/>
              </a:rPr>
              <a:t>, </a:t>
            </a:r>
            <a:r>
              <a:rPr lang="el-GR" sz="1350" b="1" cap="all" dirty="0" err="1">
                <a:latin typeface="Verdana" panose="020B0604030504040204" pitchFamily="34" charset="0"/>
              </a:rPr>
              <a:t>κοινωνικοτητασ</a:t>
            </a:r>
            <a:r>
              <a:rPr lang="el-GR" sz="1350" b="1" cap="all" dirty="0">
                <a:latin typeface="Verdana" panose="020B0604030504040204" pitchFamily="34" charset="0"/>
              </a:rPr>
              <a:t>,</a:t>
            </a:r>
          </a:p>
          <a:p>
            <a:r>
              <a:rPr lang="el-GR" sz="1350" b="1" cap="all" dirty="0" err="1">
                <a:latin typeface="Verdana" panose="020B0604030504040204" pitchFamily="34" charset="0"/>
              </a:rPr>
              <a:t>πνευματοσ</a:t>
            </a:r>
            <a:r>
              <a:rPr lang="el-GR" sz="1350" b="1" cap="all" dirty="0">
                <a:latin typeface="Verdana" panose="020B0604030504040204" pitchFamily="34" charset="0"/>
              </a:rPr>
              <a:t>, </a:t>
            </a:r>
            <a:r>
              <a:rPr lang="el-GR" sz="1350" b="1" cap="all" dirty="0" err="1">
                <a:latin typeface="Verdana" panose="020B0604030504040204" pitchFamily="34" charset="0"/>
              </a:rPr>
              <a:t>ψυχολογιασ</a:t>
            </a:r>
            <a:r>
              <a:rPr lang="el-GR" sz="1350" b="1" cap="all" dirty="0">
                <a:latin typeface="Verdana" panose="020B0604030504040204" pitchFamily="34" charset="0"/>
              </a:rPr>
              <a:t>)</a:t>
            </a:r>
            <a:endParaRPr lang="en-US" sz="1350" dirty="0"/>
          </a:p>
        </p:txBody>
      </p:sp>
    </p:spTree>
    <p:extLst>
      <p:ext uri="{BB962C8B-B14F-4D97-AF65-F5344CB8AC3E}">
        <p14:creationId xmlns:p14="http://schemas.microsoft.com/office/powerpoint/2010/main" val="784741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90800"/>
            <a:ext cx="9144000" cy="4038600"/>
          </a:xfrm>
        </p:spPr>
        <p:txBody>
          <a:bodyPr/>
          <a:lstStyle/>
          <a:p>
            <a:pPr marL="0" indent="0" algn="ctr">
              <a:buNone/>
            </a:pPr>
            <a:r>
              <a:rPr lang="el-GR" sz="5400" b="1" dirty="0">
                <a:effectLst>
                  <a:outerShdw blurRad="38100" dist="38100" dir="2700000" algn="tl">
                    <a:srgbClr val="000000">
                      <a:alpha val="43137"/>
                    </a:srgbClr>
                  </a:outerShdw>
                </a:effectLst>
                <a:latin typeface="Book Antiqua" panose="02040602050305030304" pitchFamily="18" charset="0"/>
              </a:rPr>
              <a:t>3. Συγγραφή και Επιστημονικά Εργαλεία</a:t>
            </a:r>
          </a:p>
          <a:p>
            <a:endParaRPr lang="en-US" dirty="0"/>
          </a:p>
        </p:txBody>
      </p:sp>
    </p:spTree>
    <p:extLst>
      <p:ext uri="{BB962C8B-B14F-4D97-AF65-F5344CB8AC3E}">
        <p14:creationId xmlns:p14="http://schemas.microsoft.com/office/powerpoint/2010/main" val="1231509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5" y="3134865"/>
            <a:ext cx="2876789" cy="2786537"/>
          </a:xfrm>
          <a:prstGeom prst="rect">
            <a:avLst/>
          </a:prstGeom>
        </p:spPr>
      </p:pic>
      <p:sp>
        <p:nvSpPr>
          <p:cNvPr id="5" name="Cloud Callout 4"/>
          <p:cNvSpPr/>
          <p:nvPr/>
        </p:nvSpPr>
        <p:spPr>
          <a:xfrm>
            <a:off x="1498209" y="973309"/>
            <a:ext cx="6878342" cy="30808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p:nvPr>
        </p:nvSpPr>
        <p:spPr>
          <a:xfrm>
            <a:off x="1143001" y="1699023"/>
            <a:ext cx="6569612" cy="181652"/>
          </a:xfrm>
        </p:spPr>
        <p:txBody>
          <a:bodyPr>
            <a:noAutofit/>
          </a:bodyPr>
          <a:lstStyle/>
          <a:p>
            <a:r>
              <a:rPr lang="el-GR" sz="3000" b="1" dirty="0">
                <a:effectLst>
                  <a:outerShdw blurRad="38100" dist="38100" dir="2700000" algn="tl">
                    <a:srgbClr val="000000">
                      <a:alpha val="43137"/>
                    </a:srgbClr>
                  </a:outerShdw>
                </a:effectLst>
                <a:latin typeface="Bookman Old Style" panose="02050604050505020204" pitchFamily="18" charset="0"/>
              </a:rPr>
              <a:t>Ξεκινώ με ένα </a:t>
            </a:r>
            <a:endParaRPr lang="en-US" sz="3000" b="1" dirty="0">
              <a:effectLst>
                <a:outerShdw blurRad="38100" dist="38100" dir="2700000" algn="tl">
                  <a:srgbClr val="000000">
                    <a:alpha val="43137"/>
                  </a:srgbClr>
                </a:outerShdw>
              </a:effectLst>
              <a:latin typeface="Bookman Old Style" panose="02050604050505020204" pitchFamily="18" charset="0"/>
            </a:endParaRPr>
          </a:p>
        </p:txBody>
      </p:sp>
      <p:sp>
        <p:nvSpPr>
          <p:cNvPr id="4" name="Subtitle 3"/>
          <p:cNvSpPr>
            <a:spLocks noGrp="1"/>
          </p:cNvSpPr>
          <p:nvPr>
            <p:ph type="subTitle" idx="1"/>
          </p:nvPr>
        </p:nvSpPr>
        <p:spPr>
          <a:xfrm rot="420000">
            <a:off x="1469597" y="2640832"/>
            <a:ext cx="6858000" cy="1222832"/>
          </a:xfrm>
        </p:spPr>
        <p:txBody>
          <a:bodyPr>
            <a:normAutofit fontScale="92500" lnSpcReduction="20000"/>
          </a:bodyPr>
          <a:lstStyle/>
          <a:p>
            <a:r>
              <a:rPr lang="el-GR" sz="3300" b="1" dirty="0">
                <a:effectLst>
                  <a:outerShdw blurRad="38100" dist="38100" dir="2700000" algn="tl">
                    <a:srgbClr val="000000">
                      <a:alpha val="43137"/>
                    </a:srgbClr>
                  </a:outerShdw>
                </a:effectLst>
                <a:latin typeface="Bookman Old Style" panose="02050604050505020204" pitchFamily="18" charset="0"/>
              </a:rPr>
              <a:t>Ερευνητικό Ερώτημα</a:t>
            </a:r>
          </a:p>
          <a:p>
            <a:r>
              <a:rPr lang="el-GR" sz="2250" b="1" dirty="0">
                <a:effectLst>
                  <a:outerShdw blurRad="38100" dist="38100" dir="2700000" algn="tl">
                    <a:srgbClr val="000000">
                      <a:alpha val="43137"/>
                    </a:srgbClr>
                  </a:outerShdw>
                </a:effectLst>
                <a:latin typeface="Bookman Old Style" panose="02050604050505020204" pitchFamily="18" charset="0"/>
              </a:rPr>
              <a:t>?</a:t>
            </a:r>
            <a:r>
              <a:rPr lang="el-GR" sz="3300" b="1" dirty="0">
                <a:effectLst>
                  <a:outerShdw blurRad="38100" dist="38100" dir="2700000" algn="tl">
                    <a:srgbClr val="000000">
                      <a:alpha val="43137"/>
                    </a:srgbClr>
                  </a:outerShdw>
                </a:effectLst>
                <a:latin typeface="Bookman Old Style" panose="02050604050505020204" pitchFamily="18" charset="0"/>
              </a:rPr>
              <a:t>?</a:t>
            </a:r>
            <a:r>
              <a:rPr lang="el-GR" sz="6000" b="1" dirty="0">
                <a:effectLst>
                  <a:outerShdw blurRad="38100" dist="38100" dir="2700000" algn="tl">
                    <a:srgbClr val="000000">
                      <a:alpha val="43137"/>
                    </a:srgbClr>
                  </a:outerShdw>
                </a:effectLst>
                <a:latin typeface="Bookman Old Style" panose="02050604050505020204" pitchFamily="18" charset="0"/>
              </a:rPr>
              <a:t>?</a:t>
            </a:r>
          </a:p>
          <a:p>
            <a:endParaRPr lang="en-US" sz="3300" b="1" dirty="0">
              <a:latin typeface="Bookman Old Style" panose="02050604050505020204" pitchFamily="18" charset="0"/>
            </a:endParaRPr>
          </a:p>
        </p:txBody>
      </p:sp>
    </p:spTree>
    <p:extLst>
      <p:ext uri="{BB962C8B-B14F-4D97-AF65-F5344CB8AC3E}">
        <p14:creationId xmlns:p14="http://schemas.microsoft.com/office/powerpoint/2010/main" val="720016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53219" y="1252905"/>
          <a:ext cx="8588327" cy="474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0380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latin typeface="Book Antiqua" panose="02040602050305030304" pitchFamily="18" charset="0"/>
              </a:rPr>
              <a:t>Πώς επιλέγουμε το κατάλληλο θέμα</a:t>
            </a:r>
            <a:r>
              <a:rPr lang="en-GB" b="1" dirty="0">
                <a:latin typeface="Book Antiqua" panose="02040602050305030304" pitchFamily="18" charset="0"/>
              </a:rPr>
              <a:t>;</a:t>
            </a:r>
            <a:endParaRPr lang="en-US" b="1" dirty="0">
              <a:latin typeface="Book Antiqua" panose="02040602050305030304" pitchFamily="18" charset="0"/>
            </a:endParaRPr>
          </a:p>
        </p:txBody>
      </p:sp>
      <p:sp>
        <p:nvSpPr>
          <p:cNvPr id="3" name="Content Placeholder 2"/>
          <p:cNvSpPr>
            <a:spLocks noGrp="1"/>
          </p:cNvSpPr>
          <p:nvPr>
            <p:ph idx="1"/>
          </p:nvPr>
        </p:nvSpPr>
        <p:spPr>
          <a:xfrm>
            <a:off x="519249" y="2003515"/>
            <a:ext cx="8307977" cy="3654335"/>
          </a:xfrm>
        </p:spPr>
        <p:txBody>
          <a:bodyPr>
            <a:normAutofit/>
          </a:bodyPr>
          <a:lstStyle/>
          <a:p>
            <a:pPr marL="0" indent="0" algn="just">
              <a:buNone/>
            </a:pPr>
            <a:r>
              <a:rPr lang="el-GR" dirty="0">
                <a:latin typeface="Book Antiqua" panose="02040602050305030304" pitchFamily="18" charset="0"/>
              </a:rPr>
              <a:t>Προτού ξεκινήσουμε, δίνουμε σύντομη περιγραφή του θέματός μας (περ. 2000 λέξεις) στον επιβλέποντα καθηγητή (</a:t>
            </a:r>
            <a:r>
              <a:rPr lang="en-GB" dirty="0">
                <a:latin typeface="Book Antiqua" panose="02040602050305030304" pitchFamily="18" charset="0"/>
              </a:rPr>
              <a:t>supervisor)</a:t>
            </a:r>
            <a:r>
              <a:rPr lang="en-US" dirty="0">
                <a:latin typeface="Book Antiqua" panose="02040602050305030304" pitchFamily="18" charset="0"/>
              </a:rPr>
              <a:t> o </a:t>
            </a:r>
            <a:r>
              <a:rPr lang="el-GR" dirty="0">
                <a:latin typeface="Book Antiqua" panose="02040602050305030304" pitchFamily="18" charset="0"/>
              </a:rPr>
              <a:t>οποίος θα το εγκρίνει και θα κατευθύνει στην έρευνά μας. Κρατάμε σημειώσεις κατά τη συνάντησή μας</a:t>
            </a:r>
          </a:p>
          <a:p>
            <a:pPr marL="0" indent="0">
              <a:buNone/>
            </a:pPr>
            <a:endParaRPr lang="el-GR" dirty="0">
              <a:latin typeface="Book Antiqua" panose="02040602050305030304" pitchFamily="18" charset="0"/>
            </a:endParaRPr>
          </a:p>
          <a:p>
            <a:pPr>
              <a:buFont typeface="Wingdings" panose="05000000000000000000" pitchFamily="2" charset="2"/>
              <a:buChar char="Ø"/>
            </a:pPr>
            <a:r>
              <a:rPr lang="el-GR" altLang="en-US" dirty="0">
                <a:latin typeface="Book Antiqua" panose="02040602050305030304" pitchFamily="18" charset="0"/>
                <a:cs typeface="Times New Roman" panose="02020603050405020304" pitchFamily="18" charset="0"/>
              </a:rPr>
              <a:t>Πρόχειρος σκελετός θέματος</a:t>
            </a:r>
          </a:p>
          <a:p>
            <a:pPr>
              <a:buFont typeface="Wingdings" panose="05000000000000000000" pitchFamily="2" charset="2"/>
              <a:buChar char="Ø"/>
            </a:pPr>
            <a:r>
              <a:rPr lang="el-GR" altLang="en-US" dirty="0">
                <a:latin typeface="Book Antiqua" panose="02040602050305030304" pitchFamily="18" charset="0"/>
                <a:cs typeface="Times New Roman" panose="02020603050405020304" pitchFamily="18" charset="0"/>
              </a:rPr>
              <a:t> Λέξεις- κλειδιά</a:t>
            </a:r>
          </a:p>
          <a:p>
            <a:pPr>
              <a:buFont typeface="Wingdings" panose="05000000000000000000" pitchFamily="2" charset="2"/>
              <a:buChar char="Ø"/>
            </a:pPr>
            <a:r>
              <a:rPr lang="el-GR" altLang="en-US" dirty="0">
                <a:latin typeface="Book Antiqua" panose="02040602050305030304" pitchFamily="18" charset="0"/>
                <a:cs typeface="Times New Roman" panose="02020603050405020304" pitchFamily="18" charset="0"/>
              </a:rPr>
              <a:t>Σκοπός, ερευνητικά ερωτήματα και μέθοδος</a:t>
            </a:r>
          </a:p>
          <a:p>
            <a:pPr>
              <a:buFont typeface="Wingdings" panose="05000000000000000000" pitchFamily="2" charset="2"/>
              <a:buChar char="Ø"/>
            </a:pPr>
            <a:r>
              <a:rPr lang="el-GR" altLang="en-US" dirty="0">
                <a:latin typeface="Book Antiqua" panose="02040602050305030304" pitchFamily="18" charset="0"/>
                <a:cs typeface="Times New Roman" panose="02020603050405020304" pitchFamily="18" charset="0"/>
              </a:rPr>
              <a:t> Σημασία συμβολής της έρευνας στην επιστήμη</a:t>
            </a:r>
          </a:p>
          <a:p>
            <a:pPr>
              <a:buFont typeface="Wingdings" panose="05000000000000000000" pitchFamily="2" charset="2"/>
              <a:buChar char="Ø"/>
            </a:pPr>
            <a:r>
              <a:rPr lang="el-GR" altLang="en-US" dirty="0">
                <a:latin typeface="Book Antiqua" panose="02040602050305030304" pitchFamily="18" charset="0"/>
                <a:cs typeface="Times New Roman" panose="02020603050405020304" pitchFamily="18" charset="0"/>
              </a:rPr>
              <a:t> Βασική βιβλιογραφία (15 περίπου βιβλία)</a:t>
            </a:r>
            <a:r>
              <a:rPr lang="el-GR" altLang="en-US" dirty="0">
                <a:latin typeface="Book Antiqua" panose="02040602050305030304" pitchFamily="18" charset="0"/>
              </a:rPr>
              <a:t> με την οποία ξεκινάμε</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3461351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7338" y="2189450"/>
            <a:ext cx="7995805" cy="3208571"/>
          </a:xfrm>
          <a:prstGeom prst="rect">
            <a:avLst/>
          </a:prstGeom>
        </p:spPr>
        <p:txBody>
          <a:bodyPr wrap="square">
            <a:spAutoFit/>
          </a:bodyPr>
          <a:lstStyle/>
          <a:p>
            <a:pPr marL="214313" indent="-214313">
              <a:buFontTx/>
              <a:buChar char="-"/>
            </a:pPr>
            <a:r>
              <a:rPr lang="el-GR" altLang="en-US" sz="2100" dirty="0">
                <a:solidFill>
                  <a:prstClr val="black"/>
                </a:solidFill>
                <a:latin typeface="Book Antiqua" panose="02040602050305030304" pitchFamily="18" charset="0"/>
              </a:rPr>
              <a:t>Πρέπει να είναι σύντομος (μέχρι 12 λέξεις)</a:t>
            </a:r>
          </a:p>
          <a:p>
            <a:pPr marL="214313" indent="-214313">
              <a:buFontTx/>
              <a:buChar char="-"/>
            </a:pPr>
            <a:r>
              <a:rPr lang="el-GR" sz="2100" dirty="0">
                <a:solidFill>
                  <a:prstClr val="black"/>
                </a:solidFill>
                <a:latin typeface="Book Antiqua" panose="02040602050305030304" pitchFamily="18" charset="0"/>
                <a:cs typeface="Times New Roman" pitchFamily="18" charset="0"/>
              </a:rPr>
              <a:t>Να αποδίδει το περιεχόμενο της εργασίας</a:t>
            </a:r>
          </a:p>
          <a:p>
            <a:pPr marL="214313" indent="-214313">
              <a:buFontTx/>
              <a:buChar char="-"/>
            </a:pPr>
            <a:r>
              <a:rPr lang="el-GR" sz="2100" dirty="0">
                <a:solidFill>
                  <a:prstClr val="black"/>
                </a:solidFill>
                <a:latin typeface="Book Antiqua" panose="02040602050305030304" pitchFamily="18" charset="0"/>
                <a:cs typeface="Times New Roman" pitchFamily="18" charset="0"/>
              </a:rPr>
              <a:t>Να μην είναι πολύ γενικός (π.χ. </a:t>
            </a:r>
            <a:r>
              <a:rPr lang="el-GR" sz="2100" b="1" u="sng" dirty="0">
                <a:solidFill>
                  <a:prstClr val="black"/>
                </a:solidFill>
                <a:latin typeface="Book Antiqua" panose="02040602050305030304" pitchFamily="18" charset="0"/>
                <a:cs typeface="Times New Roman" pitchFamily="18" charset="0"/>
              </a:rPr>
              <a:t>όχι</a:t>
            </a:r>
            <a:r>
              <a:rPr lang="el-GR" sz="2100" dirty="0">
                <a:solidFill>
                  <a:prstClr val="black"/>
                </a:solidFill>
                <a:latin typeface="Book Antiqua" panose="02040602050305030304" pitchFamily="18" charset="0"/>
                <a:cs typeface="Times New Roman" pitchFamily="18" charset="0"/>
              </a:rPr>
              <a:t> Η ψυχολογία στην εκπαίδευση-</a:t>
            </a:r>
            <a:r>
              <a:rPr lang="el-GR" sz="2100" b="1" u="sng" dirty="0">
                <a:solidFill>
                  <a:prstClr val="black"/>
                </a:solidFill>
                <a:latin typeface="Book Antiqua" panose="02040602050305030304" pitchFamily="18" charset="0"/>
                <a:cs typeface="Times New Roman" pitchFamily="18" charset="0"/>
              </a:rPr>
              <a:t> αλλά </a:t>
            </a:r>
            <a:r>
              <a:rPr lang="el-GR" sz="2100" dirty="0">
                <a:solidFill>
                  <a:prstClr val="black"/>
                </a:solidFill>
                <a:latin typeface="Book Antiqua" panose="02040602050305030304" pitchFamily="18" charset="0"/>
                <a:cs typeface="Times New Roman" pitchFamily="18" charset="0"/>
              </a:rPr>
              <a:t>Ψυχολογικές λειτουργίες των μαθηματικών στη δευτεροβάθμια εκπαίδευση)</a:t>
            </a:r>
          </a:p>
          <a:p>
            <a:pPr marL="214313" indent="-214313">
              <a:buFontTx/>
              <a:buChar char="-"/>
            </a:pPr>
            <a:r>
              <a:rPr lang="el-GR" sz="2100" dirty="0">
                <a:solidFill>
                  <a:prstClr val="black"/>
                </a:solidFill>
                <a:latin typeface="Book Antiqua" panose="02040602050305030304" pitchFamily="18" charset="0"/>
                <a:cs typeface="Times New Roman" pitchFamily="18" charset="0"/>
              </a:rPr>
              <a:t>Να είναι ελκυστικός, να κινεί το ενδιαφέρον, να προκαλεί την προσοχή</a:t>
            </a:r>
          </a:p>
          <a:p>
            <a:pPr marL="214313" indent="-214313">
              <a:buFontTx/>
              <a:buChar char="-"/>
            </a:pPr>
            <a:r>
              <a:rPr lang="el-GR" sz="2100" dirty="0">
                <a:solidFill>
                  <a:prstClr val="black"/>
                </a:solidFill>
                <a:latin typeface="Book Antiqua" panose="02040602050305030304" pitchFamily="18" charset="0"/>
                <a:cs typeface="Times New Roman" pitchFamily="18" charset="0"/>
              </a:rPr>
              <a:t>Να μην περιέχει ρήματα</a:t>
            </a:r>
          </a:p>
          <a:p>
            <a:pPr marL="214313" indent="-214313">
              <a:buFontTx/>
              <a:buChar char="-"/>
            </a:pPr>
            <a:r>
              <a:rPr lang="el-GR" altLang="en-US" sz="2100" dirty="0">
                <a:solidFill>
                  <a:prstClr val="black"/>
                </a:solidFill>
                <a:latin typeface="Book Antiqua" panose="02040602050305030304" pitchFamily="18" charset="0"/>
              </a:rPr>
              <a:t>Ο τίτλος μπορεί να τροποποιηθεί στην πορεία της έρευνας</a:t>
            </a:r>
          </a:p>
          <a:p>
            <a:pPr marL="214313" indent="-214313">
              <a:buFontTx/>
              <a:buChar char="-"/>
            </a:pPr>
            <a:endParaRPr lang="el-GR" altLang="en-US" sz="1350" dirty="0">
              <a:solidFill>
                <a:prstClr val="black"/>
              </a:solidFill>
            </a:endParaRPr>
          </a:p>
        </p:txBody>
      </p:sp>
      <p:sp>
        <p:nvSpPr>
          <p:cNvPr id="4" name="TextBox 3"/>
          <p:cNvSpPr txBox="1"/>
          <p:nvPr/>
        </p:nvSpPr>
        <p:spPr>
          <a:xfrm>
            <a:off x="1375298" y="1264081"/>
            <a:ext cx="7017034" cy="553998"/>
          </a:xfrm>
          <a:prstGeom prst="rect">
            <a:avLst/>
          </a:prstGeom>
          <a:noFill/>
        </p:spPr>
        <p:txBody>
          <a:bodyPr wrap="square" rtlCol="0">
            <a:spAutoFit/>
          </a:bodyPr>
          <a:lstStyle/>
          <a:p>
            <a:r>
              <a:rPr lang="el-GR" sz="3000" b="1" dirty="0">
                <a:solidFill>
                  <a:prstClr val="black"/>
                </a:solidFill>
                <a:latin typeface="Book Antiqua" panose="02040602050305030304" pitchFamily="18" charset="0"/>
              </a:rPr>
              <a:t>Πώς επιλέγουμε τον κατάλληλο τίτλο</a:t>
            </a:r>
            <a:r>
              <a:rPr lang="en-US" sz="3000" b="1" dirty="0">
                <a:solidFill>
                  <a:prstClr val="black"/>
                </a:solidFill>
                <a:latin typeface="Book Antiqua" panose="02040602050305030304" pitchFamily="18" charset="0"/>
              </a:rPr>
              <a:t>;</a:t>
            </a:r>
          </a:p>
        </p:txBody>
      </p:sp>
    </p:spTree>
    <p:extLst>
      <p:ext uri="{BB962C8B-B14F-4D97-AF65-F5344CB8AC3E}">
        <p14:creationId xmlns:p14="http://schemas.microsoft.com/office/powerpoint/2010/main" val="542406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140" y="1008359"/>
            <a:ext cx="8403956" cy="19295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686768" y="1340321"/>
            <a:ext cx="7886700" cy="994172"/>
          </a:xfrm>
        </p:spPr>
        <p:txBody>
          <a:bodyPr>
            <a:normAutofit fontScale="90000"/>
          </a:bodyPr>
          <a:lstStyle/>
          <a:p>
            <a:r>
              <a:rPr lang="el-GR" altLang="en-US" b="1" dirty="0">
                <a:latin typeface="Book Antiqua" panose="02040602050305030304" pitchFamily="18" charset="0"/>
              </a:rPr>
              <a:t>Πρωτότυπη εργασία</a:t>
            </a:r>
            <a:r>
              <a:rPr lang="en-GB" altLang="en-US" b="1" dirty="0">
                <a:latin typeface="Book Antiqua" panose="02040602050305030304" pitchFamily="18" charset="0"/>
              </a:rPr>
              <a:t>:</a:t>
            </a:r>
            <a:r>
              <a:rPr lang="el-GR" altLang="en-US" b="1" dirty="0">
                <a:latin typeface="Book Antiqua" panose="02040602050305030304" pitchFamily="18" charset="0"/>
              </a:rPr>
              <a:t> </a:t>
            </a:r>
            <a:br>
              <a:rPr lang="en-GB" altLang="en-US" b="1" dirty="0">
                <a:latin typeface="Book Antiqua" panose="02040602050305030304" pitchFamily="18" charset="0"/>
              </a:rPr>
            </a:br>
            <a:r>
              <a:rPr lang="el-GR" altLang="en-US" sz="2700" dirty="0">
                <a:latin typeface="Book Antiqua" panose="02040602050305030304" pitchFamily="18" charset="0"/>
              </a:rPr>
              <a:t>θεωρείται η εργασία που «προάγει τη γνώση σε μια συγκεκριμένη γνωστική περιοχή» και «συμβάλλει στην προώθηση της επιστήμης»</a:t>
            </a:r>
            <a:endParaRPr lang="en-US" sz="2700" dirty="0">
              <a:latin typeface="Book Antiqua" panose="02040602050305030304" pitchFamily="18" charset="0"/>
            </a:endParaRPr>
          </a:p>
        </p:txBody>
      </p:sp>
      <p:sp>
        <p:nvSpPr>
          <p:cNvPr id="3" name="Content Placeholder 2"/>
          <p:cNvSpPr>
            <a:spLocks noGrp="1"/>
          </p:cNvSpPr>
          <p:nvPr>
            <p:ph idx="1"/>
          </p:nvPr>
        </p:nvSpPr>
        <p:spPr>
          <a:xfrm>
            <a:off x="140019" y="3505200"/>
            <a:ext cx="8863961" cy="3062852"/>
          </a:xfrm>
        </p:spPr>
        <p:txBody>
          <a:bodyPr/>
          <a:lstStyle/>
          <a:p>
            <a:pPr marL="0" indent="0">
              <a:buNone/>
            </a:pPr>
            <a:endParaRPr lang="el-GR" dirty="0">
              <a:latin typeface="Book Antiqua" panose="02040602050305030304" pitchFamily="18" charset="0"/>
            </a:endParaRPr>
          </a:p>
          <a:p>
            <a:pPr marL="0" indent="0">
              <a:buNone/>
            </a:pPr>
            <a:r>
              <a:rPr lang="el-GR" sz="2800" dirty="0">
                <a:latin typeface="Book Antiqua" panose="02040602050305030304" pitchFamily="18" charset="0"/>
              </a:rPr>
              <a:t>Τι σημαίνει</a:t>
            </a:r>
            <a:r>
              <a:rPr lang="en-GB" sz="2800" dirty="0">
                <a:latin typeface="Book Antiqua" panose="02040602050305030304" pitchFamily="18" charset="0"/>
              </a:rPr>
              <a:t> </a:t>
            </a:r>
            <a:r>
              <a:rPr lang="el-GR" sz="2800" dirty="0">
                <a:latin typeface="Book Antiqua" panose="02040602050305030304" pitchFamily="18" charset="0"/>
              </a:rPr>
              <a:t>αυτό</a:t>
            </a:r>
            <a:r>
              <a:rPr lang="en-GB" sz="2800" dirty="0">
                <a:latin typeface="Book Antiqua" panose="02040602050305030304" pitchFamily="18" charset="0"/>
              </a:rPr>
              <a:t>;</a:t>
            </a:r>
          </a:p>
          <a:p>
            <a:pPr marL="0" indent="0">
              <a:buNone/>
            </a:pPr>
            <a:r>
              <a:rPr lang="en-GB" sz="2800" dirty="0">
                <a:latin typeface="Book Antiqua" panose="02040602050305030304" pitchFamily="18" charset="0"/>
              </a:rPr>
              <a:t>-</a:t>
            </a:r>
            <a:r>
              <a:rPr lang="el-GR" sz="2800" dirty="0">
                <a:latin typeface="Book Antiqua" panose="02040602050305030304" pitchFamily="18" charset="0"/>
              </a:rPr>
              <a:t>ότι </a:t>
            </a:r>
            <a:r>
              <a:rPr lang="el-GR" sz="2800" b="1" dirty="0">
                <a:latin typeface="Book Antiqua" panose="02040602050305030304" pitchFamily="18" charset="0"/>
              </a:rPr>
              <a:t>καλύπτει ένα κενό </a:t>
            </a:r>
            <a:r>
              <a:rPr lang="el-GR" sz="2800" dirty="0">
                <a:latin typeface="Book Antiqua" panose="02040602050305030304" pitchFamily="18" charset="0"/>
              </a:rPr>
              <a:t>στην έρευνα (αποκαλύπτοντας νέα δεδομένα)</a:t>
            </a:r>
          </a:p>
          <a:p>
            <a:pPr marL="0" indent="0">
              <a:buNone/>
            </a:pPr>
            <a:r>
              <a:rPr lang="el-GR" sz="2800" dirty="0">
                <a:latin typeface="Book Antiqua" panose="02040602050305030304" pitchFamily="18" charset="0"/>
              </a:rPr>
              <a:t>-ή επιχειρεί </a:t>
            </a:r>
            <a:r>
              <a:rPr lang="el-GR" sz="2800" b="1" dirty="0">
                <a:latin typeface="Book Antiqua" panose="02040602050305030304" pitchFamily="18" charset="0"/>
              </a:rPr>
              <a:t>άλλη προσέγγιση </a:t>
            </a:r>
            <a:r>
              <a:rPr lang="el-GR" sz="2800" dirty="0">
                <a:latin typeface="Book Antiqua" panose="02040602050305030304" pitchFamily="18" charset="0"/>
              </a:rPr>
              <a:t>σε θέμα που έχει ήδη μελετηθεί (ανασκευή παλιότερης γνώσης) </a:t>
            </a:r>
          </a:p>
          <a:p>
            <a:pPr marL="0" indent="0">
              <a:buNone/>
            </a:pPr>
            <a:endParaRPr lang="el-GR" dirty="0"/>
          </a:p>
        </p:txBody>
      </p:sp>
    </p:spTree>
    <p:extLst>
      <p:ext uri="{BB962C8B-B14F-4D97-AF65-F5344CB8AC3E}">
        <p14:creationId xmlns:p14="http://schemas.microsoft.com/office/powerpoint/2010/main" val="9319695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22" y="1042921"/>
            <a:ext cx="7886700" cy="617696"/>
          </a:xfrm>
        </p:spPr>
        <p:txBody>
          <a:bodyPr>
            <a:noAutofit/>
          </a:bodyPr>
          <a:lstStyle/>
          <a:p>
            <a:pPr algn="ctr"/>
            <a:r>
              <a:rPr lang="el-GR" b="1" dirty="0">
                <a:latin typeface="Book Antiqua" panose="02040602050305030304" pitchFamily="18" charset="0"/>
              </a:rPr>
              <a:t>Συντακτική δομή της Εργασίας</a:t>
            </a:r>
            <a:br>
              <a:rPr lang="el-GR" dirty="0">
                <a:effectLst>
                  <a:outerShdw blurRad="38100" dist="38100" dir="2700000" algn="tl">
                    <a:srgbClr val="000000">
                      <a:alpha val="43137"/>
                    </a:srgbClr>
                  </a:outerShdw>
                </a:effectLst>
                <a:latin typeface="Book Antiqua" panose="02040602050305030304" pitchFamily="18" charset="0"/>
              </a:rPr>
            </a:br>
            <a:endParaRPr lang="en-US"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2671465" y="1351768"/>
            <a:ext cx="5523264" cy="4219757"/>
          </a:xfrm>
        </p:spPr>
        <p:txBody>
          <a:bodyPr>
            <a:noAutofit/>
          </a:bodyPr>
          <a:lstStyle/>
          <a:p>
            <a:pPr>
              <a:lnSpc>
                <a:spcPct val="150000"/>
              </a:lnSpc>
              <a:buNone/>
            </a:pPr>
            <a:r>
              <a:rPr lang="el-GR" altLang="en-US" dirty="0">
                <a:latin typeface="Book Antiqua" panose="02040602050305030304" pitchFamily="18" charset="0"/>
              </a:rPr>
              <a:t>Σελίδα Τίτλου</a:t>
            </a:r>
          </a:p>
          <a:p>
            <a:pPr>
              <a:lnSpc>
                <a:spcPct val="150000"/>
              </a:lnSpc>
              <a:buNone/>
            </a:pPr>
            <a:r>
              <a:rPr lang="el-GR" altLang="en-US" dirty="0">
                <a:latin typeface="Book Antiqua" panose="02040602050305030304" pitchFamily="18" charset="0"/>
              </a:rPr>
              <a:t>Πίνακας Περιεχομένων </a:t>
            </a:r>
            <a:r>
              <a:rPr lang="en-GB" altLang="en-US" sz="1350" dirty="0">
                <a:latin typeface="Book Antiqua" panose="02040602050305030304" pitchFamily="18" charset="0"/>
              </a:rPr>
              <a:t>(Table of Contents)</a:t>
            </a:r>
            <a:endParaRPr lang="el-GR" altLang="en-US" sz="1350" dirty="0">
              <a:latin typeface="Book Antiqua" panose="02040602050305030304" pitchFamily="18" charset="0"/>
            </a:endParaRPr>
          </a:p>
          <a:p>
            <a:pPr>
              <a:lnSpc>
                <a:spcPct val="150000"/>
              </a:lnSpc>
              <a:buNone/>
            </a:pPr>
            <a:r>
              <a:rPr lang="el-GR" altLang="en-US" dirty="0">
                <a:latin typeface="Book Antiqua" panose="02040602050305030304" pitchFamily="18" charset="0"/>
              </a:rPr>
              <a:t>Περίληψη</a:t>
            </a:r>
            <a:r>
              <a:rPr lang="en-GB" altLang="en-US" dirty="0">
                <a:latin typeface="Book Antiqua" panose="02040602050305030304" pitchFamily="18" charset="0"/>
              </a:rPr>
              <a:t> </a:t>
            </a:r>
            <a:r>
              <a:rPr lang="en-GB" altLang="en-US" sz="1600" dirty="0">
                <a:latin typeface="Book Antiqua" panose="02040602050305030304" pitchFamily="18" charset="0"/>
              </a:rPr>
              <a:t>(abstract)</a:t>
            </a:r>
            <a:endParaRPr lang="el-GR" altLang="en-US" sz="1600" dirty="0">
              <a:latin typeface="Book Antiqua" panose="02040602050305030304" pitchFamily="18" charset="0"/>
            </a:endParaRPr>
          </a:p>
          <a:p>
            <a:pPr>
              <a:lnSpc>
                <a:spcPct val="150000"/>
              </a:lnSpc>
              <a:buNone/>
            </a:pPr>
            <a:r>
              <a:rPr lang="el-GR" altLang="en-US" dirty="0">
                <a:latin typeface="Book Antiqua" panose="02040602050305030304" pitchFamily="18" charset="0"/>
              </a:rPr>
              <a:t>Εισαγωγή</a:t>
            </a:r>
            <a:r>
              <a:rPr lang="en-GB" altLang="en-US" dirty="0">
                <a:latin typeface="Book Antiqua" panose="02040602050305030304" pitchFamily="18" charset="0"/>
              </a:rPr>
              <a:t> </a:t>
            </a:r>
            <a:r>
              <a:rPr lang="en-GB" altLang="en-US" sz="1600" dirty="0">
                <a:latin typeface="Book Antiqua" panose="02040602050305030304" pitchFamily="18" charset="0"/>
              </a:rPr>
              <a:t>(introduction)</a:t>
            </a:r>
            <a:endParaRPr lang="el-GR" altLang="en-US" sz="1600" dirty="0">
              <a:latin typeface="Book Antiqua" panose="02040602050305030304" pitchFamily="18" charset="0"/>
            </a:endParaRPr>
          </a:p>
          <a:p>
            <a:pPr>
              <a:lnSpc>
                <a:spcPct val="150000"/>
              </a:lnSpc>
              <a:buNone/>
            </a:pPr>
            <a:r>
              <a:rPr lang="el-GR" altLang="en-US" dirty="0">
                <a:latin typeface="Book Antiqua" panose="02040602050305030304" pitchFamily="18" charset="0"/>
              </a:rPr>
              <a:t>Κεφάλαια-Υποκεφάλαια </a:t>
            </a:r>
            <a:r>
              <a:rPr lang="en-GB" altLang="en-US" sz="1600" dirty="0">
                <a:latin typeface="Book Antiqua" panose="02040602050305030304" pitchFamily="18" charset="0"/>
              </a:rPr>
              <a:t>(chapters)</a:t>
            </a:r>
          </a:p>
          <a:p>
            <a:pPr>
              <a:lnSpc>
                <a:spcPct val="150000"/>
              </a:lnSpc>
              <a:buNone/>
            </a:pPr>
            <a:r>
              <a:rPr lang="el-GR" altLang="en-US" dirty="0">
                <a:solidFill>
                  <a:srgbClr val="FF0000"/>
                </a:solidFill>
                <a:latin typeface="Book Antiqua" panose="02040602050305030304" pitchFamily="18" charset="0"/>
              </a:rPr>
              <a:t>Συμπεράσματα</a:t>
            </a:r>
            <a:r>
              <a:rPr lang="en-GB" altLang="en-US" dirty="0">
                <a:solidFill>
                  <a:srgbClr val="FF0000"/>
                </a:solidFill>
                <a:latin typeface="Book Antiqua" panose="02040602050305030304" pitchFamily="18" charset="0"/>
              </a:rPr>
              <a:t> </a:t>
            </a:r>
            <a:r>
              <a:rPr lang="en-GB" altLang="en-US" sz="1350" dirty="0">
                <a:solidFill>
                  <a:srgbClr val="FF0000"/>
                </a:solidFill>
                <a:latin typeface="Book Antiqua" panose="02040602050305030304" pitchFamily="18" charset="0"/>
              </a:rPr>
              <a:t>(Conclusions) s</a:t>
            </a:r>
            <a:r>
              <a:rPr lang="el-GR" altLang="en-US" sz="1350" dirty="0">
                <a:solidFill>
                  <a:srgbClr val="FF0000"/>
                </a:solidFill>
                <a:latin typeface="Book Antiqua" panose="02040602050305030304" pitchFamily="18" charset="0"/>
              </a:rPr>
              <a:t>.</a:t>
            </a:r>
            <a:r>
              <a:rPr lang="en-GB" altLang="en-US" sz="1350" dirty="0">
                <a:solidFill>
                  <a:srgbClr val="FF0000"/>
                </a:solidFill>
                <a:latin typeface="Book Antiqua" panose="02040602050305030304" pitchFamily="18" charset="0"/>
              </a:rPr>
              <a:t>o</a:t>
            </a:r>
            <a:r>
              <a:rPr lang="el-GR" altLang="en-US" sz="1350" dirty="0">
                <a:solidFill>
                  <a:srgbClr val="FF0000"/>
                </a:solidFill>
                <a:latin typeface="Book Antiqua" panose="02040602050305030304" pitchFamily="18" charset="0"/>
              </a:rPr>
              <a:t>.</a:t>
            </a:r>
            <a:r>
              <a:rPr lang="en-GB" altLang="en-US" sz="1350" dirty="0">
                <a:solidFill>
                  <a:srgbClr val="FF0000"/>
                </a:solidFill>
                <a:latin typeface="Book Antiqua" panose="02040602050305030304" pitchFamily="18" charset="0"/>
              </a:rPr>
              <a:t>s</a:t>
            </a:r>
            <a:r>
              <a:rPr lang="el-GR" altLang="en-US" sz="1350" dirty="0">
                <a:solidFill>
                  <a:srgbClr val="FF0000"/>
                </a:solidFill>
                <a:latin typeface="Book Antiqua" panose="02040602050305030304" pitchFamily="18" charset="0"/>
              </a:rPr>
              <a:t>.</a:t>
            </a:r>
          </a:p>
          <a:p>
            <a:pPr>
              <a:lnSpc>
                <a:spcPct val="150000"/>
              </a:lnSpc>
              <a:buNone/>
            </a:pPr>
            <a:r>
              <a:rPr lang="el-GR" altLang="en-US" dirty="0">
                <a:latin typeface="Book Antiqua" panose="02040602050305030304" pitchFamily="18" charset="0"/>
              </a:rPr>
              <a:t>Παράρτημα</a:t>
            </a:r>
            <a:r>
              <a:rPr lang="en-GB" altLang="en-US" dirty="0">
                <a:latin typeface="Book Antiqua" panose="02040602050305030304" pitchFamily="18" charset="0"/>
              </a:rPr>
              <a:t> </a:t>
            </a:r>
            <a:r>
              <a:rPr lang="en-GB" altLang="en-US" sz="1350" dirty="0">
                <a:latin typeface="Book Antiqua" panose="02040602050305030304" pitchFamily="18" charset="0"/>
              </a:rPr>
              <a:t>(appendix)</a:t>
            </a:r>
            <a:endParaRPr lang="el-GR" altLang="en-US" sz="1350" dirty="0">
              <a:latin typeface="Book Antiqua" panose="02040602050305030304" pitchFamily="18" charset="0"/>
            </a:endParaRPr>
          </a:p>
          <a:p>
            <a:pPr>
              <a:lnSpc>
                <a:spcPct val="150000"/>
              </a:lnSpc>
              <a:buNone/>
            </a:pPr>
            <a:r>
              <a:rPr lang="el-GR" altLang="en-US" dirty="0">
                <a:latin typeface="Book Antiqua" panose="02040602050305030304" pitchFamily="18" charset="0"/>
              </a:rPr>
              <a:t>Βιβλιογραφία (αλφαβητικά)</a:t>
            </a:r>
            <a:endParaRPr lang="el-GR" dirty="0">
              <a:latin typeface="Book Antiqua" panose="02040602050305030304" pitchFamily="18" charset="0"/>
            </a:endParaRPr>
          </a:p>
        </p:txBody>
      </p:sp>
    </p:spTree>
    <p:extLst>
      <p:ext uri="{BB962C8B-B14F-4D97-AF65-F5344CB8AC3E}">
        <p14:creationId xmlns:p14="http://schemas.microsoft.com/office/powerpoint/2010/main" val="4292180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142" y="152400"/>
            <a:ext cx="4839715" cy="571796"/>
          </a:xfrm>
        </p:spPr>
        <p:txBody>
          <a:bodyPr>
            <a:normAutofit fontScale="90000"/>
          </a:bodyPr>
          <a:lstStyle/>
          <a:p>
            <a:r>
              <a:rPr lang="el-GR" sz="3200" b="1" dirty="0">
                <a:latin typeface="Book Antiqua" panose="02040602050305030304" pitchFamily="18" charset="0"/>
              </a:rPr>
              <a:t>Σελίδα Τίτλου </a:t>
            </a:r>
            <a:r>
              <a:rPr lang="en-GB" sz="3200" b="1" dirty="0">
                <a:latin typeface="Book Antiqua" panose="02040602050305030304" pitchFamily="18" charset="0"/>
              </a:rPr>
              <a:t>(</a:t>
            </a:r>
            <a:r>
              <a:rPr lang="en-US" sz="3200" b="1" dirty="0">
                <a:latin typeface="Book Antiqua" panose="02040602050305030304" pitchFamily="18" charset="0"/>
              </a:rPr>
              <a:t>E</a:t>
            </a:r>
            <a:r>
              <a:rPr lang="el-GR" sz="3200" b="1" dirty="0" err="1">
                <a:latin typeface="Book Antiqua" panose="02040602050305030304" pitchFamily="18" charset="0"/>
              </a:rPr>
              <a:t>σώφυλλο</a:t>
            </a:r>
            <a:r>
              <a:rPr lang="el-GR" sz="3200" b="1" dirty="0">
                <a:latin typeface="Book Antiqua" panose="02040602050305030304" pitchFamily="18" charset="0"/>
              </a:rPr>
              <a:t>)</a:t>
            </a:r>
            <a:endParaRPr lang="en-US" sz="3200" b="1" dirty="0">
              <a:latin typeface="Book Antiqua" panose="02040602050305030304" pitchFamily="18" charset="0"/>
            </a:endParaRPr>
          </a:p>
        </p:txBody>
      </p:sp>
      <p:sp>
        <p:nvSpPr>
          <p:cNvPr id="7" name="Rectangle 6"/>
          <p:cNvSpPr/>
          <p:nvPr/>
        </p:nvSpPr>
        <p:spPr>
          <a:xfrm>
            <a:off x="1585225" y="804428"/>
            <a:ext cx="5973548" cy="5909310"/>
          </a:xfrm>
          <a:prstGeom prst="rect">
            <a:avLst/>
          </a:prstGeom>
        </p:spPr>
        <p:txBody>
          <a:bodyPr wrap="square">
            <a:spAutoFit/>
          </a:bodyPr>
          <a:lstStyle/>
          <a:p>
            <a:pPr algn="ctr"/>
            <a:r>
              <a:rPr lang="el-GR" b="1" dirty="0">
                <a:solidFill>
                  <a:prstClr val="black"/>
                </a:solidFill>
                <a:latin typeface="Book Antiqua" panose="02040602050305030304" pitchFamily="18" charset="0"/>
              </a:rPr>
              <a:t>Αναγράφονται με κεφαλαία γράμματα</a:t>
            </a:r>
            <a:r>
              <a:rPr lang="en-GB" b="1" dirty="0">
                <a:solidFill>
                  <a:prstClr val="black"/>
                </a:solidFill>
                <a:latin typeface="Book Antiqua" panose="02040602050305030304" pitchFamily="18" charset="0"/>
              </a:rPr>
              <a:t>:</a:t>
            </a:r>
            <a:endParaRPr lang="el-GR" b="1" dirty="0">
              <a:solidFill>
                <a:prstClr val="black"/>
              </a:solidFill>
              <a:latin typeface="Book Antiqua" panose="02040602050305030304" pitchFamily="18" charset="0"/>
            </a:endParaRPr>
          </a:p>
          <a:p>
            <a:endParaRPr lang="el-GR" b="1" dirty="0">
              <a:solidFill>
                <a:prstClr val="black"/>
              </a:solidFill>
              <a:latin typeface="Book Antiqua" panose="02040602050305030304" pitchFamily="18" charset="0"/>
            </a:endParaRPr>
          </a:p>
          <a:p>
            <a:pPr>
              <a:buFont typeface="Arial" panose="020B0604020202020204" pitchFamily="34" charset="0"/>
              <a:buChar char="•"/>
            </a:pPr>
            <a:r>
              <a:rPr lang="el-GR" b="1" dirty="0">
                <a:solidFill>
                  <a:prstClr val="black"/>
                </a:solidFill>
                <a:latin typeface="Book Antiqua" panose="02040602050305030304" pitchFamily="18" charset="0"/>
              </a:rPr>
              <a:t> Το Πανεπιστήμιο και το λογότυπό του</a:t>
            </a:r>
          </a:p>
          <a:p>
            <a:endParaRPr lang="el-GR" b="1" dirty="0">
              <a:solidFill>
                <a:prstClr val="black"/>
              </a:solidFill>
              <a:latin typeface="Book Antiqua" panose="02040602050305030304" pitchFamily="18" charset="0"/>
            </a:endParaRPr>
          </a:p>
          <a:p>
            <a:pPr>
              <a:buFont typeface="Arial" panose="020B0604020202020204" pitchFamily="34" charset="0"/>
              <a:buChar char="•"/>
            </a:pPr>
            <a:r>
              <a:rPr lang="el-GR" b="1" dirty="0">
                <a:solidFill>
                  <a:prstClr val="black"/>
                </a:solidFill>
                <a:latin typeface="Book Antiqua" panose="02040602050305030304" pitchFamily="18" charset="0"/>
              </a:rPr>
              <a:t>Το ακαδημαϊκό Τμήμα</a:t>
            </a:r>
          </a:p>
          <a:p>
            <a:endParaRPr lang="el-GR" b="1" dirty="0">
              <a:solidFill>
                <a:prstClr val="black"/>
              </a:solidFill>
              <a:latin typeface="Book Antiqua" panose="02040602050305030304" pitchFamily="18" charset="0"/>
            </a:endParaRPr>
          </a:p>
          <a:p>
            <a:pPr>
              <a:buFont typeface="Arial" panose="020B0604020202020204" pitchFamily="34" charset="0"/>
              <a:buChar char="•"/>
            </a:pPr>
            <a:r>
              <a:rPr lang="el-GR" b="1" dirty="0">
                <a:solidFill>
                  <a:prstClr val="black"/>
                </a:solidFill>
                <a:latin typeface="Book Antiqua" panose="02040602050305030304" pitchFamily="18" charset="0"/>
              </a:rPr>
              <a:t>Ο τίτλος της εργασίας</a:t>
            </a:r>
          </a:p>
          <a:p>
            <a:endParaRPr lang="el-GR" b="1" dirty="0">
              <a:solidFill>
                <a:prstClr val="black"/>
              </a:solidFill>
              <a:latin typeface="Book Antiqua" panose="02040602050305030304" pitchFamily="18" charset="0"/>
            </a:endParaRPr>
          </a:p>
          <a:p>
            <a:pPr>
              <a:buFont typeface="Arial" panose="020B0604020202020204" pitchFamily="34" charset="0"/>
              <a:buChar char="•"/>
            </a:pPr>
            <a:r>
              <a:rPr lang="el-GR" b="1" dirty="0">
                <a:solidFill>
                  <a:prstClr val="black"/>
                </a:solidFill>
                <a:latin typeface="Book Antiqua" panose="02040602050305030304" pitchFamily="18" charset="0"/>
              </a:rPr>
              <a:t>Το ονοματεπώνυμο του συγγραφέα</a:t>
            </a:r>
          </a:p>
          <a:p>
            <a:pPr>
              <a:buFont typeface="Arial" panose="020B0604020202020204" pitchFamily="34" charset="0"/>
              <a:buChar char="•"/>
            </a:pPr>
            <a:endParaRPr lang="el-GR" b="1" dirty="0">
              <a:solidFill>
                <a:prstClr val="black"/>
              </a:solidFill>
              <a:latin typeface="Book Antiqua" panose="02040602050305030304" pitchFamily="18" charset="0"/>
            </a:endParaRPr>
          </a:p>
          <a:p>
            <a:pPr>
              <a:buFont typeface="Arial" panose="020B0604020202020204" pitchFamily="34" charset="0"/>
              <a:buChar char="•"/>
            </a:pPr>
            <a:r>
              <a:rPr lang="el-GR" b="1" dirty="0">
                <a:solidFill>
                  <a:prstClr val="black"/>
                </a:solidFill>
                <a:latin typeface="Book Antiqua" panose="02040602050305030304" pitchFamily="18" charset="0"/>
              </a:rPr>
              <a:t> Ονοματεπώνυμο Διδάσκοντος/ Επιβλέποντος (Διατριβή) </a:t>
            </a:r>
          </a:p>
          <a:p>
            <a:pPr>
              <a:buFont typeface="Arial" panose="020B0604020202020204" pitchFamily="34" charset="0"/>
              <a:buChar char="•"/>
            </a:pPr>
            <a:endParaRPr lang="el-GR" b="1" dirty="0">
              <a:solidFill>
                <a:prstClr val="black"/>
              </a:solidFill>
              <a:latin typeface="Book Antiqua" panose="02040602050305030304" pitchFamily="18" charset="0"/>
            </a:endParaRPr>
          </a:p>
          <a:p>
            <a:pPr>
              <a:buFont typeface="Arial" panose="020B0604020202020204" pitchFamily="34" charset="0"/>
              <a:buChar char="•"/>
            </a:pPr>
            <a:r>
              <a:rPr lang="el-GR" b="1" dirty="0">
                <a:solidFill>
                  <a:prstClr val="black"/>
                </a:solidFill>
                <a:latin typeface="Book Antiqua" panose="02040602050305030304" pitchFamily="18" charset="0"/>
              </a:rPr>
              <a:t>Αν πρόκειται για διατριβή</a:t>
            </a:r>
          </a:p>
          <a:p>
            <a:r>
              <a:rPr lang="el-GR" b="1" dirty="0">
                <a:solidFill>
                  <a:prstClr val="black"/>
                </a:solidFill>
                <a:latin typeface="Book Antiqua" panose="02040602050305030304" pitchFamily="18" charset="0"/>
              </a:rPr>
              <a:t>η πρόταση “Διατριβή η οποία υποβλήθηκε προς απόκτηση διδακτορικού τίτλου σπουδών στο Πανεπιστήμιο Κύπρου” (“A </a:t>
            </a:r>
            <a:r>
              <a:rPr lang="el-GR" b="1" dirty="0" err="1">
                <a:solidFill>
                  <a:prstClr val="black"/>
                </a:solidFill>
                <a:latin typeface="Book Antiqua" panose="02040602050305030304" pitchFamily="18" charset="0"/>
              </a:rPr>
              <a:t>dissertation</a:t>
            </a:r>
            <a:r>
              <a:rPr lang="el-GR" b="1" dirty="0">
                <a:solidFill>
                  <a:prstClr val="black"/>
                </a:solidFill>
                <a:latin typeface="Book Antiqua" panose="02040602050305030304" pitchFamily="18" charset="0"/>
              </a:rPr>
              <a:t> </a:t>
            </a:r>
            <a:r>
              <a:rPr lang="el-GR" b="1" dirty="0" err="1">
                <a:solidFill>
                  <a:prstClr val="black"/>
                </a:solidFill>
                <a:latin typeface="Book Antiqua" panose="02040602050305030304" pitchFamily="18" charset="0"/>
              </a:rPr>
              <a:t>submitted</a:t>
            </a:r>
            <a:r>
              <a:rPr lang="el-GR" b="1" dirty="0">
                <a:solidFill>
                  <a:prstClr val="black"/>
                </a:solidFill>
                <a:latin typeface="Book Antiqua" panose="02040602050305030304" pitchFamily="18" charset="0"/>
              </a:rPr>
              <a:t> </a:t>
            </a:r>
            <a:r>
              <a:rPr lang="el-GR" b="1" dirty="0" err="1">
                <a:solidFill>
                  <a:prstClr val="black"/>
                </a:solidFill>
                <a:latin typeface="Book Antiqua" panose="02040602050305030304" pitchFamily="18" charset="0"/>
              </a:rPr>
              <a:t>to</a:t>
            </a:r>
            <a:r>
              <a:rPr lang="el-GR" b="1" dirty="0">
                <a:solidFill>
                  <a:prstClr val="black"/>
                </a:solidFill>
                <a:latin typeface="Book Antiqua" panose="02040602050305030304" pitchFamily="18" charset="0"/>
              </a:rPr>
              <a:t> the </a:t>
            </a:r>
            <a:r>
              <a:rPr lang="el-GR" b="1" dirty="0" err="1">
                <a:solidFill>
                  <a:prstClr val="black"/>
                </a:solidFill>
                <a:latin typeface="Book Antiqua" panose="02040602050305030304" pitchFamily="18" charset="0"/>
              </a:rPr>
              <a:t>University</a:t>
            </a:r>
            <a:r>
              <a:rPr lang="el-GR" b="1" dirty="0">
                <a:solidFill>
                  <a:prstClr val="black"/>
                </a:solidFill>
                <a:latin typeface="Book Antiqua" panose="02040602050305030304" pitchFamily="18" charset="0"/>
              </a:rPr>
              <a:t> of Cyprus in </a:t>
            </a:r>
            <a:r>
              <a:rPr lang="el-GR" b="1" dirty="0" err="1">
                <a:solidFill>
                  <a:prstClr val="black"/>
                </a:solidFill>
                <a:latin typeface="Book Antiqua" panose="02040602050305030304" pitchFamily="18" charset="0"/>
              </a:rPr>
              <a:t>partial</a:t>
            </a:r>
            <a:r>
              <a:rPr lang="el-GR" b="1" dirty="0">
                <a:solidFill>
                  <a:prstClr val="black"/>
                </a:solidFill>
                <a:latin typeface="Book Antiqua" panose="02040602050305030304" pitchFamily="18" charset="0"/>
              </a:rPr>
              <a:t> </a:t>
            </a:r>
            <a:r>
              <a:rPr lang="el-GR" b="1" dirty="0" err="1">
                <a:solidFill>
                  <a:prstClr val="black"/>
                </a:solidFill>
                <a:latin typeface="Book Antiqua" panose="02040602050305030304" pitchFamily="18" charset="0"/>
              </a:rPr>
              <a:t>fulfillment</a:t>
            </a:r>
            <a:r>
              <a:rPr lang="el-GR" b="1" dirty="0">
                <a:solidFill>
                  <a:prstClr val="black"/>
                </a:solidFill>
                <a:latin typeface="Book Antiqua" panose="02040602050305030304" pitchFamily="18" charset="0"/>
              </a:rPr>
              <a:t> of the </a:t>
            </a:r>
            <a:r>
              <a:rPr lang="el-GR" b="1" dirty="0" err="1">
                <a:solidFill>
                  <a:prstClr val="black"/>
                </a:solidFill>
                <a:latin typeface="Book Antiqua" panose="02040602050305030304" pitchFamily="18" charset="0"/>
              </a:rPr>
              <a:t>requirements</a:t>
            </a:r>
            <a:r>
              <a:rPr lang="el-GR" b="1" dirty="0">
                <a:solidFill>
                  <a:prstClr val="black"/>
                </a:solidFill>
                <a:latin typeface="Book Antiqua" panose="02040602050305030304" pitchFamily="18" charset="0"/>
              </a:rPr>
              <a:t> for the </a:t>
            </a:r>
            <a:r>
              <a:rPr lang="el-GR" b="1" dirty="0" err="1">
                <a:solidFill>
                  <a:prstClr val="black"/>
                </a:solidFill>
                <a:latin typeface="Book Antiqua" panose="02040602050305030304" pitchFamily="18" charset="0"/>
              </a:rPr>
              <a:t>degree</a:t>
            </a:r>
            <a:r>
              <a:rPr lang="el-GR" b="1" dirty="0">
                <a:solidFill>
                  <a:prstClr val="black"/>
                </a:solidFill>
                <a:latin typeface="Book Antiqua" panose="02040602050305030304" pitchFamily="18" charset="0"/>
              </a:rPr>
              <a:t> of </a:t>
            </a:r>
            <a:r>
              <a:rPr lang="el-GR" b="1" dirty="0" err="1">
                <a:solidFill>
                  <a:prstClr val="black"/>
                </a:solidFill>
                <a:latin typeface="Book Antiqua" panose="02040602050305030304" pitchFamily="18" charset="0"/>
              </a:rPr>
              <a:t>Doctor</a:t>
            </a:r>
            <a:r>
              <a:rPr lang="el-GR" b="1" dirty="0">
                <a:solidFill>
                  <a:prstClr val="black"/>
                </a:solidFill>
                <a:latin typeface="Book Antiqua" panose="02040602050305030304" pitchFamily="18" charset="0"/>
              </a:rPr>
              <a:t> of </a:t>
            </a:r>
            <a:r>
              <a:rPr lang="el-GR" b="1" dirty="0" err="1">
                <a:solidFill>
                  <a:prstClr val="black"/>
                </a:solidFill>
                <a:latin typeface="Book Antiqua" panose="02040602050305030304" pitchFamily="18" charset="0"/>
              </a:rPr>
              <a:t>Philosophy</a:t>
            </a:r>
            <a:r>
              <a:rPr lang="el-GR" b="1" dirty="0">
                <a:solidFill>
                  <a:prstClr val="black"/>
                </a:solidFill>
                <a:latin typeface="Book Antiqua" panose="02040602050305030304" pitchFamily="18" charset="0"/>
              </a:rPr>
              <a:t>”)</a:t>
            </a:r>
          </a:p>
          <a:p>
            <a:endParaRPr lang="el-GR" b="1" dirty="0">
              <a:solidFill>
                <a:prstClr val="black"/>
              </a:solidFill>
              <a:latin typeface="Book Antiqua" panose="02040602050305030304" pitchFamily="18" charset="0"/>
            </a:endParaRPr>
          </a:p>
          <a:p>
            <a:pPr>
              <a:buFont typeface="Arial" panose="020B0604020202020204" pitchFamily="34" charset="0"/>
              <a:buChar char="•"/>
            </a:pPr>
            <a:r>
              <a:rPr lang="el-GR" b="1" dirty="0">
                <a:solidFill>
                  <a:prstClr val="black"/>
                </a:solidFill>
                <a:latin typeface="Book Antiqua" panose="02040602050305030304" pitchFamily="18" charset="0"/>
              </a:rPr>
              <a:t>Ο μήνας και το έτος κατάθεσης της εργασίας</a:t>
            </a:r>
          </a:p>
        </p:txBody>
      </p:sp>
    </p:spTree>
    <p:extLst>
      <p:ext uri="{BB962C8B-B14F-4D97-AF65-F5344CB8AC3E}">
        <p14:creationId xmlns:p14="http://schemas.microsoft.com/office/powerpoint/2010/main" val="1062251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9956"/>
            <a:ext cx="4648200" cy="68415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5022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71" y="2503171"/>
            <a:ext cx="7522699" cy="1535192"/>
          </a:xfrm>
          <a:noFill/>
          <a:ln>
            <a:no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r>
              <a:rPr lang="el-GR" b="1" dirty="0">
                <a:solidFill>
                  <a:schemeClr val="tx1"/>
                </a:solidFill>
                <a:latin typeface="Book Antiqua" panose="02040602050305030304" pitchFamily="18" charset="0"/>
              </a:rPr>
              <a:t>1</a:t>
            </a:r>
            <a:r>
              <a:rPr lang="el-GR" sz="4950" b="1" dirty="0">
                <a:solidFill>
                  <a:schemeClr val="tx1"/>
                </a:solidFill>
                <a:latin typeface="Book Antiqua" panose="02040602050305030304" pitchFamily="18" charset="0"/>
              </a:rPr>
              <a:t>. Βιβλιογραφική Έρευνα και Συλλογή Υλικού</a:t>
            </a:r>
            <a:endParaRPr lang="en-US" sz="4950" b="1"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97793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l-GR" b="1" dirty="0">
                <a:latin typeface="Book Antiqua" panose="02040602050305030304" pitchFamily="18" charset="0"/>
              </a:rPr>
              <a:t>Περίληψη/Κατατοπιστικό σημείωμα</a:t>
            </a:r>
            <a:br>
              <a:rPr lang="el-GR" b="1" dirty="0">
                <a:latin typeface="Book Antiqua" panose="02040602050305030304" pitchFamily="18" charset="0"/>
              </a:rPr>
            </a:br>
            <a:r>
              <a:rPr lang="el-GR" sz="3000" dirty="0">
                <a:latin typeface="Book Antiqua" panose="02040602050305030304" pitchFamily="18" charset="0"/>
              </a:rPr>
              <a:t>(</a:t>
            </a:r>
            <a:r>
              <a:rPr lang="en-GB" sz="3000" dirty="0">
                <a:latin typeface="Book Antiqua" panose="02040602050305030304" pitchFamily="18" charset="0"/>
              </a:rPr>
              <a:t>abstract)</a:t>
            </a:r>
            <a:endParaRPr lang="en-US" sz="3000" dirty="0">
              <a:latin typeface="Book Antiqua" panose="02040602050305030304" pitchFamily="18" charset="0"/>
            </a:endParaRPr>
          </a:p>
        </p:txBody>
      </p:sp>
      <p:sp>
        <p:nvSpPr>
          <p:cNvPr id="3" name="Content Placeholder 2"/>
          <p:cNvSpPr>
            <a:spLocks noGrp="1"/>
          </p:cNvSpPr>
          <p:nvPr>
            <p:ph idx="1"/>
          </p:nvPr>
        </p:nvSpPr>
        <p:spPr>
          <a:xfrm>
            <a:off x="0" y="1219200"/>
            <a:ext cx="9144000" cy="5638799"/>
          </a:xfrm>
        </p:spPr>
        <p:txBody>
          <a:bodyPr>
            <a:normAutofit/>
          </a:bodyPr>
          <a:lstStyle/>
          <a:p>
            <a:pPr marL="0" indent="0" algn="just">
              <a:buNone/>
            </a:pPr>
            <a:r>
              <a:rPr lang="el-GR" sz="2400" dirty="0">
                <a:latin typeface="Book Antiqua" panose="02040602050305030304" pitchFamily="18" charset="0"/>
              </a:rPr>
              <a:t>Έκταση</a:t>
            </a:r>
            <a:r>
              <a:rPr lang="en-GB" sz="2400" dirty="0">
                <a:latin typeface="Book Antiqua" panose="02040602050305030304" pitchFamily="18" charset="0"/>
              </a:rPr>
              <a:t>:</a:t>
            </a:r>
            <a:r>
              <a:rPr lang="el-GR" sz="2400" dirty="0">
                <a:latin typeface="Book Antiqua" panose="02040602050305030304" pitchFamily="18" charset="0"/>
              </a:rPr>
              <a:t> μία σελίδα το πολύ</a:t>
            </a:r>
            <a:r>
              <a:rPr lang="en-US" sz="2400" dirty="0">
                <a:latin typeface="Book Antiqua" panose="02040602050305030304" pitchFamily="18" charset="0"/>
              </a:rPr>
              <a:t>-550 </a:t>
            </a:r>
            <a:r>
              <a:rPr lang="el-GR" sz="2400" dirty="0">
                <a:latin typeface="Book Antiqua" panose="02040602050305030304" pitchFamily="18" charset="0"/>
              </a:rPr>
              <a:t>λέξεις (διδακτορικό), 5-10 γραμμές (άρθρο)</a:t>
            </a:r>
          </a:p>
          <a:p>
            <a:pPr marL="0" indent="0" algn="just">
              <a:buNone/>
            </a:pPr>
            <a:endParaRPr lang="en-US" sz="2400" dirty="0">
              <a:latin typeface="Book Antiqua" panose="02040602050305030304" pitchFamily="18" charset="0"/>
            </a:endParaRPr>
          </a:p>
          <a:p>
            <a:pPr marL="0" indent="0" algn="just">
              <a:buNone/>
            </a:pPr>
            <a:r>
              <a:rPr lang="el-GR" sz="2400" dirty="0">
                <a:latin typeface="Book Antiqua" panose="02040602050305030304" pitchFamily="18" charset="0"/>
              </a:rPr>
              <a:t>Τι είναι;</a:t>
            </a:r>
          </a:p>
          <a:p>
            <a:pPr marL="0" indent="0" algn="just">
              <a:buNone/>
            </a:pPr>
            <a:r>
              <a:rPr lang="el-GR" sz="2400" dirty="0">
                <a:latin typeface="Book Antiqua" panose="02040602050305030304" pitchFamily="18" charset="0"/>
              </a:rPr>
              <a:t>Σύντομη και ξεκάθαρη περιγραφή του περιεχομένου της εργασίας μας</a:t>
            </a:r>
          </a:p>
          <a:p>
            <a:pPr marL="0" indent="0" algn="just">
              <a:buNone/>
            </a:pPr>
            <a:endParaRPr lang="el-GR" sz="2400" dirty="0">
              <a:latin typeface="Book Antiqua" panose="02040602050305030304" pitchFamily="18" charset="0"/>
            </a:endParaRPr>
          </a:p>
          <a:p>
            <a:pPr marL="0" indent="0" algn="just">
              <a:buNone/>
            </a:pPr>
            <a:r>
              <a:rPr lang="el-GR" sz="2400" dirty="0">
                <a:latin typeface="Book Antiqua" panose="02040602050305030304" pitchFamily="18" charset="0"/>
              </a:rPr>
              <a:t>Ποιους στόχους έχει;</a:t>
            </a:r>
          </a:p>
          <a:p>
            <a:pPr marL="0" indent="0" algn="just">
              <a:buNone/>
            </a:pPr>
            <a:endParaRPr lang="el-GR" sz="2400" dirty="0">
              <a:latin typeface="Book Antiqua" panose="02040602050305030304" pitchFamily="18" charset="0"/>
            </a:endParaRPr>
          </a:p>
          <a:p>
            <a:pPr marL="0" indent="0" algn="just">
              <a:buNone/>
            </a:pPr>
            <a:r>
              <a:rPr lang="el-GR" sz="2400" dirty="0">
                <a:latin typeface="Book Antiqua" panose="02040602050305030304" pitchFamily="18" charset="0"/>
              </a:rPr>
              <a:t>Α) Βασικοί στόχοι</a:t>
            </a:r>
          </a:p>
          <a:p>
            <a:pPr marL="0" indent="0" algn="just">
              <a:buNone/>
            </a:pPr>
            <a:r>
              <a:rPr lang="el-GR" sz="2400" dirty="0">
                <a:latin typeface="Book Antiqua" panose="02040602050305030304" pitchFamily="18" charset="0"/>
              </a:rPr>
              <a:t>Β) Μέθοδος</a:t>
            </a:r>
          </a:p>
          <a:p>
            <a:pPr marL="0" indent="0" algn="just">
              <a:buNone/>
            </a:pPr>
            <a:r>
              <a:rPr lang="el-GR" sz="2400" dirty="0">
                <a:latin typeface="Book Antiqua" panose="02040602050305030304" pitchFamily="18" charset="0"/>
              </a:rPr>
              <a:t>Γ) Δομή</a:t>
            </a:r>
          </a:p>
          <a:p>
            <a:pPr marL="0" indent="0" algn="just">
              <a:buNone/>
            </a:pPr>
            <a:r>
              <a:rPr lang="el-GR" sz="2400" dirty="0">
                <a:latin typeface="Book Antiqua" panose="02040602050305030304" pitchFamily="18" charset="0"/>
              </a:rPr>
              <a:t>Δ) </a:t>
            </a:r>
            <a:r>
              <a:rPr lang="el-GR" sz="2400" b="1" dirty="0">
                <a:latin typeface="Book Antiqua" panose="02040602050305030304" pitchFamily="18" charset="0"/>
              </a:rPr>
              <a:t>Πρωτότυπα συμπεράσματα</a:t>
            </a:r>
            <a:endParaRPr lang="en-GB" sz="2400" b="1" dirty="0">
              <a:latin typeface="Book Antiqua" panose="02040602050305030304" pitchFamily="18" charset="0"/>
            </a:endParaRPr>
          </a:p>
        </p:txBody>
      </p:sp>
    </p:spTree>
    <p:extLst>
      <p:ext uri="{BB962C8B-B14F-4D97-AF65-F5344CB8AC3E}">
        <p14:creationId xmlns:p14="http://schemas.microsoft.com/office/powerpoint/2010/main" val="25986011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pPr marL="0" indent="0"/>
            <a:endParaRPr lang="el-GR" sz="2400" b="0" dirty="0"/>
          </a:p>
          <a:p>
            <a:pPr>
              <a:buFont typeface="Wingdings" panose="05000000000000000000" pitchFamily="2" charset="2"/>
              <a:buChar char="Ø"/>
            </a:pPr>
            <a:r>
              <a:rPr lang="el-GR" sz="2800" b="0" dirty="0">
                <a:latin typeface="Book Antiqua" panose="02040602050305030304" pitchFamily="18" charset="0"/>
              </a:rPr>
              <a:t>Ποια είναι η σημασία του;</a:t>
            </a:r>
          </a:p>
          <a:p>
            <a:pPr>
              <a:buFont typeface="Wingdings" panose="05000000000000000000" pitchFamily="2" charset="2"/>
              <a:buChar char="Ø"/>
            </a:pPr>
            <a:endParaRPr lang="el-GR" sz="2800" b="0" dirty="0">
              <a:latin typeface="Book Antiqua" panose="02040602050305030304" pitchFamily="18" charset="0"/>
            </a:endParaRPr>
          </a:p>
          <a:p>
            <a:pPr>
              <a:buFont typeface="Wingdings" panose="05000000000000000000" pitchFamily="2" charset="2"/>
              <a:buChar char="Ø"/>
            </a:pPr>
            <a:r>
              <a:rPr lang="el-GR" sz="2800" b="0" dirty="0">
                <a:latin typeface="Book Antiqua" panose="02040602050305030304" pitchFamily="18" charset="0"/>
              </a:rPr>
              <a:t>Έχουν όλα τα άρθρα και τα ακαδημαϊκά δοκίμια </a:t>
            </a:r>
            <a:r>
              <a:rPr lang="en-GB" sz="2800" b="0" i="1" dirty="0">
                <a:latin typeface="Book Antiqua" panose="02040602050305030304" pitchFamily="18" charset="0"/>
              </a:rPr>
              <a:t>abstract</a:t>
            </a:r>
            <a:r>
              <a:rPr lang="el-GR" sz="2800" b="0" dirty="0">
                <a:latin typeface="Book Antiqua" panose="02040602050305030304" pitchFamily="18" charset="0"/>
              </a:rPr>
              <a:t>;</a:t>
            </a:r>
          </a:p>
          <a:p>
            <a:pPr>
              <a:buFont typeface="Wingdings" panose="05000000000000000000" pitchFamily="2" charset="2"/>
              <a:buChar char="Ø"/>
            </a:pPr>
            <a:endParaRPr lang="el-GR" sz="2800" b="0" dirty="0">
              <a:latin typeface="Book Antiqua" panose="02040602050305030304" pitchFamily="18" charset="0"/>
            </a:endParaRPr>
          </a:p>
          <a:p>
            <a:pPr>
              <a:buFont typeface="Wingdings" panose="05000000000000000000" pitchFamily="2" charset="2"/>
              <a:buChar char="Ø"/>
            </a:pPr>
            <a:r>
              <a:rPr lang="el-GR" sz="2800" b="0" dirty="0">
                <a:latin typeface="Book Antiqua" panose="02040602050305030304" pitchFamily="18" charset="0"/>
              </a:rPr>
              <a:t>Πώς μπορεί να σας βοηθήσει εσάς;</a:t>
            </a:r>
          </a:p>
          <a:p>
            <a:pPr>
              <a:buFont typeface="Wingdings" panose="05000000000000000000" pitchFamily="2" charset="2"/>
              <a:buChar char="Ø"/>
            </a:pPr>
            <a:endParaRPr lang="el-GR" sz="2800" b="0" dirty="0">
              <a:latin typeface="Book Antiqua" panose="02040602050305030304" pitchFamily="18" charset="0"/>
            </a:endParaRPr>
          </a:p>
          <a:p>
            <a:pPr>
              <a:buFont typeface="Wingdings" panose="05000000000000000000" pitchFamily="2" charset="2"/>
              <a:buChar char="Ø"/>
            </a:pPr>
            <a:r>
              <a:rPr lang="el-GR" sz="2800" b="0" dirty="0">
                <a:latin typeface="Book Antiqua" panose="02040602050305030304" pitchFamily="18" charset="0"/>
              </a:rPr>
              <a:t>Αποτελεί μέρος της αξιολόγησής σας;</a:t>
            </a:r>
          </a:p>
        </p:txBody>
      </p:sp>
      <p:sp>
        <p:nvSpPr>
          <p:cNvPr id="5" name="TextBox 4"/>
          <p:cNvSpPr txBox="1"/>
          <p:nvPr/>
        </p:nvSpPr>
        <p:spPr>
          <a:xfrm>
            <a:off x="944880" y="152400"/>
            <a:ext cx="7406640" cy="1323439"/>
          </a:xfrm>
          <a:prstGeom prst="rect">
            <a:avLst/>
          </a:prstGeom>
          <a:noFill/>
        </p:spPr>
        <p:txBody>
          <a:bodyPr wrap="square" rtlCol="0">
            <a:spAutoFit/>
          </a:bodyPr>
          <a:lstStyle/>
          <a:p>
            <a:pPr algn="ctr"/>
            <a:r>
              <a:rPr lang="el-GR" sz="4000" dirty="0">
                <a:latin typeface="Book Antiqua" panose="02040602050305030304" pitchFamily="18" charset="0"/>
              </a:rPr>
              <a:t>Κατατοπιστικό σημείωμα -</a:t>
            </a:r>
            <a:r>
              <a:rPr lang="en-GB" sz="4000" dirty="0">
                <a:latin typeface="Book Antiqua" panose="02040602050305030304" pitchFamily="18" charset="0"/>
              </a:rPr>
              <a:t> </a:t>
            </a:r>
            <a:r>
              <a:rPr lang="en-GB" sz="4000" i="1" dirty="0">
                <a:latin typeface="Book Antiqua" panose="02040602050305030304" pitchFamily="18" charset="0"/>
              </a:rPr>
              <a:t>Abstract</a:t>
            </a:r>
            <a:r>
              <a:rPr lang="el-GR" sz="4000" dirty="0">
                <a:latin typeface="Book Antiqua" panose="02040602050305030304" pitchFamily="18" charset="0"/>
              </a:rPr>
              <a:t> </a:t>
            </a:r>
            <a:endParaRPr lang="en-US" sz="4000" dirty="0">
              <a:latin typeface="Book Antiqua" panose="02040602050305030304" pitchFamily="18" charset="0"/>
            </a:endParaRPr>
          </a:p>
        </p:txBody>
      </p:sp>
    </p:spTree>
    <p:extLst>
      <p:ext uri="{BB962C8B-B14F-4D97-AF65-F5344CB8AC3E}">
        <p14:creationId xmlns:p14="http://schemas.microsoft.com/office/powerpoint/2010/main" val="3063412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179"/>
            <a:ext cx="2624002" cy="905522"/>
          </a:xfrm>
        </p:spPr>
        <p:txBody>
          <a:bodyPr>
            <a:normAutofit/>
          </a:bodyPr>
          <a:lstStyle/>
          <a:p>
            <a:r>
              <a:rPr lang="el-GR" sz="3000" b="1" dirty="0">
                <a:latin typeface="Book Antiqua" panose="02040602050305030304" pitchFamily="18" charset="0"/>
              </a:rPr>
              <a:t>Εισαγωγή</a:t>
            </a:r>
            <a:endParaRPr lang="en-US" sz="3000" b="1" dirty="0">
              <a:latin typeface="Book Antiqua" panose="02040602050305030304" pitchFamily="18" charset="0"/>
            </a:endParaRPr>
          </a:p>
        </p:txBody>
      </p:sp>
      <p:sp>
        <p:nvSpPr>
          <p:cNvPr id="3" name="Content Placeholder 2"/>
          <p:cNvSpPr>
            <a:spLocks noGrp="1"/>
          </p:cNvSpPr>
          <p:nvPr>
            <p:ph idx="1"/>
          </p:nvPr>
        </p:nvSpPr>
        <p:spPr>
          <a:xfrm>
            <a:off x="1" y="838200"/>
            <a:ext cx="9062358" cy="6019799"/>
          </a:xfrm>
        </p:spPr>
        <p:txBody>
          <a:bodyPr>
            <a:normAutofit/>
          </a:bodyPr>
          <a:lstStyle/>
          <a:p>
            <a:pPr marL="0" indent="0">
              <a:buNone/>
            </a:pPr>
            <a:r>
              <a:rPr lang="el-GR" sz="2800" b="1" dirty="0">
                <a:latin typeface="Book Antiqua" panose="02040602050305030304" pitchFamily="18" charset="0"/>
              </a:rPr>
              <a:t>Πότε πιστεύετε ότι πρέπει να γράφουμε την Εισαγωγή πριν ή </a:t>
            </a:r>
            <a:r>
              <a:rPr lang="el-GR" sz="2800" b="1" u="sng" dirty="0">
                <a:latin typeface="Book Antiqua" panose="02040602050305030304" pitchFamily="18" charset="0"/>
              </a:rPr>
              <a:t>μετά την ολοκλήρωση της εργασίας</a:t>
            </a:r>
            <a:r>
              <a:rPr lang="en-GB" sz="2800" b="1" dirty="0">
                <a:latin typeface="Book Antiqua" panose="02040602050305030304" pitchFamily="18" charset="0"/>
              </a:rPr>
              <a:t>;</a:t>
            </a:r>
            <a:endParaRPr lang="el-GR" sz="2800" b="1" dirty="0">
              <a:latin typeface="Book Antiqua" panose="02040602050305030304" pitchFamily="18" charset="0"/>
            </a:endParaRPr>
          </a:p>
          <a:p>
            <a:pPr marL="0" indent="0">
              <a:buNone/>
            </a:pPr>
            <a:endParaRPr lang="el-GR" sz="2400" dirty="0">
              <a:latin typeface="Book Antiqua" panose="02040602050305030304" pitchFamily="18" charset="0"/>
            </a:endParaRPr>
          </a:p>
          <a:p>
            <a:pPr marL="0" indent="0">
              <a:buNone/>
            </a:pPr>
            <a:r>
              <a:rPr lang="el-GR" sz="2400" b="1" dirty="0">
                <a:latin typeface="Book Antiqua" panose="02040602050305030304" pitchFamily="18" charset="0"/>
              </a:rPr>
              <a:t>Τι περιλαμβάνει η Εισαγωγή</a:t>
            </a:r>
            <a:r>
              <a:rPr lang="en-GB" sz="2400" b="1" dirty="0">
                <a:latin typeface="Book Antiqua" panose="02040602050305030304" pitchFamily="18" charset="0"/>
              </a:rPr>
              <a:t>;</a:t>
            </a:r>
            <a:endParaRPr lang="el-GR" sz="2400" b="1" dirty="0">
              <a:latin typeface="Book Antiqua" panose="02040602050305030304" pitchFamily="18" charset="0"/>
            </a:endParaRPr>
          </a:p>
          <a:p>
            <a:pPr marL="0" indent="0">
              <a:buNone/>
            </a:pPr>
            <a:endParaRPr lang="en-GB" sz="2400" b="1" dirty="0">
              <a:latin typeface="Book Antiqua" panose="02040602050305030304" pitchFamily="18" charset="0"/>
            </a:endParaRPr>
          </a:p>
          <a:p>
            <a:pPr marL="0" indent="0">
              <a:buNone/>
            </a:pPr>
            <a:r>
              <a:rPr lang="el-GR" sz="2400" dirty="0">
                <a:latin typeface="Book Antiqua" panose="02040602050305030304" pitchFamily="18" charset="0"/>
              </a:rPr>
              <a:t>Α. Διατύπωση του </a:t>
            </a:r>
            <a:r>
              <a:rPr lang="el-GR" sz="2400" b="1" dirty="0">
                <a:latin typeface="Book Antiqua" panose="02040602050305030304" pitchFamily="18" charset="0"/>
              </a:rPr>
              <a:t>θέματος της εργασίας </a:t>
            </a:r>
            <a:r>
              <a:rPr lang="el-GR" sz="2400" dirty="0">
                <a:latin typeface="Book Antiqua" panose="02040602050305030304" pitchFamily="18" charset="0"/>
              </a:rPr>
              <a:t>και των </a:t>
            </a:r>
            <a:r>
              <a:rPr lang="el-GR" sz="2400" b="1" dirty="0">
                <a:latin typeface="Book Antiqua" panose="02040602050305030304" pitchFamily="18" charset="0"/>
              </a:rPr>
              <a:t>στόχων </a:t>
            </a:r>
            <a:r>
              <a:rPr lang="el-GR" sz="2400" dirty="0">
                <a:latin typeface="Book Antiqua" panose="02040602050305030304" pitchFamily="18" charset="0"/>
              </a:rPr>
              <a:t>μας </a:t>
            </a:r>
          </a:p>
          <a:p>
            <a:pPr marL="0" indent="0">
              <a:buNone/>
            </a:pPr>
            <a:r>
              <a:rPr lang="el-GR" sz="2400" dirty="0">
                <a:latin typeface="Book Antiqua" panose="02040602050305030304" pitchFamily="18" charset="0"/>
              </a:rPr>
              <a:t>Β. Τους</a:t>
            </a:r>
            <a:r>
              <a:rPr lang="el-GR" sz="2400" b="1" dirty="0">
                <a:latin typeface="Book Antiqua" panose="02040602050305030304" pitchFamily="18" charset="0"/>
              </a:rPr>
              <a:t> σταθμούς στην ‘ιστορία’ του θέματος  </a:t>
            </a:r>
            <a:r>
              <a:rPr lang="el-GR" sz="2400" dirty="0">
                <a:latin typeface="Book Antiqua" panose="02040602050305030304" pitchFamily="18" charset="0"/>
              </a:rPr>
              <a:t>(βιβλία, άρθρα, έρευνες)</a:t>
            </a:r>
          </a:p>
          <a:p>
            <a:pPr marL="0" indent="0">
              <a:buNone/>
            </a:pPr>
            <a:r>
              <a:rPr lang="el-GR" sz="2400" dirty="0">
                <a:latin typeface="Book Antiqua" panose="02040602050305030304" pitchFamily="18" charset="0"/>
              </a:rPr>
              <a:t>Γ. </a:t>
            </a:r>
            <a:r>
              <a:rPr lang="el-GR" sz="2400" b="1" dirty="0">
                <a:latin typeface="Book Antiqua" panose="02040602050305030304" pitchFamily="18" charset="0"/>
              </a:rPr>
              <a:t>Το κενό </a:t>
            </a:r>
            <a:r>
              <a:rPr lang="el-GR" sz="2400" dirty="0">
                <a:latin typeface="Book Antiqua" panose="02040602050305030304" pitchFamily="18" charset="0"/>
              </a:rPr>
              <a:t>που φιλοδοξεί να καλύψει η εργασία μας</a:t>
            </a:r>
          </a:p>
          <a:p>
            <a:pPr marL="0" indent="0">
              <a:buNone/>
            </a:pPr>
            <a:r>
              <a:rPr lang="el-GR" sz="2400" dirty="0">
                <a:latin typeface="Book Antiqua" panose="02040602050305030304" pitchFamily="18" charset="0"/>
              </a:rPr>
              <a:t>Δ. Τη </a:t>
            </a:r>
            <a:r>
              <a:rPr lang="el-GR" sz="2400" b="1" dirty="0">
                <a:latin typeface="Book Antiqua" panose="02040602050305030304" pitchFamily="18" charset="0"/>
              </a:rPr>
              <a:t>μέθοδο</a:t>
            </a:r>
            <a:r>
              <a:rPr lang="el-GR" sz="2400" dirty="0">
                <a:latin typeface="Book Antiqua" panose="02040602050305030304" pitchFamily="18" charset="0"/>
              </a:rPr>
              <a:t> που θα χρησιμοποιήσουμε για να προσεγγίσουμε το θέμα (π.χ. συγκριτική μέθοδος, ιστορική μέθοδος, ανάλυση περιεχομένου)</a:t>
            </a:r>
          </a:p>
          <a:p>
            <a:pPr marL="0" indent="0">
              <a:buNone/>
            </a:pPr>
            <a:r>
              <a:rPr lang="el-GR" sz="2400" dirty="0">
                <a:latin typeface="Book Antiqua" panose="02040602050305030304" pitchFamily="18" charset="0"/>
              </a:rPr>
              <a:t>Ε. </a:t>
            </a:r>
            <a:r>
              <a:rPr lang="el-GR" sz="2400" b="1" dirty="0">
                <a:latin typeface="Book Antiqua" panose="02040602050305030304" pitchFamily="18" charset="0"/>
              </a:rPr>
              <a:t>Περίληψη κεφαλαίων</a:t>
            </a:r>
          </a:p>
          <a:p>
            <a:pPr marL="0" indent="0">
              <a:buNone/>
            </a:pPr>
            <a:endParaRPr lang="el-GR" b="1" dirty="0">
              <a:latin typeface="Book Antiqua" panose="02040602050305030304" pitchFamily="18" charset="0"/>
            </a:endParaRPr>
          </a:p>
          <a:p>
            <a:pPr marL="0" indent="0">
              <a:buNone/>
            </a:pPr>
            <a:endParaRPr lang="el-GR" b="1" dirty="0">
              <a:latin typeface="Book Antiqua" panose="02040602050305030304" pitchFamily="18" charset="0"/>
            </a:endParaRPr>
          </a:p>
          <a:p>
            <a:pPr marL="0" indent="0" algn="just">
              <a:buNone/>
            </a:pPr>
            <a:endParaRPr lang="el-GR" dirty="0">
              <a:latin typeface="Book Antiqua" panose="02040602050305030304" pitchFamily="18" charset="0"/>
            </a:endParaRPr>
          </a:p>
          <a:p>
            <a:pPr marL="0" indent="0" algn="just">
              <a:buNone/>
            </a:pPr>
            <a:endParaRPr lang="el-GR" dirty="0">
              <a:latin typeface="Book Antiqua" panose="02040602050305030304" pitchFamily="18" charset="0"/>
            </a:endParaRPr>
          </a:p>
          <a:p>
            <a:pPr marL="0" indent="0" algn="just">
              <a:buNone/>
            </a:pPr>
            <a:endParaRPr lang="en-GB" sz="3000" dirty="0">
              <a:latin typeface="Book Antiqua" panose="02040602050305030304" pitchFamily="18" charset="0"/>
            </a:endParaRPr>
          </a:p>
        </p:txBody>
      </p:sp>
    </p:spTree>
    <p:extLst>
      <p:ext uri="{BB962C8B-B14F-4D97-AF65-F5344CB8AC3E}">
        <p14:creationId xmlns:p14="http://schemas.microsoft.com/office/powerpoint/2010/main" val="2711292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86700" cy="994172"/>
          </a:xfrm>
        </p:spPr>
        <p:txBody>
          <a:bodyPr>
            <a:normAutofit fontScale="90000"/>
          </a:bodyPr>
          <a:lstStyle/>
          <a:p>
            <a:pPr lvl="0"/>
            <a:r>
              <a:rPr lang="el-GR" b="1" dirty="0">
                <a:latin typeface="Book Antiqua" panose="02040602050305030304" pitchFamily="18" charset="0"/>
              </a:rPr>
              <a:t>Οργάνωση σε κεφάλαια &amp; </a:t>
            </a:r>
            <a:r>
              <a:rPr lang="el-GR" b="1" dirty="0" err="1">
                <a:latin typeface="Book Antiqua" panose="02040602050305030304" pitchFamily="18" charset="0"/>
              </a:rPr>
              <a:t>υποκεφάλαια</a:t>
            </a:r>
            <a:br>
              <a:rPr lang="en-US" b="1" dirty="0">
                <a:latin typeface="Book Antiqua" panose="02040602050305030304" pitchFamily="18" charset="0"/>
              </a:rPr>
            </a:br>
            <a:endParaRPr lang="en-US" dirty="0"/>
          </a:p>
        </p:txBody>
      </p:sp>
      <p:sp>
        <p:nvSpPr>
          <p:cNvPr id="3" name="Content Placeholder 2"/>
          <p:cNvSpPr>
            <a:spLocks noGrp="1"/>
          </p:cNvSpPr>
          <p:nvPr>
            <p:ph idx="1"/>
          </p:nvPr>
        </p:nvSpPr>
        <p:spPr>
          <a:xfrm>
            <a:off x="78377" y="1399229"/>
            <a:ext cx="9065623" cy="5458771"/>
          </a:xfrm>
        </p:spPr>
        <p:txBody>
          <a:bodyPr>
            <a:normAutofit fontScale="85000" lnSpcReduction="20000"/>
          </a:bodyPr>
          <a:lstStyle/>
          <a:p>
            <a:r>
              <a:rPr lang="el-GR" altLang="en-US" sz="2900" b="1" dirty="0">
                <a:latin typeface="Book Antiqua" panose="02040602050305030304" pitchFamily="18" charset="0"/>
                <a:cs typeface="Times New Roman" panose="02020603050405020304" pitchFamily="18" charset="0"/>
              </a:rPr>
              <a:t>Πρέπει να χρησιμοποιείτε υποκεφάλαια</a:t>
            </a:r>
          </a:p>
          <a:p>
            <a:r>
              <a:rPr lang="el-GR" altLang="en-US" sz="2900" b="1" dirty="0">
                <a:latin typeface="Book Antiqua" panose="02040602050305030304" pitchFamily="18" charset="0"/>
                <a:cs typeface="Times New Roman" panose="02020603050405020304" pitchFamily="18" charset="0"/>
              </a:rPr>
              <a:t>Δεν πρέπει να υπάρχει πληθώρα κεφαλαίων και υποκεφαλαίων</a:t>
            </a:r>
            <a:r>
              <a:rPr lang="en-GB" altLang="en-US" sz="2900" b="1" dirty="0">
                <a:latin typeface="Book Antiqua" panose="02040602050305030304" pitchFamily="18" charset="0"/>
                <a:cs typeface="Times New Roman" panose="02020603050405020304" pitchFamily="18" charset="0"/>
              </a:rPr>
              <a:t>:</a:t>
            </a:r>
          </a:p>
          <a:p>
            <a:pPr marL="0" indent="0">
              <a:buNone/>
            </a:pPr>
            <a:r>
              <a:rPr lang="el-GR" altLang="en-US" sz="2900" dirty="0">
                <a:latin typeface="Book Antiqua" panose="02040602050305030304" pitchFamily="18" charset="0"/>
                <a:cs typeface="Times New Roman" panose="02020603050405020304" pitchFamily="18" charset="0"/>
              </a:rPr>
              <a:t>τα υποκεφάλαια πρέπει να είναι εκτενή π.χ. να μην είναι μόνο 7 γραμμές, να υπάρχουν περισσότερα από ένα υποκεφάλαια </a:t>
            </a:r>
            <a:endParaRPr lang="en-GB" altLang="en-US" sz="2900" dirty="0">
              <a:latin typeface="Book Antiqua" panose="02040602050305030304" pitchFamily="18" charset="0"/>
              <a:cs typeface="Times New Roman" panose="02020603050405020304" pitchFamily="18" charset="0"/>
            </a:endParaRPr>
          </a:p>
          <a:p>
            <a:r>
              <a:rPr lang="el-GR" altLang="en-US" sz="2900" b="1" dirty="0">
                <a:latin typeface="Book Antiqua" panose="02040602050305030304" pitchFamily="18" charset="0"/>
                <a:cs typeface="Times New Roman" panose="02020603050405020304" pitchFamily="18" charset="0"/>
              </a:rPr>
              <a:t>Κάθε κεφάλαιο πρέπει να έχει τον τίτλο του</a:t>
            </a:r>
            <a:r>
              <a:rPr lang="en-GB" altLang="en-US" sz="2900" b="1" dirty="0">
                <a:latin typeface="Book Antiqua" panose="02040602050305030304" pitchFamily="18" charset="0"/>
                <a:cs typeface="Times New Roman" panose="02020603050405020304" pitchFamily="18" charset="0"/>
              </a:rPr>
              <a:t>:</a:t>
            </a:r>
          </a:p>
          <a:p>
            <a:pPr marL="0" indent="0">
              <a:buNone/>
            </a:pPr>
            <a:r>
              <a:rPr lang="en-GB" altLang="en-US" sz="2900" dirty="0">
                <a:latin typeface="Book Antiqua" panose="02040602050305030304" pitchFamily="18" charset="0"/>
                <a:cs typeface="Times New Roman" panose="02020603050405020304" pitchFamily="18" charset="0"/>
              </a:rPr>
              <a:t>	</a:t>
            </a:r>
            <a:r>
              <a:rPr lang="el-GR" altLang="en-US" sz="2300" dirty="0">
                <a:latin typeface="Book Antiqua" panose="02040602050305030304" pitchFamily="18" charset="0"/>
                <a:cs typeface="Times New Roman" panose="02020603050405020304" pitchFamily="18" charset="0"/>
              </a:rPr>
              <a:t>Πρώτο κεφάλαιο. Τίτλος……</a:t>
            </a:r>
          </a:p>
          <a:p>
            <a:pPr marL="0" indent="0">
              <a:buNone/>
            </a:pPr>
            <a:r>
              <a:rPr lang="el-GR" altLang="en-US" sz="2300" dirty="0">
                <a:latin typeface="Book Antiqua" panose="02040602050305030304" pitchFamily="18" charset="0"/>
                <a:cs typeface="Times New Roman" panose="02020603050405020304" pitchFamily="18" charset="0"/>
              </a:rPr>
              <a:t>	Εισαγωγή</a:t>
            </a:r>
          </a:p>
          <a:p>
            <a:pPr marL="0" indent="0">
              <a:buNone/>
            </a:pPr>
            <a:r>
              <a:rPr lang="en-GB" altLang="en-US" sz="2300" dirty="0">
                <a:latin typeface="Book Antiqua" panose="02040602050305030304" pitchFamily="18" charset="0"/>
                <a:cs typeface="Times New Roman" panose="02020603050405020304" pitchFamily="18" charset="0"/>
              </a:rPr>
              <a:t>	</a:t>
            </a:r>
            <a:r>
              <a:rPr lang="el-GR" altLang="en-US" sz="2300" dirty="0">
                <a:latin typeface="Book Antiqua" panose="02040602050305030304" pitchFamily="18" charset="0"/>
                <a:cs typeface="Times New Roman" panose="02020603050405020304" pitchFamily="18" charset="0"/>
              </a:rPr>
              <a:t>1.1.</a:t>
            </a:r>
          </a:p>
          <a:p>
            <a:pPr marL="0" indent="0">
              <a:buNone/>
            </a:pPr>
            <a:r>
              <a:rPr lang="en-GB" altLang="en-US" sz="2300" dirty="0">
                <a:latin typeface="Book Antiqua" panose="02040602050305030304" pitchFamily="18" charset="0"/>
                <a:cs typeface="Times New Roman" panose="02020603050405020304" pitchFamily="18" charset="0"/>
              </a:rPr>
              <a:t>	</a:t>
            </a:r>
            <a:r>
              <a:rPr lang="el-GR" altLang="en-US" sz="2300" dirty="0">
                <a:latin typeface="Book Antiqua" panose="02040602050305030304" pitchFamily="18" charset="0"/>
                <a:cs typeface="Times New Roman" panose="02020603050405020304" pitchFamily="18" charset="0"/>
              </a:rPr>
              <a:t>1.2.</a:t>
            </a:r>
            <a:endParaRPr lang="en-GB" altLang="en-US" sz="2300" dirty="0">
              <a:latin typeface="Book Antiqua" panose="02040602050305030304" pitchFamily="18" charset="0"/>
              <a:cs typeface="Times New Roman" panose="02020603050405020304" pitchFamily="18" charset="0"/>
            </a:endParaRPr>
          </a:p>
          <a:p>
            <a:pPr marL="0" indent="0">
              <a:buNone/>
            </a:pPr>
            <a:r>
              <a:rPr lang="en-GB" altLang="en-US" sz="2300" dirty="0">
                <a:latin typeface="Book Antiqua" panose="02040602050305030304" pitchFamily="18" charset="0"/>
                <a:cs typeface="Times New Roman" panose="02020603050405020304" pitchFamily="18" charset="0"/>
              </a:rPr>
              <a:t>	1.3</a:t>
            </a:r>
            <a:endParaRPr lang="el-GR" altLang="en-US" sz="2300" dirty="0">
              <a:latin typeface="Book Antiqua" panose="02040602050305030304" pitchFamily="18" charset="0"/>
              <a:cs typeface="Times New Roman" panose="02020603050405020304" pitchFamily="18" charset="0"/>
            </a:endParaRPr>
          </a:p>
          <a:p>
            <a:pPr marL="0" indent="0">
              <a:buNone/>
            </a:pPr>
            <a:r>
              <a:rPr lang="en-GB" altLang="en-US" sz="2300" dirty="0">
                <a:latin typeface="Book Antiqua" panose="02040602050305030304" pitchFamily="18" charset="0"/>
                <a:cs typeface="Times New Roman" panose="02020603050405020304" pitchFamily="18" charset="0"/>
              </a:rPr>
              <a:t>	</a:t>
            </a:r>
            <a:r>
              <a:rPr lang="el-GR" altLang="en-US" sz="2300" dirty="0">
                <a:latin typeface="Book Antiqua" panose="02040602050305030304" pitchFamily="18" charset="0"/>
                <a:cs typeface="Times New Roman" panose="02020603050405020304" pitchFamily="18" charset="0"/>
              </a:rPr>
              <a:t>Δεύτερο κεφάλαιο. Τίτλος……</a:t>
            </a:r>
          </a:p>
          <a:p>
            <a:pPr marL="0" indent="0">
              <a:buNone/>
            </a:pPr>
            <a:r>
              <a:rPr lang="el-GR" altLang="en-US" sz="2300" dirty="0">
                <a:latin typeface="Book Antiqua" panose="02040602050305030304" pitchFamily="18" charset="0"/>
                <a:cs typeface="Times New Roman" panose="02020603050405020304" pitchFamily="18" charset="0"/>
              </a:rPr>
              <a:t>	Εισαγωγή</a:t>
            </a:r>
          </a:p>
          <a:p>
            <a:pPr marL="0" indent="0">
              <a:buNone/>
            </a:pPr>
            <a:r>
              <a:rPr lang="en-GB" altLang="en-US" sz="2300" dirty="0">
                <a:latin typeface="Book Antiqua" panose="02040602050305030304" pitchFamily="18" charset="0"/>
                <a:cs typeface="Times New Roman" panose="02020603050405020304" pitchFamily="18" charset="0"/>
              </a:rPr>
              <a:t>	</a:t>
            </a:r>
            <a:r>
              <a:rPr lang="el-GR" altLang="en-US" sz="2300" dirty="0">
                <a:latin typeface="Book Antiqua" panose="02040602050305030304" pitchFamily="18" charset="0"/>
                <a:cs typeface="Times New Roman" panose="02020603050405020304" pitchFamily="18" charset="0"/>
              </a:rPr>
              <a:t>2.</a:t>
            </a:r>
            <a:r>
              <a:rPr lang="en-GB" altLang="en-US" sz="2300" dirty="0">
                <a:latin typeface="Book Antiqua" panose="02040602050305030304" pitchFamily="18" charset="0"/>
                <a:cs typeface="Times New Roman" panose="02020603050405020304" pitchFamily="18" charset="0"/>
              </a:rPr>
              <a:t>1</a:t>
            </a:r>
            <a:r>
              <a:rPr lang="el-GR" altLang="en-US" sz="2300" dirty="0">
                <a:latin typeface="Book Antiqua" panose="02040602050305030304" pitchFamily="18" charset="0"/>
                <a:cs typeface="Times New Roman" panose="02020603050405020304" pitchFamily="18" charset="0"/>
              </a:rPr>
              <a:t>.</a:t>
            </a:r>
          </a:p>
          <a:p>
            <a:pPr marL="0" indent="0">
              <a:buNone/>
            </a:pPr>
            <a:r>
              <a:rPr lang="en-GB" altLang="en-US" sz="2300" dirty="0">
                <a:latin typeface="Book Antiqua" panose="02040602050305030304" pitchFamily="18" charset="0"/>
                <a:cs typeface="Times New Roman" panose="02020603050405020304" pitchFamily="18" charset="0"/>
              </a:rPr>
              <a:t>	</a:t>
            </a:r>
            <a:r>
              <a:rPr lang="el-GR" altLang="en-US" sz="2300" dirty="0">
                <a:latin typeface="Book Antiqua" panose="02040602050305030304" pitchFamily="18" charset="0"/>
                <a:cs typeface="Times New Roman" panose="02020603050405020304" pitchFamily="18" charset="0"/>
              </a:rPr>
              <a:t>2.2</a:t>
            </a:r>
            <a:r>
              <a:rPr lang="en-GB" altLang="en-US" sz="2300" dirty="0">
                <a:latin typeface="Book Antiqua" panose="02040602050305030304" pitchFamily="18" charset="0"/>
                <a:cs typeface="Times New Roman" panose="02020603050405020304" pitchFamily="18" charset="0"/>
              </a:rPr>
              <a:t>.</a:t>
            </a:r>
          </a:p>
          <a:p>
            <a:pPr marL="0" indent="0">
              <a:buNone/>
            </a:pPr>
            <a:r>
              <a:rPr lang="en-GB" altLang="en-US" sz="2300" dirty="0">
                <a:latin typeface="Book Antiqua" panose="02040602050305030304" pitchFamily="18" charset="0"/>
                <a:cs typeface="Times New Roman" panose="02020603050405020304" pitchFamily="18" charset="0"/>
              </a:rPr>
              <a:t>	2.3.</a:t>
            </a:r>
          </a:p>
          <a:p>
            <a:pPr marL="0" indent="0">
              <a:buNone/>
            </a:pPr>
            <a:endParaRPr lang="el-GR" altLang="en-US" sz="1800" dirty="0">
              <a:latin typeface="Book Antiqua" panose="0204060205030503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220512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8925197" cy="6477000"/>
          </a:xfrm>
        </p:spPr>
        <p:txBody>
          <a:bodyPr>
            <a:normAutofit/>
          </a:bodyPr>
          <a:lstStyle/>
          <a:p>
            <a:pPr marL="0" indent="0" algn="ctr">
              <a:buNone/>
            </a:pPr>
            <a:r>
              <a:rPr lang="el-GR" sz="3000" b="1" dirty="0">
                <a:solidFill>
                  <a:prstClr val="black"/>
                </a:solidFill>
                <a:latin typeface="Book Antiqua" panose="02040602050305030304" pitchFamily="18" charset="0"/>
              </a:rPr>
              <a:t>Συμπεράσματα</a:t>
            </a:r>
          </a:p>
          <a:p>
            <a:pPr marL="0" indent="0" algn="ctr">
              <a:buNone/>
            </a:pPr>
            <a:endParaRPr lang="el-GR" sz="3000" b="1" dirty="0">
              <a:solidFill>
                <a:prstClr val="black"/>
              </a:solidFill>
              <a:latin typeface="Book Antiqua" panose="02040602050305030304" pitchFamily="18" charset="0"/>
            </a:endParaRPr>
          </a:p>
          <a:p>
            <a:pPr marL="0" indent="0" algn="just">
              <a:buNone/>
            </a:pPr>
            <a:r>
              <a:rPr lang="el-GR" b="1" dirty="0">
                <a:solidFill>
                  <a:prstClr val="black"/>
                </a:solidFill>
                <a:latin typeface="Book Antiqua" panose="02040602050305030304" pitchFamily="18" charset="0"/>
              </a:rPr>
              <a:t>Πάντοτε πρέπει να έχουμε Συμπεράσματα</a:t>
            </a:r>
            <a:r>
              <a:rPr lang="en-US" b="1" dirty="0">
                <a:solidFill>
                  <a:prstClr val="black"/>
                </a:solidFill>
                <a:latin typeface="Book Antiqua" panose="02040602050305030304" pitchFamily="18" charset="0"/>
              </a:rPr>
              <a:t>. </a:t>
            </a:r>
            <a:r>
              <a:rPr lang="el-GR" b="1" dirty="0">
                <a:solidFill>
                  <a:prstClr val="black"/>
                </a:solidFill>
                <a:latin typeface="Book Antiqua" panose="02040602050305030304" pitchFamily="18" charset="0"/>
              </a:rPr>
              <a:t>Είναι απαραίτητα. </a:t>
            </a:r>
            <a:endParaRPr lang="en-US" b="1" dirty="0">
              <a:solidFill>
                <a:prstClr val="black"/>
              </a:solidFill>
              <a:latin typeface="Book Antiqua" panose="02040602050305030304" pitchFamily="18" charset="0"/>
            </a:endParaRPr>
          </a:p>
          <a:p>
            <a:pPr marL="0" indent="0" algn="just">
              <a:buNone/>
            </a:pPr>
            <a:endParaRPr lang="el-GR" b="1" dirty="0">
              <a:solidFill>
                <a:prstClr val="black"/>
              </a:solidFill>
              <a:latin typeface="Book Antiqua" panose="02040602050305030304" pitchFamily="18" charset="0"/>
            </a:endParaRPr>
          </a:p>
          <a:p>
            <a:pPr algn="just">
              <a:buFont typeface="Wingdings" panose="05000000000000000000" pitchFamily="2" charset="2"/>
              <a:buChar char="Ø"/>
            </a:pPr>
            <a:r>
              <a:rPr lang="el-GR" b="1" dirty="0">
                <a:solidFill>
                  <a:prstClr val="black"/>
                </a:solidFill>
                <a:latin typeface="Book Antiqua" panose="02040602050305030304" pitchFamily="18" charset="0"/>
              </a:rPr>
              <a:t>Τι περιλαμβάνουν; </a:t>
            </a:r>
          </a:p>
          <a:p>
            <a:pPr algn="just">
              <a:buFont typeface="Wingdings" panose="05000000000000000000" pitchFamily="2" charset="2"/>
              <a:buChar char="Ø"/>
            </a:pPr>
            <a:r>
              <a:rPr lang="el-GR" b="1" dirty="0">
                <a:solidFill>
                  <a:prstClr val="black"/>
                </a:solidFill>
                <a:latin typeface="Book Antiqua" panose="02040602050305030304" pitchFamily="18" charset="0"/>
              </a:rPr>
              <a:t>Τι δεν πρέπει να περιλαμβάνουν; </a:t>
            </a:r>
          </a:p>
          <a:p>
            <a:pPr marL="0" indent="0" algn="just">
              <a:buNone/>
            </a:pPr>
            <a:endParaRPr lang="en-GB" b="1" dirty="0">
              <a:solidFill>
                <a:prstClr val="black"/>
              </a:solidFill>
              <a:latin typeface="Book Antiqua" panose="02040602050305030304" pitchFamily="18" charset="0"/>
            </a:endParaRPr>
          </a:p>
          <a:p>
            <a:pPr algn="just"/>
            <a:r>
              <a:rPr lang="el-GR" sz="1950" dirty="0">
                <a:solidFill>
                  <a:prstClr val="black"/>
                </a:solidFill>
                <a:latin typeface="Book Antiqua" panose="02040602050305030304" pitchFamily="18" charset="0"/>
              </a:rPr>
              <a:t>Δεν επαναλαμβάνουμε όσα αναφέραμε στην Εισαγωγή</a:t>
            </a:r>
          </a:p>
          <a:p>
            <a:pPr algn="just"/>
            <a:r>
              <a:rPr lang="el-GR" sz="1950" dirty="0">
                <a:solidFill>
                  <a:prstClr val="black"/>
                </a:solidFill>
                <a:latin typeface="Book Antiqua" panose="02040602050305030304" pitchFamily="18" charset="0"/>
              </a:rPr>
              <a:t>Παρουσιάζουμε συνοπτικά τα κυριότερα σημεία της εργασίας</a:t>
            </a:r>
          </a:p>
          <a:p>
            <a:pPr algn="just"/>
            <a:r>
              <a:rPr lang="el-GR" sz="1950" dirty="0">
                <a:solidFill>
                  <a:prstClr val="black"/>
                </a:solidFill>
                <a:latin typeface="Book Antiqua" panose="02040602050305030304" pitchFamily="18" charset="0"/>
              </a:rPr>
              <a:t>Δίνουμε έμφαση στην πρωτοτυπία της δικής μας προσέγγισης</a:t>
            </a:r>
          </a:p>
          <a:p>
            <a:pPr algn="just"/>
            <a:r>
              <a:rPr lang="el-GR" sz="1950" dirty="0">
                <a:solidFill>
                  <a:prstClr val="black"/>
                </a:solidFill>
                <a:latin typeface="Book Antiqua" panose="02040602050305030304" pitchFamily="18" charset="0"/>
              </a:rPr>
              <a:t>Προτείνουμε την περαιτέρω ανάπτυξη κάποιων θεμάτων για τη μελλοντική έρευνα </a:t>
            </a:r>
          </a:p>
        </p:txBody>
      </p:sp>
    </p:spTree>
    <p:extLst>
      <p:ext uri="{BB962C8B-B14F-4D97-AF65-F5344CB8AC3E}">
        <p14:creationId xmlns:p14="http://schemas.microsoft.com/office/powerpoint/2010/main" val="37275981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0"/>
            <a:ext cx="9067800" cy="5257800"/>
          </a:xfrm>
          <a:prstGeom prst="rect">
            <a:avLst/>
          </a:prstGeom>
          <a:solidFill>
            <a:srgbClr val="FCFAE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Content Placeholder 2"/>
          <p:cNvSpPr>
            <a:spLocks noGrp="1"/>
          </p:cNvSpPr>
          <p:nvPr>
            <p:ph idx="1"/>
          </p:nvPr>
        </p:nvSpPr>
        <p:spPr>
          <a:xfrm>
            <a:off x="714903" y="1535397"/>
            <a:ext cx="8190766" cy="4103177"/>
          </a:xfrm>
        </p:spPr>
        <p:txBody>
          <a:bodyPr>
            <a:normAutofit/>
          </a:bodyPr>
          <a:lstStyle/>
          <a:p>
            <a:pPr marL="0" indent="0">
              <a:buNone/>
            </a:pPr>
            <a:r>
              <a:rPr lang="el-GR" altLang="en-US" u="sng" dirty="0">
                <a:latin typeface="Book Antiqua" panose="02040602050305030304" pitchFamily="18" charset="0"/>
              </a:rPr>
              <a:t>Γίνονται μέσα στο κείμενο πριν από σημεία στίξης</a:t>
            </a:r>
            <a:r>
              <a:rPr lang="en-GB" altLang="en-US" u="sng" dirty="0">
                <a:latin typeface="Book Antiqua" panose="02040602050305030304" pitchFamily="18" charset="0"/>
              </a:rPr>
              <a:t>:</a:t>
            </a:r>
            <a:endParaRPr lang="el-GR" altLang="en-US" u="sng" dirty="0">
              <a:latin typeface="Book Antiqua" panose="02040602050305030304" pitchFamily="18" charset="0"/>
            </a:endParaRPr>
          </a:p>
          <a:p>
            <a:pPr algn="just"/>
            <a:r>
              <a:rPr lang="el-GR" altLang="en-US" dirty="0">
                <a:latin typeface="Book Antiqua" panose="02040602050305030304" pitchFamily="18" charset="0"/>
              </a:rPr>
              <a:t>Με εκθέτη και σημείωση στο κάτω μέρος της σελίδας (το όνομα του συγγραφέα, η χρονολογία έκδοσης, η σελιδαρίθμηση)</a:t>
            </a:r>
            <a:r>
              <a:rPr lang="en-US" altLang="en-US" dirty="0">
                <a:latin typeface="Book Antiqua" panose="02040602050305030304" pitchFamily="18" charset="0"/>
              </a:rPr>
              <a:t>:</a:t>
            </a:r>
            <a:endParaRPr lang="el-GR" altLang="en-US" dirty="0">
              <a:latin typeface="Book Antiqua" panose="02040602050305030304" pitchFamily="18" charset="0"/>
            </a:endParaRPr>
          </a:p>
          <a:p>
            <a:pPr algn="just"/>
            <a:endParaRPr lang="el-GR" altLang="en-US" dirty="0">
              <a:latin typeface="Book Antiqua" panose="02040602050305030304" pitchFamily="18" charset="0"/>
            </a:endParaRPr>
          </a:p>
          <a:p>
            <a:pPr marL="0" indent="0" algn="just">
              <a:buNone/>
            </a:pPr>
            <a:endParaRPr lang="en-GB" altLang="en-US" dirty="0">
              <a:latin typeface="Book Antiqua" panose="02040602050305030304" pitchFamily="18" charset="0"/>
            </a:endParaRPr>
          </a:p>
          <a:p>
            <a:pPr algn="just"/>
            <a:endParaRPr lang="el-GR" altLang="en-US" dirty="0">
              <a:latin typeface="Book Antiqua" panose="02040602050305030304" pitchFamily="18" charset="0"/>
            </a:endParaRPr>
          </a:p>
          <a:p>
            <a:pPr algn="just"/>
            <a:r>
              <a:rPr lang="el-GR" altLang="en-US" dirty="0">
                <a:latin typeface="Book Antiqua" panose="02040602050305030304" pitchFamily="18" charset="0"/>
              </a:rPr>
              <a:t>Ή με εκθέτη και σημείωση στο τέλος του κεφαλαίου ή στο τέλος του βιβλίου πριν τη βιβλιογραφία</a:t>
            </a:r>
          </a:p>
          <a:p>
            <a:pPr algn="just"/>
            <a:r>
              <a:rPr lang="el-GR" altLang="en-US" dirty="0">
                <a:latin typeface="Book Antiqua" panose="02040602050305030304" pitchFamily="18" charset="0"/>
              </a:rPr>
              <a:t>Ή με παρένθεση αν το όνομα του συγγραφέα είναι ενταγμένο στο κείμενο</a:t>
            </a:r>
            <a:r>
              <a:rPr lang="en-GB" altLang="en-US" dirty="0">
                <a:latin typeface="Book Antiqua" panose="02040602050305030304" pitchFamily="18" charset="0"/>
              </a:rPr>
              <a:t>:</a:t>
            </a:r>
            <a:endParaRPr lang="el-GR" altLang="en-US" dirty="0">
              <a:latin typeface="Book Antiqua" panose="02040602050305030304" pitchFamily="18" charset="0"/>
            </a:endParaRPr>
          </a:p>
          <a:p>
            <a:pPr marL="0" indent="0" algn="just">
              <a:buNone/>
            </a:pPr>
            <a:r>
              <a:rPr lang="en-GB" altLang="en-US" sz="1200" dirty="0">
                <a:latin typeface="Arial Narrow" panose="020B0606020202030204" pitchFamily="34" charset="0"/>
              </a:rPr>
              <a:t>	As Smith has argued (2001, 256-9), the fundamental premise of positive psychology is that…</a:t>
            </a:r>
          </a:p>
          <a:p>
            <a:pPr marL="0" indent="0" algn="just">
              <a:buNone/>
            </a:pPr>
            <a:endParaRPr lang="el-GR" altLang="en-US" dirty="0">
              <a:latin typeface="Book Antiqua" panose="02040602050305030304" pitchFamily="18" charset="0"/>
            </a:endParaRPr>
          </a:p>
          <a:p>
            <a:endParaRPr lang="en-GB" dirty="0">
              <a:latin typeface="Book Antiqua" panose="02040602050305030304" pitchFamily="18" charset="0"/>
            </a:endParaRPr>
          </a:p>
          <a:p>
            <a:pPr marL="0" indent="0">
              <a:buNone/>
            </a:pPr>
            <a:endParaRPr lang="el-GR" dirty="0">
              <a:latin typeface="Book Antiqua" panose="02040602050305030304" pitchFamily="18" charset="0"/>
            </a:endParaRPr>
          </a:p>
          <a:p>
            <a:endParaRPr lang="el-GR" dirty="0">
              <a:solidFill>
                <a:schemeClr val="accent2">
                  <a:lumMod val="75000"/>
                </a:schemeClr>
              </a:solidFill>
              <a:latin typeface="Times New Roman" pitchFamily="18" charset="0"/>
              <a:cs typeface="Times New Roman" pitchFamily="18" charset="0"/>
            </a:endParaRPr>
          </a:p>
          <a:p>
            <a:endParaRPr lang="en-US" dirty="0"/>
          </a:p>
        </p:txBody>
      </p:sp>
      <p:sp>
        <p:nvSpPr>
          <p:cNvPr id="4" name="Title 3"/>
          <p:cNvSpPr>
            <a:spLocks noGrp="1"/>
          </p:cNvSpPr>
          <p:nvPr>
            <p:ph type="title"/>
          </p:nvPr>
        </p:nvSpPr>
        <p:spPr>
          <a:xfrm>
            <a:off x="457200" y="-67409"/>
            <a:ext cx="7886700" cy="994172"/>
          </a:xfrm>
        </p:spPr>
        <p:txBody>
          <a:bodyPr/>
          <a:lstStyle/>
          <a:p>
            <a:pPr algn="ctr"/>
            <a:r>
              <a:rPr lang="el-GR" b="1" dirty="0">
                <a:latin typeface="Book Antiqua" panose="02040602050305030304" pitchFamily="18" charset="0"/>
              </a:rPr>
              <a:t>Παραπομπές</a:t>
            </a:r>
            <a:endParaRPr lang="en-US" b="1" dirty="0">
              <a:latin typeface="Book Antiqua" panose="02040602050305030304" pitchFamily="18" charset="0"/>
            </a:endParaRPr>
          </a:p>
        </p:txBody>
      </p:sp>
      <p:sp>
        <p:nvSpPr>
          <p:cNvPr id="6" name="TextBox 5"/>
          <p:cNvSpPr txBox="1"/>
          <p:nvPr/>
        </p:nvSpPr>
        <p:spPr>
          <a:xfrm>
            <a:off x="666912" y="3263821"/>
            <a:ext cx="8286749" cy="646331"/>
          </a:xfrm>
          <a:prstGeom prst="rect">
            <a:avLst/>
          </a:prstGeom>
          <a:noFill/>
        </p:spPr>
        <p:txBody>
          <a:bodyPr wrap="square" rtlCol="0">
            <a:spAutoFit/>
          </a:bodyPr>
          <a:lstStyle/>
          <a:p>
            <a:r>
              <a:rPr lang="en-US" sz="1200" dirty="0">
                <a:solidFill>
                  <a:prstClr val="black"/>
                </a:solidFill>
                <a:latin typeface="Arial Narrow" panose="020B0606020202030204" pitchFamily="34" charset="0"/>
                <a:cs typeface="Arial" panose="020B0604020202020204" pitchFamily="34" charset="0"/>
              </a:rPr>
              <a:t>The fundamental premise of positive psychology is that personal fulfillment is constituted by more than the absence of problems and deficit</a:t>
            </a:r>
            <a:r>
              <a:rPr lang="en-GB" sz="1200" dirty="0">
                <a:solidFill>
                  <a:prstClr val="black"/>
                </a:solidFill>
                <a:latin typeface="Arial Narrow" panose="020B0606020202030204" pitchFamily="34" charset="0"/>
                <a:cs typeface="Arial" panose="020B0604020202020204" pitchFamily="34" charset="0"/>
              </a:rPr>
              <a:t>.</a:t>
            </a:r>
            <a:r>
              <a:rPr lang="en-GB" sz="1200" baseline="30000" dirty="0">
                <a:solidFill>
                  <a:prstClr val="black"/>
                </a:solidFill>
                <a:latin typeface="Arial Narrow" panose="020B0606020202030204" pitchFamily="34" charset="0"/>
                <a:cs typeface="Arial" panose="020B0604020202020204" pitchFamily="34" charset="0"/>
              </a:rPr>
              <a:t>1</a:t>
            </a:r>
          </a:p>
          <a:p>
            <a:r>
              <a:rPr lang="el-GR" sz="1200" dirty="0">
                <a:solidFill>
                  <a:prstClr val="black"/>
                </a:solidFill>
                <a:latin typeface="Arial Narrow" panose="020B0606020202030204" pitchFamily="34" charset="0"/>
                <a:cs typeface="Arial" panose="020B0604020202020204" pitchFamily="34" charset="0"/>
              </a:rPr>
              <a:t>_______</a:t>
            </a:r>
          </a:p>
          <a:p>
            <a:r>
              <a:rPr lang="en-US" sz="1200" baseline="30000" dirty="0">
                <a:solidFill>
                  <a:prstClr val="black"/>
                </a:solidFill>
                <a:latin typeface="Arial Narrow" panose="020B0606020202030204" pitchFamily="34" charset="0"/>
                <a:cs typeface="Arial" panose="020B0604020202020204" pitchFamily="34" charset="0"/>
              </a:rPr>
              <a:t>1</a:t>
            </a:r>
            <a:r>
              <a:rPr lang="en-US" sz="1200" dirty="0">
                <a:solidFill>
                  <a:prstClr val="black"/>
                </a:solidFill>
                <a:latin typeface="Arial Narrow" panose="020B0606020202030204" pitchFamily="34" charset="0"/>
                <a:cs typeface="Arial" panose="020B0604020202020204" pitchFamily="34" charset="0"/>
              </a:rPr>
              <a:t>Smith</a:t>
            </a:r>
            <a:r>
              <a:rPr lang="el-GR" sz="1200" dirty="0">
                <a:solidFill>
                  <a:prstClr val="black"/>
                </a:solidFill>
                <a:latin typeface="Arial Narrow" panose="020B0606020202030204" pitchFamily="34" charset="0"/>
                <a:cs typeface="Arial" panose="020B0604020202020204" pitchFamily="34" charset="0"/>
              </a:rPr>
              <a:t> (</a:t>
            </a:r>
            <a:r>
              <a:rPr lang="en-US" sz="1200" dirty="0">
                <a:solidFill>
                  <a:prstClr val="black"/>
                </a:solidFill>
                <a:latin typeface="Arial Narrow" panose="020B0606020202030204" pitchFamily="34" charset="0"/>
                <a:cs typeface="Arial" panose="020B0604020202020204" pitchFamily="34" charset="0"/>
              </a:rPr>
              <a:t>2001</a:t>
            </a:r>
            <a:r>
              <a:rPr lang="el-GR" sz="1200" dirty="0">
                <a:solidFill>
                  <a:prstClr val="black"/>
                </a:solidFill>
                <a:latin typeface="Arial Narrow" panose="020B0606020202030204" pitchFamily="34" charset="0"/>
                <a:cs typeface="Arial" panose="020B0604020202020204" pitchFamily="34" charset="0"/>
              </a:rPr>
              <a:t>)</a:t>
            </a:r>
            <a:r>
              <a:rPr lang="en-US" sz="1200" dirty="0">
                <a:solidFill>
                  <a:prstClr val="black"/>
                </a:solidFill>
                <a:latin typeface="Arial Narrow" panose="020B0606020202030204" pitchFamily="34" charset="0"/>
                <a:cs typeface="Arial" panose="020B0604020202020204" pitchFamily="34" charset="0"/>
              </a:rPr>
              <a:t> 256</a:t>
            </a:r>
            <a:r>
              <a:rPr lang="el-GR" sz="1200" dirty="0">
                <a:solidFill>
                  <a:prstClr val="black"/>
                </a:solidFill>
                <a:latin typeface="Arial Narrow" panose="020B0606020202030204" pitchFamily="34" charset="0"/>
                <a:cs typeface="Arial" panose="020B0604020202020204" pitchFamily="34" charset="0"/>
              </a:rPr>
              <a:t>-9.</a:t>
            </a:r>
            <a:endParaRPr lang="en-US" sz="1200" dirty="0">
              <a:solidFill>
                <a:prstClr val="black"/>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179994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837"/>
            <a:ext cx="7886700" cy="994172"/>
          </a:xfrm>
        </p:spPr>
        <p:txBody>
          <a:bodyPr/>
          <a:lstStyle/>
          <a:p>
            <a:pPr algn="ctr"/>
            <a:r>
              <a:rPr lang="en-GB" b="1" dirty="0">
                <a:latin typeface="Book Antiqua" panose="02040602050305030304" pitchFamily="18" charset="0"/>
              </a:rPr>
              <a:t>	</a:t>
            </a:r>
            <a:r>
              <a:rPr lang="el-GR" b="1" dirty="0">
                <a:latin typeface="Book Antiqua" panose="02040602050305030304" pitchFamily="18" charset="0"/>
              </a:rPr>
              <a:t>Παραπομπές</a:t>
            </a:r>
            <a:endParaRPr lang="en-US" b="1" dirty="0">
              <a:latin typeface="Book Antiqua" panose="02040602050305030304" pitchFamily="18" charset="0"/>
            </a:endParaRPr>
          </a:p>
        </p:txBody>
      </p:sp>
      <p:sp>
        <p:nvSpPr>
          <p:cNvPr id="3" name="Content Placeholder 2"/>
          <p:cNvSpPr>
            <a:spLocks noGrp="1"/>
          </p:cNvSpPr>
          <p:nvPr>
            <p:ph idx="1"/>
          </p:nvPr>
        </p:nvSpPr>
        <p:spPr>
          <a:xfrm>
            <a:off x="19235" y="868532"/>
            <a:ext cx="9144000" cy="6019800"/>
          </a:xfrm>
        </p:spPr>
        <p:txBody>
          <a:bodyPr>
            <a:normAutofit/>
          </a:bodyPr>
          <a:lstStyle/>
          <a:p>
            <a:pPr algn="just">
              <a:lnSpc>
                <a:spcPct val="150000"/>
              </a:lnSpc>
            </a:pPr>
            <a:r>
              <a:rPr lang="el-GR" sz="2400" dirty="0">
                <a:latin typeface="Book Antiqua" panose="02040602050305030304" pitchFamily="18" charset="0"/>
                <a:cs typeface="Times New Roman" pitchFamily="18" charset="0"/>
              </a:rPr>
              <a:t>Χρησιμοποιούμε εισαγωγικά για μεγάλα αποσπάσματα κειμένων που εντάσσουμε στην εργασία μας.</a:t>
            </a:r>
          </a:p>
          <a:p>
            <a:pPr algn="just">
              <a:lnSpc>
                <a:spcPct val="150000"/>
              </a:lnSpc>
            </a:pPr>
            <a:r>
              <a:rPr lang="el-GR" sz="2400" dirty="0">
                <a:latin typeface="Book Antiqua" panose="02040602050305030304" pitchFamily="18" charset="0"/>
                <a:cs typeface="Times New Roman" pitchFamily="18" charset="0"/>
              </a:rPr>
              <a:t>Δεν παίρνουμε κομμάτια από βιβλία και άρθρα και απλώς τα συνδέουμε μεταξύ τους, αλλά τα επεξεργαζόμαστε, τα αναλύουμε με το δικό μας τρόπο και καταθέτουμε τη δική μας λογική σκέψη.</a:t>
            </a:r>
          </a:p>
          <a:p>
            <a:pPr>
              <a:lnSpc>
                <a:spcPct val="150000"/>
              </a:lnSpc>
            </a:pPr>
            <a:r>
              <a:rPr lang="el-GR" sz="2400" i="1" dirty="0">
                <a:latin typeface="Book Antiqua" panose="02040602050305030304" pitchFamily="18" charset="0"/>
                <a:cs typeface="Times New Roman" pitchFamily="18" charset="0"/>
              </a:rPr>
              <a:t>Δεν παραπέμπουμε σε συγγραφείς που δεν είναι αναγνωρισμένοι και γνωστοί επιστήμονες του χώρου.	 </a:t>
            </a:r>
            <a:br>
              <a:rPr lang="el-GR" sz="2400" i="1" dirty="0">
                <a:latin typeface="Book Antiqua" panose="02040602050305030304" pitchFamily="18" charset="0"/>
                <a:cs typeface="Times New Roman" pitchFamily="18" charset="0"/>
              </a:rPr>
            </a:br>
            <a:r>
              <a:rPr lang="el-GR" sz="2400" dirty="0">
                <a:latin typeface="Book Antiqua" panose="02040602050305030304" pitchFamily="18" charset="0"/>
                <a:cs typeface="Times New Roman" pitchFamily="18" charset="0"/>
              </a:rPr>
              <a:t>Συμφωνείτε με αυτή την άποψη; Ναι ή όχι και γιατί; </a:t>
            </a:r>
          </a:p>
          <a:p>
            <a:endParaRPr lang="en-US" dirty="0"/>
          </a:p>
        </p:txBody>
      </p:sp>
    </p:spTree>
    <p:extLst>
      <p:ext uri="{BB962C8B-B14F-4D97-AF65-F5344CB8AC3E}">
        <p14:creationId xmlns:p14="http://schemas.microsoft.com/office/powerpoint/2010/main" val="2091275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
            <a:ext cx="7520940" cy="548640"/>
          </a:xfrm>
        </p:spPr>
        <p:txBody>
          <a:bodyPr>
            <a:normAutofit fontScale="90000"/>
          </a:bodyPr>
          <a:lstStyle/>
          <a:p>
            <a:pPr algn="ctr"/>
            <a:r>
              <a:rPr lang="el-GR" sz="4400" dirty="0">
                <a:effectLst>
                  <a:outerShdw blurRad="38100" dist="38100" dir="2700000" algn="tl">
                    <a:srgbClr val="000000">
                      <a:alpha val="43137"/>
                    </a:srgbClr>
                  </a:outerShdw>
                </a:effectLst>
                <a:latin typeface="Book Antiqua" panose="02040602050305030304" pitchFamily="18" charset="0"/>
              </a:rPr>
              <a:t>Βιβλιογραφία</a:t>
            </a:r>
            <a:endParaRPr lang="en-US"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49530" y="762000"/>
            <a:ext cx="9067800" cy="6096000"/>
          </a:xfrm>
        </p:spPr>
        <p:txBody>
          <a:bodyPr>
            <a:normAutofit/>
          </a:bodyPr>
          <a:lstStyle/>
          <a:p>
            <a:pPr marL="457200" indent="-457200">
              <a:lnSpc>
                <a:spcPct val="100000"/>
              </a:lnSpc>
              <a:buFont typeface="+mj-lt"/>
              <a:buAutoNum type="arabicPeriod"/>
            </a:pPr>
            <a:r>
              <a:rPr lang="el-GR" sz="2000" b="0" dirty="0">
                <a:latin typeface="Book Antiqua" panose="02040602050305030304" pitchFamily="18" charset="0"/>
              </a:rPr>
              <a:t>Αλφαβητική σειρά</a:t>
            </a:r>
          </a:p>
          <a:p>
            <a:pPr marL="457200" indent="-457200">
              <a:lnSpc>
                <a:spcPct val="100000"/>
              </a:lnSpc>
              <a:buFont typeface="+mj-lt"/>
              <a:buAutoNum type="arabicPeriod"/>
            </a:pPr>
            <a:r>
              <a:rPr lang="el-GR" sz="2000" b="0" dirty="0">
                <a:latin typeface="Book Antiqua" panose="02040602050305030304" pitchFamily="18" charset="0"/>
              </a:rPr>
              <a:t>Ορθογραφία ονομάτων συγγραφέων και τίτλων των έργων τους</a:t>
            </a:r>
          </a:p>
          <a:p>
            <a:pPr marL="457200" indent="-457200" algn="just">
              <a:lnSpc>
                <a:spcPct val="100000"/>
              </a:lnSpc>
              <a:buFont typeface="+mj-lt"/>
              <a:buAutoNum type="arabicPeriod"/>
            </a:pPr>
            <a:r>
              <a:rPr lang="el-GR" sz="2000" b="0" dirty="0">
                <a:latin typeface="Book Antiqua" panose="02040602050305030304" pitchFamily="18" charset="0"/>
              </a:rPr>
              <a:t>Χρήση </a:t>
            </a:r>
            <a:r>
              <a:rPr lang="en-GB" sz="2000" b="0" dirty="0">
                <a:latin typeface="Book Antiqua" panose="02040602050305030304" pitchFamily="18" charset="0"/>
              </a:rPr>
              <a:t>MLA, </a:t>
            </a:r>
            <a:r>
              <a:rPr lang="el-GR" sz="2000" b="0" dirty="0">
                <a:latin typeface="Book Antiqua" panose="02040602050305030304" pitchFamily="18" charset="0"/>
              </a:rPr>
              <a:t>ΑΡΑ, </a:t>
            </a:r>
            <a:r>
              <a:rPr lang="en-GB" sz="2000" b="0" dirty="0">
                <a:latin typeface="Book Antiqua" panose="02040602050305030304" pitchFamily="18" charset="0"/>
              </a:rPr>
              <a:t>Chicago, Harvard </a:t>
            </a:r>
            <a:r>
              <a:rPr lang="el-GR" sz="2000" b="0" dirty="0">
                <a:latin typeface="Book Antiqua" panose="02040602050305030304" pitchFamily="18" charset="0"/>
              </a:rPr>
              <a:t>ή οποιουδήποτε άλλου βιβλιογραφικού συστήματος έχει καθορίσει ο διδάσκων ή το τμήμα του κλάδου που ακολουθείτε (</a:t>
            </a:r>
            <a:r>
              <a:rPr lang="el-GR" sz="2000" b="1" dirty="0">
                <a:latin typeface="Book Antiqua" panose="02040602050305030304" pitchFamily="18" charset="0"/>
              </a:rPr>
              <a:t>συνέπεια</a:t>
            </a:r>
            <a:r>
              <a:rPr lang="el-GR" sz="2000" b="0" dirty="0">
                <a:latin typeface="Book Antiqua" panose="02040602050305030304" pitchFamily="18" charset="0"/>
              </a:rPr>
              <a:t>)</a:t>
            </a:r>
            <a:r>
              <a:rPr lang="en-GB" sz="2000" b="0" dirty="0">
                <a:latin typeface="Book Antiqua" panose="02040602050305030304" pitchFamily="18" charset="0"/>
              </a:rPr>
              <a:t>.</a:t>
            </a:r>
          </a:p>
          <a:p>
            <a:pPr marL="457200" indent="-457200">
              <a:lnSpc>
                <a:spcPct val="100000"/>
              </a:lnSpc>
              <a:buFont typeface="+mj-lt"/>
              <a:buAutoNum type="arabicPeriod"/>
            </a:pPr>
            <a:r>
              <a:rPr lang="el-GR" sz="2000" b="0" dirty="0">
                <a:latin typeface="Book Antiqua" panose="02040602050305030304" pitchFamily="18" charset="0"/>
              </a:rPr>
              <a:t>Τίτλοι βιβλίων σε πλαγιογράμματη (</a:t>
            </a:r>
            <a:r>
              <a:rPr lang="en-GB" sz="2000" b="0" i="1" dirty="0">
                <a:latin typeface="Book Antiqua" panose="02040602050305030304" pitchFamily="18" charset="0"/>
              </a:rPr>
              <a:t>italic</a:t>
            </a:r>
            <a:r>
              <a:rPr lang="en-GB" sz="2000" b="0" dirty="0">
                <a:latin typeface="Book Antiqua" panose="02040602050305030304" pitchFamily="18" charset="0"/>
              </a:rPr>
              <a:t>)</a:t>
            </a:r>
          </a:p>
          <a:p>
            <a:pPr marL="457200" indent="-457200">
              <a:lnSpc>
                <a:spcPct val="100000"/>
              </a:lnSpc>
              <a:buFont typeface="+mj-lt"/>
              <a:buAutoNum type="arabicPeriod"/>
            </a:pPr>
            <a:r>
              <a:rPr lang="el-GR" sz="2000" b="0" dirty="0">
                <a:latin typeface="Book Antiqua" panose="02040602050305030304" pitchFamily="18" charset="0"/>
              </a:rPr>
              <a:t>Τίτλοι άρθρων και κεφαλαίων σε εισαγωγικά</a:t>
            </a:r>
          </a:p>
          <a:p>
            <a:pPr marL="457200" indent="-457200">
              <a:lnSpc>
                <a:spcPct val="100000"/>
              </a:lnSpc>
              <a:buFont typeface="+mj-lt"/>
              <a:buAutoNum type="arabicPeriod"/>
            </a:pPr>
            <a:r>
              <a:rPr lang="el-GR" sz="2000" b="0" dirty="0">
                <a:latin typeface="Book Antiqua" panose="02040602050305030304" pitchFamily="18" charset="0"/>
              </a:rPr>
              <a:t>Τίτλοι αρχαίων έργων σε πλαγιογράμματη (</a:t>
            </a:r>
            <a:r>
              <a:rPr lang="en-GB" sz="2000" b="0" i="1" dirty="0">
                <a:latin typeface="Book Antiqua" panose="02040602050305030304" pitchFamily="18" charset="0"/>
              </a:rPr>
              <a:t>italic</a:t>
            </a:r>
            <a:r>
              <a:rPr lang="el-GR" sz="2000" b="0" dirty="0">
                <a:latin typeface="Book Antiqua" panose="02040602050305030304" pitchFamily="18" charset="0"/>
              </a:rPr>
              <a:t>)</a:t>
            </a:r>
          </a:p>
          <a:p>
            <a:pPr marL="457200" indent="-457200">
              <a:lnSpc>
                <a:spcPct val="100000"/>
              </a:lnSpc>
              <a:buFont typeface="+mj-lt"/>
              <a:buAutoNum type="arabicPeriod"/>
            </a:pPr>
            <a:r>
              <a:rPr lang="el-GR" sz="2000" b="0" dirty="0">
                <a:latin typeface="Book Antiqua" panose="02040602050305030304" pitchFamily="18" charset="0"/>
              </a:rPr>
              <a:t>Τοποθέτηση έργων του ίδιου συγγραφέα κατά χρονολογική σειρά </a:t>
            </a:r>
            <a:endParaRPr lang="en-GB" sz="2000" b="0" dirty="0">
              <a:latin typeface="Book Antiqua" panose="02040602050305030304" pitchFamily="18" charset="0"/>
            </a:endParaRPr>
          </a:p>
          <a:p>
            <a:pPr marL="457200" indent="-457200" algn="just">
              <a:lnSpc>
                <a:spcPct val="100000"/>
              </a:lnSpc>
              <a:buFont typeface="+mj-lt"/>
              <a:buAutoNum type="arabicPeriod"/>
            </a:pPr>
            <a:r>
              <a:rPr lang="el-GR" sz="2000" b="0" dirty="0">
                <a:latin typeface="Book Antiqua" panose="02040602050305030304" pitchFamily="18" charset="0"/>
              </a:rPr>
              <a:t>Περιλαμβάνει όλα τα έργα που έχουν χρησιμοποιηθεί για τη συγγραφή του συγκεκριμένου ακαδημαϊκού δοκιμίου. Σε κάποια τμήματα/ πανεπιστήμια/ επιστημονικά περιοδικά επιτρέπεται η αναφορά μόνο όσων πηγών έχουν χρησιμοποιηθεί στο βασικό τμήμα του δοκιμίου (με </a:t>
            </a:r>
            <a:r>
              <a:rPr lang="el-GR" sz="2000" b="0" u="sng" dirty="0">
                <a:latin typeface="Book Antiqua" panose="02040602050305030304" pitchFamily="18" charset="0"/>
              </a:rPr>
              <a:t>παραπομπές</a:t>
            </a:r>
            <a:r>
              <a:rPr lang="el-GR" sz="2000" b="0" dirty="0">
                <a:latin typeface="Book Antiqua" panose="02040602050305030304" pitchFamily="18" charset="0"/>
              </a:rPr>
              <a:t>). </a:t>
            </a:r>
            <a:endParaRPr lang="en-GB" sz="2000" b="0" dirty="0">
              <a:latin typeface="Book Antiqua" panose="02040602050305030304" pitchFamily="18" charset="0"/>
            </a:endParaRPr>
          </a:p>
          <a:p>
            <a:pPr marL="457200" indent="-457200">
              <a:lnSpc>
                <a:spcPct val="100000"/>
              </a:lnSpc>
              <a:buFont typeface="+mj-lt"/>
              <a:buAutoNum type="arabicPeriod"/>
            </a:pPr>
            <a:endParaRPr lang="en-US" sz="2000" dirty="0">
              <a:latin typeface="Book Antiqua" panose="02040602050305030304" pitchFamily="18" charset="0"/>
            </a:endParaRPr>
          </a:p>
        </p:txBody>
      </p:sp>
    </p:spTree>
    <p:extLst>
      <p:ext uri="{BB962C8B-B14F-4D97-AF65-F5344CB8AC3E}">
        <p14:creationId xmlns:p14="http://schemas.microsoft.com/office/powerpoint/2010/main" val="17637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443"/>
            <a:ext cx="7886700" cy="1325563"/>
          </a:xfrm>
        </p:spPr>
        <p:txBody>
          <a:bodyPr>
            <a:normAutofit/>
          </a:bodyPr>
          <a:lstStyle/>
          <a:p>
            <a:pPr algn="ctr"/>
            <a:r>
              <a:rPr lang="el-GR" sz="4000" dirty="0">
                <a:effectLst>
                  <a:outerShdw blurRad="38100" dist="38100" dir="2700000" algn="tl">
                    <a:srgbClr val="000000">
                      <a:alpha val="43137"/>
                    </a:srgbClr>
                  </a:outerShdw>
                </a:effectLst>
                <a:latin typeface="Book Antiqua" panose="02040602050305030304" pitchFamily="18" charset="0"/>
              </a:rPr>
              <a:t>Βιβλιογραφία</a:t>
            </a:r>
            <a:endParaRPr lang="en-US" sz="4000"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76200" y="1219200"/>
            <a:ext cx="9067800" cy="5638800"/>
          </a:xfrm>
        </p:spPr>
        <p:txBody>
          <a:bodyPr>
            <a:normAutofit/>
          </a:bodyPr>
          <a:lstStyle/>
          <a:p>
            <a:pPr marL="457200" indent="-457200">
              <a:buAutoNum type="arabicPeriod" startAt="9"/>
            </a:pPr>
            <a:r>
              <a:rPr lang="el-GR" sz="2400" dirty="0">
                <a:latin typeface="Book Antiqua" panose="02040602050305030304" pitchFamily="18" charset="0"/>
              </a:rPr>
              <a:t>Για </a:t>
            </a:r>
            <a:r>
              <a:rPr lang="el-GR" sz="2400" u="sng" dirty="0">
                <a:latin typeface="Book Antiqua" panose="02040602050305030304" pitchFamily="18" charset="0"/>
              </a:rPr>
              <a:t>βιβλία</a:t>
            </a:r>
            <a:r>
              <a:rPr lang="en-GB" sz="2400" dirty="0">
                <a:latin typeface="Book Antiqua" panose="02040602050305030304" pitchFamily="18" charset="0"/>
              </a:rPr>
              <a:t>: </a:t>
            </a:r>
            <a:r>
              <a:rPr lang="el-GR" sz="2400" b="0" dirty="0">
                <a:latin typeface="Book Antiqua" panose="02040602050305030304" pitchFamily="18" charset="0"/>
              </a:rPr>
              <a:t>αναφορά </a:t>
            </a:r>
          </a:p>
          <a:p>
            <a:pPr lvl="3">
              <a:buFont typeface="Wingdings" panose="05000000000000000000" pitchFamily="2" charset="2"/>
              <a:buChar char="Ø"/>
            </a:pPr>
            <a:r>
              <a:rPr lang="el-GR" sz="2400" dirty="0">
                <a:latin typeface="Book Antiqua" panose="02040602050305030304" pitchFamily="18" charset="0"/>
              </a:rPr>
              <a:t>επιθέτου συγγραφέα</a:t>
            </a:r>
          </a:p>
          <a:p>
            <a:pPr lvl="3">
              <a:buFont typeface="Wingdings" panose="05000000000000000000" pitchFamily="2" charset="2"/>
              <a:buChar char="Ø"/>
            </a:pPr>
            <a:r>
              <a:rPr lang="el-GR" sz="2400" dirty="0">
                <a:latin typeface="Book Antiqua" panose="02040602050305030304" pitchFamily="18" charset="0"/>
              </a:rPr>
              <a:t>αρχικών γραμμάτων κυρίου (και μεσαίου) ονόματος</a:t>
            </a:r>
            <a:endParaRPr lang="en-GB" sz="2400" dirty="0">
              <a:latin typeface="Book Antiqua" panose="02040602050305030304" pitchFamily="18" charset="0"/>
            </a:endParaRPr>
          </a:p>
          <a:p>
            <a:pPr lvl="3">
              <a:buFont typeface="Wingdings" panose="05000000000000000000" pitchFamily="2" charset="2"/>
              <a:buChar char="Ø"/>
            </a:pPr>
            <a:r>
              <a:rPr lang="el-GR" sz="2400" dirty="0">
                <a:latin typeface="Book Antiqua" panose="02040602050305030304" pitchFamily="18" charset="0"/>
              </a:rPr>
              <a:t>χρονολογίας</a:t>
            </a:r>
          </a:p>
          <a:p>
            <a:pPr lvl="3">
              <a:buFont typeface="Wingdings" panose="05000000000000000000" pitchFamily="2" charset="2"/>
              <a:buChar char="Ø"/>
            </a:pPr>
            <a:r>
              <a:rPr lang="el-GR" sz="2400" dirty="0">
                <a:latin typeface="Book Antiqua" panose="02040602050305030304" pitchFamily="18" charset="0"/>
              </a:rPr>
              <a:t>τίτλου βιβλίου σε πλαγιογράμματη</a:t>
            </a:r>
          </a:p>
          <a:p>
            <a:pPr lvl="3">
              <a:buFont typeface="Wingdings" panose="05000000000000000000" pitchFamily="2" charset="2"/>
              <a:buChar char="Ø"/>
            </a:pPr>
            <a:r>
              <a:rPr lang="el-GR" sz="2400" dirty="0">
                <a:latin typeface="Book Antiqua" panose="02040602050305030304" pitchFamily="18" charset="0"/>
              </a:rPr>
              <a:t>(χρήση κεφαλαιογράμματης για κάθε «σημαντική» λέξη)</a:t>
            </a:r>
          </a:p>
          <a:p>
            <a:pPr lvl="3">
              <a:buFont typeface="Wingdings" panose="05000000000000000000" pitchFamily="2" charset="2"/>
              <a:buChar char="Ø"/>
            </a:pPr>
            <a:r>
              <a:rPr lang="el-GR" sz="2400" u="sng" dirty="0">
                <a:latin typeface="Book Antiqua" panose="02040602050305030304" pitchFamily="18" charset="0"/>
              </a:rPr>
              <a:t>τόπου</a:t>
            </a:r>
            <a:r>
              <a:rPr lang="el-GR" sz="2400" dirty="0">
                <a:latin typeface="Book Antiqua" panose="02040602050305030304" pitchFamily="18" charset="0"/>
              </a:rPr>
              <a:t> </a:t>
            </a:r>
            <a:r>
              <a:rPr lang="en-GB" sz="2400" dirty="0">
                <a:latin typeface="Book Antiqua" panose="02040602050305030304" pitchFamily="18" charset="0"/>
              </a:rPr>
              <a:t>(</a:t>
            </a:r>
            <a:r>
              <a:rPr lang="el-GR" sz="2400" dirty="0">
                <a:latin typeface="Book Antiqua" panose="02040602050305030304" pitchFamily="18" charset="0"/>
              </a:rPr>
              <a:t>πόλης) έκδοσης</a:t>
            </a:r>
          </a:p>
          <a:p>
            <a:pPr marL="466344" lvl="3" indent="0">
              <a:buNone/>
            </a:pPr>
            <a:endParaRPr lang="el-GR" sz="2400" dirty="0">
              <a:latin typeface="Book Antiqua" panose="02040602050305030304" pitchFamily="18" charset="0"/>
            </a:endParaRPr>
          </a:p>
          <a:p>
            <a:pPr marL="466344" lvl="3" indent="0">
              <a:buNone/>
            </a:pPr>
            <a:r>
              <a:rPr lang="el-GR" sz="2400" dirty="0">
                <a:latin typeface="Book Antiqua" panose="02040602050305030304" pitchFamily="18" charset="0"/>
              </a:rPr>
              <a:t>π.χ. </a:t>
            </a:r>
            <a:endParaRPr lang="en-GB" sz="2400" dirty="0">
              <a:latin typeface="Book Antiqua" panose="02040602050305030304" pitchFamily="18" charset="0"/>
            </a:endParaRPr>
          </a:p>
          <a:p>
            <a:pPr marL="466344" lvl="3" indent="0">
              <a:buNone/>
            </a:pPr>
            <a:r>
              <a:rPr lang="en-US" sz="2400" dirty="0">
                <a:latin typeface="Book Antiqua" panose="02040602050305030304" pitchFamily="18" charset="0"/>
              </a:rPr>
              <a:t>Farrington, B. (1939)</a:t>
            </a:r>
            <a:r>
              <a:rPr lang="el-GR" sz="2400" dirty="0">
                <a:latin typeface="Book Antiqua" panose="02040602050305030304" pitchFamily="18" charset="0"/>
              </a:rPr>
              <a:t>,</a:t>
            </a:r>
            <a:r>
              <a:rPr lang="en-US" sz="2400" dirty="0">
                <a:latin typeface="Book Antiqua" panose="02040602050305030304" pitchFamily="18" charset="0"/>
              </a:rPr>
              <a:t> </a:t>
            </a:r>
            <a:r>
              <a:rPr lang="en-US" sz="2400" i="1" dirty="0">
                <a:latin typeface="Book Antiqua" panose="02040602050305030304" pitchFamily="18" charset="0"/>
              </a:rPr>
              <a:t>Science </a:t>
            </a:r>
            <a:r>
              <a:rPr lang="en-US" sz="2400" i="1" dirty="0">
                <a:solidFill>
                  <a:srgbClr val="7030A0"/>
                </a:solidFill>
                <a:latin typeface="Book Antiqua" panose="02040602050305030304" pitchFamily="18" charset="0"/>
              </a:rPr>
              <a:t>a</a:t>
            </a:r>
            <a:r>
              <a:rPr lang="en-US" sz="2400" i="1" dirty="0">
                <a:latin typeface="Book Antiqua" panose="02040602050305030304" pitchFamily="18" charset="0"/>
              </a:rPr>
              <a:t>nd Politics </a:t>
            </a:r>
            <a:r>
              <a:rPr lang="en-US" sz="2400" i="1" dirty="0">
                <a:solidFill>
                  <a:srgbClr val="7030A0"/>
                </a:solidFill>
                <a:latin typeface="Book Antiqua" panose="02040602050305030304" pitchFamily="18" charset="0"/>
              </a:rPr>
              <a:t>i</a:t>
            </a:r>
            <a:r>
              <a:rPr lang="en-US" sz="2400" i="1" dirty="0">
                <a:latin typeface="Book Antiqua" panose="02040602050305030304" pitchFamily="18" charset="0"/>
              </a:rPr>
              <a:t>n </a:t>
            </a:r>
            <a:r>
              <a:rPr lang="en-US" sz="2400" i="1" dirty="0">
                <a:solidFill>
                  <a:srgbClr val="7030A0"/>
                </a:solidFill>
                <a:latin typeface="Book Antiqua" panose="02040602050305030304" pitchFamily="18" charset="0"/>
              </a:rPr>
              <a:t>t</a:t>
            </a:r>
            <a:r>
              <a:rPr lang="en-US" sz="2400" i="1" dirty="0">
                <a:latin typeface="Book Antiqua" panose="02040602050305030304" pitchFamily="18" charset="0"/>
              </a:rPr>
              <a:t>he Ancient World</a:t>
            </a:r>
            <a:r>
              <a:rPr lang="el-GR" sz="2400" dirty="0">
                <a:latin typeface="Book Antiqua" panose="02040602050305030304" pitchFamily="18" charset="0"/>
              </a:rPr>
              <a:t>, Λονδίνο</a:t>
            </a:r>
            <a:endParaRPr lang="en-GB" sz="2400" dirty="0">
              <a:latin typeface="Book Antiqua" panose="02040602050305030304" pitchFamily="18" charset="0"/>
            </a:endParaRPr>
          </a:p>
          <a:p>
            <a:pPr marL="466344" lvl="3" indent="0">
              <a:buNone/>
            </a:pPr>
            <a:r>
              <a:rPr lang="el-GR" sz="2400" dirty="0">
                <a:latin typeface="Book Antiqua" panose="02040602050305030304" pitchFamily="18" charset="0"/>
              </a:rPr>
              <a:t>Πελεγρίνης, Θ.Ν. (1998), </a:t>
            </a:r>
            <a:r>
              <a:rPr lang="el-GR" sz="2400" i="1" dirty="0">
                <a:latin typeface="Book Antiqua" panose="02040602050305030304" pitchFamily="18" charset="0"/>
              </a:rPr>
              <a:t>Οι πέντε Εποχές της Φιλοσοφίας</a:t>
            </a:r>
            <a:r>
              <a:rPr lang="el-GR" sz="2400" dirty="0">
                <a:latin typeface="Book Antiqua" panose="02040602050305030304" pitchFamily="18" charset="0"/>
              </a:rPr>
              <a:t>, Αθήνα.</a:t>
            </a:r>
            <a:endParaRPr lang="en-US" sz="2400" dirty="0">
              <a:latin typeface="Book Antiqua" panose="02040602050305030304" pitchFamily="18" charset="0"/>
            </a:endParaRPr>
          </a:p>
          <a:p>
            <a:pPr marL="466344" lvl="3" indent="0">
              <a:buNone/>
            </a:pPr>
            <a:endParaRPr lang="el-GR" sz="2000" dirty="0"/>
          </a:p>
          <a:p>
            <a:pPr marL="9144" lvl="1" indent="0">
              <a:buNone/>
            </a:pPr>
            <a:endParaRPr lang="el-GR" sz="2000" dirty="0"/>
          </a:p>
        </p:txBody>
      </p:sp>
    </p:spTree>
    <p:extLst>
      <p:ext uri="{BB962C8B-B14F-4D97-AF65-F5344CB8AC3E}">
        <p14:creationId xmlns:p14="http://schemas.microsoft.com/office/powerpoint/2010/main" val="303744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46670" cy="838200"/>
          </a:xfrm>
        </p:spPr>
        <p:txBody>
          <a:bodyPr/>
          <a:lstStyle/>
          <a:p>
            <a:pPr algn="ctr"/>
            <a:r>
              <a:rPr lang="el-GR" sz="3600" b="1" dirty="0">
                <a:solidFill>
                  <a:schemeClr val="bg1"/>
                </a:solidFill>
                <a:effectLst>
                  <a:outerShdw blurRad="38100" dist="38100" dir="2700000" algn="tl">
                    <a:srgbClr val="000000">
                      <a:alpha val="43137"/>
                    </a:srgbClr>
                  </a:outerShdw>
                </a:effectLst>
                <a:latin typeface="Book Antiqua" panose="02040602050305030304" pitchFamily="18" charset="0"/>
              </a:rPr>
              <a:t>Εξέταση Βιβλιογραφίας</a:t>
            </a:r>
            <a:endParaRPr lang="en-US" sz="36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0" y="914400"/>
            <a:ext cx="9144000" cy="5943600"/>
          </a:xfrm>
        </p:spPr>
        <p:txBody>
          <a:bodyPr>
            <a:normAutofit lnSpcReduction="10000"/>
          </a:bodyPr>
          <a:lstStyle/>
          <a:p>
            <a:pPr marL="466344" lvl="3" indent="0">
              <a:buNone/>
            </a:pPr>
            <a:endParaRPr lang="el-GR" sz="2000" dirty="0">
              <a:latin typeface="Book Antiqua" panose="02040602050305030304" pitchFamily="18" charset="0"/>
            </a:endParaRPr>
          </a:p>
          <a:p>
            <a:pPr marL="9144" lvl="1" indent="0">
              <a:buNone/>
            </a:pPr>
            <a:r>
              <a:rPr lang="el-GR" sz="2000" dirty="0">
                <a:latin typeface="Book Antiqua" panose="02040602050305030304" pitchFamily="18" charset="0"/>
              </a:rPr>
              <a:t>10</a:t>
            </a:r>
            <a:r>
              <a:rPr lang="el-GR" sz="2400" dirty="0">
                <a:latin typeface="Book Antiqua" panose="02040602050305030304" pitchFamily="18" charset="0"/>
              </a:rPr>
              <a:t>. </a:t>
            </a:r>
            <a:r>
              <a:rPr lang="el-GR" sz="2400" b="1" dirty="0">
                <a:latin typeface="Book Antiqua" panose="02040602050305030304" pitchFamily="18" charset="0"/>
              </a:rPr>
              <a:t>Για </a:t>
            </a:r>
            <a:r>
              <a:rPr lang="el-GR" sz="2400" b="1" u="sng" dirty="0">
                <a:latin typeface="Book Antiqua" panose="02040602050305030304" pitchFamily="18" charset="0"/>
              </a:rPr>
              <a:t>άρθρα</a:t>
            </a:r>
            <a:r>
              <a:rPr lang="en-GB" sz="2400" dirty="0">
                <a:latin typeface="Book Antiqua" panose="02040602050305030304" pitchFamily="18" charset="0"/>
              </a:rPr>
              <a:t>: </a:t>
            </a:r>
            <a:r>
              <a:rPr lang="el-GR" sz="2400" dirty="0">
                <a:latin typeface="Book Antiqua" panose="02040602050305030304" pitchFamily="18" charset="0"/>
              </a:rPr>
              <a:t>αναφορά</a:t>
            </a:r>
          </a:p>
          <a:p>
            <a:pPr lvl="3">
              <a:buFont typeface="Wingdings" panose="05000000000000000000" pitchFamily="2" charset="2"/>
              <a:buChar char="Ø"/>
            </a:pPr>
            <a:r>
              <a:rPr lang="el-GR" sz="2400" dirty="0">
                <a:latin typeface="Book Antiqua" panose="02040602050305030304" pitchFamily="18" charset="0"/>
              </a:rPr>
              <a:t>επιθέτου συγγραφέα</a:t>
            </a:r>
          </a:p>
          <a:p>
            <a:pPr lvl="3">
              <a:buFont typeface="Wingdings" panose="05000000000000000000" pitchFamily="2" charset="2"/>
              <a:buChar char="Ø"/>
            </a:pPr>
            <a:r>
              <a:rPr lang="el-GR" sz="2400" dirty="0">
                <a:latin typeface="Book Antiqua" panose="02040602050305030304" pitchFamily="18" charset="0"/>
              </a:rPr>
              <a:t>αρχικών γραμμάτων κυρίου (και μεσαίου) ονόματος</a:t>
            </a:r>
          </a:p>
          <a:p>
            <a:pPr lvl="3">
              <a:buFont typeface="Wingdings" panose="05000000000000000000" pitchFamily="2" charset="2"/>
              <a:buChar char="Ø"/>
            </a:pPr>
            <a:r>
              <a:rPr lang="el-GR" sz="2400" dirty="0">
                <a:latin typeface="Book Antiqua" panose="02040602050305030304" pitchFamily="18" charset="0"/>
              </a:rPr>
              <a:t>χρονολογίας</a:t>
            </a:r>
            <a:endParaRPr lang="en-GB" sz="2400" dirty="0">
              <a:latin typeface="Book Antiqua" panose="02040602050305030304" pitchFamily="18" charset="0"/>
            </a:endParaRPr>
          </a:p>
          <a:p>
            <a:pPr lvl="3">
              <a:buFont typeface="Wingdings" panose="05000000000000000000" pitchFamily="2" charset="2"/>
              <a:buChar char="Ø"/>
            </a:pPr>
            <a:r>
              <a:rPr lang="el-GR" sz="2400" dirty="0">
                <a:latin typeface="Book Antiqua" panose="02040602050305030304" pitchFamily="18" charset="0"/>
              </a:rPr>
              <a:t>τίτλου άρθρου σε εισαγωγικά</a:t>
            </a:r>
            <a:endParaRPr lang="en-GB" sz="2400" dirty="0">
              <a:latin typeface="Book Antiqua" panose="02040602050305030304" pitchFamily="18" charset="0"/>
            </a:endParaRPr>
          </a:p>
          <a:p>
            <a:pPr lvl="3">
              <a:buFont typeface="Wingdings" panose="05000000000000000000" pitchFamily="2" charset="2"/>
              <a:buChar char="Ø"/>
            </a:pPr>
            <a:r>
              <a:rPr lang="el-GR" sz="2400" dirty="0">
                <a:latin typeface="Book Antiqua" panose="02040602050305030304" pitchFamily="18" charset="0"/>
              </a:rPr>
              <a:t>τίτλου επιστημονικού περιοδικού (σε </a:t>
            </a:r>
            <a:r>
              <a:rPr lang="en-GB" sz="2400" i="1" dirty="0">
                <a:latin typeface="Book Antiqua" panose="02040602050305030304" pitchFamily="18" charset="0"/>
              </a:rPr>
              <a:t>italic</a:t>
            </a:r>
            <a:r>
              <a:rPr lang="en-GB" sz="2400" dirty="0">
                <a:latin typeface="Book Antiqua" panose="02040602050305030304" pitchFamily="18" charset="0"/>
              </a:rPr>
              <a:t>) </a:t>
            </a:r>
            <a:r>
              <a:rPr lang="el-GR" sz="2400" dirty="0">
                <a:latin typeface="Book Antiqua" panose="02040602050305030304" pitchFamily="18" charset="0"/>
              </a:rPr>
              <a:t>και αριθμού τεύχους</a:t>
            </a:r>
          </a:p>
          <a:p>
            <a:pPr lvl="3">
              <a:buFont typeface="Wingdings" panose="05000000000000000000" pitchFamily="2" charset="2"/>
              <a:buChar char="Ø"/>
            </a:pPr>
            <a:r>
              <a:rPr lang="el-GR" sz="2400" dirty="0">
                <a:latin typeface="Book Antiqua" panose="02040602050305030304" pitchFamily="18" charset="0"/>
              </a:rPr>
              <a:t>αριθμών σελίδων (π.χ. 17-35)</a:t>
            </a:r>
          </a:p>
          <a:p>
            <a:pPr lvl="3" algn="just">
              <a:buFont typeface="Wingdings" panose="05000000000000000000" pitchFamily="2" charset="2"/>
              <a:buChar char="Ø"/>
            </a:pPr>
            <a:r>
              <a:rPr lang="el-GR" sz="2400" b="1" dirty="0">
                <a:latin typeface="Book Antiqua" panose="02040602050305030304" pitchFamily="18" charset="0"/>
              </a:rPr>
              <a:t>χρήση κεφαλαίων γραμμάτων μόνο για την πρώτη λέξη, κύρια ονόματα, τίτλους έργων ή οποιουδήποτε όρου που προϋποθέτει τη χρήση κεφαλαιογράμματης (π.χ. «κατά την Ύστερη Αρχαιότητα»)</a:t>
            </a:r>
            <a:endParaRPr lang="en-GB" sz="2400" b="1" dirty="0">
              <a:latin typeface="Book Antiqua" panose="02040602050305030304" pitchFamily="18" charset="0"/>
            </a:endParaRPr>
          </a:p>
          <a:p>
            <a:pPr lvl="3" algn="just">
              <a:buFont typeface="Wingdings" panose="05000000000000000000" pitchFamily="2" charset="2"/>
              <a:buChar char="Ø"/>
            </a:pPr>
            <a:endParaRPr lang="el-GR" sz="2000" dirty="0">
              <a:latin typeface="Book Antiqua" panose="02040602050305030304" pitchFamily="18" charset="0"/>
            </a:endParaRPr>
          </a:p>
          <a:p>
            <a:pPr marL="466344" lvl="3" indent="0" algn="just">
              <a:buNone/>
            </a:pPr>
            <a:r>
              <a:rPr lang="el-GR" sz="2000" dirty="0">
                <a:latin typeface="Book Antiqua" panose="02040602050305030304" pitchFamily="18" charset="0"/>
              </a:rPr>
              <a:t>π.χ. </a:t>
            </a:r>
            <a:endParaRPr lang="en-GB" sz="2000" dirty="0">
              <a:latin typeface="Book Antiqua" panose="02040602050305030304" pitchFamily="18" charset="0"/>
            </a:endParaRPr>
          </a:p>
          <a:p>
            <a:pPr marL="466344" lvl="3" indent="0" algn="just">
              <a:buNone/>
            </a:pPr>
            <a:r>
              <a:rPr lang="en-US" sz="2000" dirty="0">
                <a:latin typeface="Book Antiqua" panose="02040602050305030304" pitchFamily="18" charset="0"/>
              </a:rPr>
              <a:t>Clark, P. A. (1991), “</a:t>
            </a:r>
            <a:r>
              <a:rPr lang="en-US" sz="2000" dirty="0" err="1">
                <a:latin typeface="Book Antiqua" panose="02040602050305030304" pitchFamily="18" charset="0"/>
              </a:rPr>
              <a:t>Tullia</a:t>
            </a:r>
            <a:r>
              <a:rPr lang="en-US" sz="2000" dirty="0">
                <a:latin typeface="Book Antiqua" panose="02040602050305030304" pitchFamily="18" charset="0"/>
              </a:rPr>
              <a:t> and Crassipes”, </a:t>
            </a:r>
            <a:r>
              <a:rPr lang="en-US" sz="2000" i="1" dirty="0">
                <a:latin typeface="Book Antiqua" panose="02040602050305030304" pitchFamily="18" charset="0"/>
              </a:rPr>
              <a:t>Phoenix</a:t>
            </a:r>
            <a:r>
              <a:rPr lang="en-US" sz="2000" dirty="0">
                <a:latin typeface="Book Antiqua" panose="02040602050305030304" pitchFamily="18" charset="0"/>
              </a:rPr>
              <a:t> 45,</a:t>
            </a:r>
            <a:r>
              <a:rPr lang="en-GB" sz="2000" dirty="0">
                <a:latin typeface="Book Antiqua" panose="02040602050305030304" pitchFamily="18" charset="0"/>
              </a:rPr>
              <a:t> </a:t>
            </a:r>
            <a:r>
              <a:rPr lang="en-US" sz="2000" dirty="0">
                <a:latin typeface="Book Antiqua" panose="02040602050305030304" pitchFamily="18" charset="0"/>
              </a:rPr>
              <a:t>28-38</a:t>
            </a:r>
          </a:p>
          <a:p>
            <a:pPr marL="466344" lvl="3" indent="0" algn="just">
              <a:buNone/>
            </a:pPr>
            <a:r>
              <a:rPr lang="en-US" sz="2000" dirty="0">
                <a:latin typeface="Book Antiqua" panose="02040602050305030304" pitchFamily="18" charset="0"/>
              </a:rPr>
              <a:t>Burton, P. J. (2004), “</a:t>
            </a:r>
            <a:r>
              <a:rPr lang="en-GB" sz="2000" i="1" dirty="0" err="1">
                <a:latin typeface="Book Antiqua" panose="02040602050305030304" pitchFamily="18" charset="0"/>
              </a:rPr>
              <a:t>Amicitia</a:t>
            </a:r>
            <a:r>
              <a:rPr lang="en-GB" sz="2000" dirty="0">
                <a:latin typeface="Book Antiqua" panose="02040602050305030304" pitchFamily="18" charset="0"/>
              </a:rPr>
              <a:t> in Plautus: a study of Roman friendship processes”, </a:t>
            </a:r>
            <a:r>
              <a:rPr lang="en-GB" sz="2000" i="1" dirty="0">
                <a:latin typeface="Book Antiqua" panose="02040602050305030304" pitchFamily="18" charset="0"/>
              </a:rPr>
              <a:t>American Journal of Philology</a:t>
            </a:r>
            <a:r>
              <a:rPr lang="en-GB" sz="2000" dirty="0">
                <a:latin typeface="Book Antiqua" panose="02040602050305030304" pitchFamily="18" charset="0"/>
              </a:rPr>
              <a:t> 125, 209-43</a:t>
            </a:r>
            <a:endParaRPr lang="el-GR" sz="2000" dirty="0">
              <a:latin typeface="Book Antiqua" panose="02040602050305030304" pitchFamily="18" charset="0"/>
            </a:endParaRPr>
          </a:p>
          <a:p>
            <a:endParaRPr lang="en-US" dirty="0"/>
          </a:p>
        </p:txBody>
      </p:sp>
    </p:spTree>
    <p:extLst>
      <p:ext uri="{BB962C8B-B14F-4D97-AF65-F5344CB8AC3E}">
        <p14:creationId xmlns:p14="http://schemas.microsoft.com/office/powerpoint/2010/main" val="310757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noAutofit/>
          </a:bodyPr>
          <a:lstStyle/>
          <a:p>
            <a:pPr algn="ctr">
              <a:spcBef>
                <a:spcPts val="750"/>
              </a:spcBef>
            </a:pPr>
            <a:br>
              <a:rPr lang="el-GR" sz="3200" b="1" dirty="0">
                <a:latin typeface="Book Antiqua" panose="02040602050305030304" pitchFamily="18" charset="0"/>
                <a:ea typeface="+mn-ea"/>
                <a:cs typeface="+mn-cs"/>
              </a:rPr>
            </a:br>
            <a:r>
              <a:rPr lang="el-GR" sz="3200" b="1" dirty="0">
                <a:latin typeface="Book Antiqua" panose="02040602050305030304" pitchFamily="18" charset="0"/>
                <a:ea typeface="+mn-ea"/>
                <a:cs typeface="+mn-cs"/>
              </a:rPr>
              <a:t>1. Αναζήτηση</a:t>
            </a:r>
            <a:r>
              <a:rPr lang="en-US" sz="3200" b="1" dirty="0">
                <a:latin typeface="Book Antiqua" panose="02040602050305030304" pitchFamily="18" charset="0"/>
                <a:ea typeface="+mn-ea"/>
                <a:cs typeface="+mn-cs"/>
              </a:rPr>
              <a:t> </a:t>
            </a:r>
            <a:r>
              <a:rPr lang="el-GR" sz="3200" b="1" dirty="0">
                <a:latin typeface="Book Antiqua" panose="02040602050305030304" pitchFamily="18" charset="0"/>
                <a:ea typeface="+mn-ea"/>
                <a:cs typeface="+mn-cs"/>
              </a:rPr>
              <a:t>βιβλιογραφίας</a:t>
            </a:r>
            <a:endParaRPr lang="en-US" sz="3200" b="1" dirty="0">
              <a:latin typeface="Book Antiqua" panose="02040602050305030304" pitchFamily="18" charset="0"/>
            </a:endParaRPr>
          </a:p>
        </p:txBody>
      </p:sp>
      <p:sp>
        <p:nvSpPr>
          <p:cNvPr id="3" name="Content Placeholder 2"/>
          <p:cNvSpPr>
            <a:spLocks noGrp="1"/>
          </p:cNvSpPr>
          <p:nvPr>
            <p:ph idx="1"/>
          </p:nvPr>
        </p:nvSpPr>
        <p:spPr>
          <a:xfrm>
            <a:off x="24414" y="2057400"/>
            <a:ext cx="9144000" cy="4351338"/>
          </a:xfrm>
          <a:noFill/>
          <a:effectLst/>
        </p:spPr>
        <p:txBody>
          <a:bodyPr>
            <a:normAutofit/>
          </a:bodyPr>
          <a:lstStyle/>
          <a:p>
            <a:pPr marL="0" indent="0">
              <a:buNone/>
            </a:pPr>
            <a:endParaRPr lang="el-GR" dirty="0"/>
          </a:p>
          <a:p>
            <a:pPr>
              <a:buFont typeface="Wingdings" panose="05000000000000000000" pitchFamily="2" charset="2"/>
              <a:buChar char="Ø"/>
            </a:pPr>
            <a:r>
              <a:rPr lang="el-GR" sz="2800" dirty="0"/>
              <a:t>Από πού μπορείτε να εξασφαλίσετε τις πηγές που χρειάζεστε για τη συγγραφή ενός ακαδημαϊκού δοκιμίου;</a:t>
            </a:r>
          </a:p>
          <a:p>
            <a:pPr>
              <a:buFont typeface="Wingdings" panose="05000000000000000000" pitchFamily="2" charset="2"/>
              <a:buChar char="Ø"/>
            </a:pPr>
            <a:endParaRPr lang="el-GR" sz="2800" dirty="0"/>
          </a:p>
          <a:p>
            <a:pPr>
              <a:buFont typeface="Wingdings" panose="05000000000000000000" pitchFamily="2" charset="2"/>
              <a:buChar char="Ø"/>
            </a:pPr>
            <a:endParaRPr lang="el-GR" sz="2800" dirty="0"/>
          </a:p>
          <a:p>
            <a:pPr>
              <a:buFont typeface="Wingdings" panose="05000000000000000000" pitchFamily="2" charset="2"/>
              <a:buChar char="Ø"/>
            </a:pPr>
            <a:r>
              <a:rPr lang="el-GR" sz="2800" dirty="0"/>
              <a:t>Πώς διαφέρουν οι πηγές μιας πανεπιστημιακής εργασίας από μια αντίστοιχη εργασία στο γυμνάσιο ή το λύκειο; </a:t>
            </a:r>
            <a:endParaRPr lang="en-US" sz="2800" dirty="0"/>
          </a:p>
        </p:txBody>
      </p:sp>
    </p:spTree>
    <p:extLst>
      <p:ext uri="{BB962C8B-B14F-4D97-AF65-F5344CB8AC3E}">
        <p14:creationId xmlns:p14="http://schemas.microsoft.com/office/powerpoint/2010/main" val="33774714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9150" y="1825625"/>
            <a:ext cx="5045700" cy="4351338"/>
          </a:xfrm>
        </p:spPr>
      </p:pic>
      <p:sp>
        <p:nvSpPr>
          <p:cNvPr id="5" name="TextBox 4"/>
          <p:cNvSpPr txBox="1"/>
          <p:nvPr/>
        </p:nvSpPr>
        <p:spPr>
          <a:xfrm>
            <a:off x="0" y="152400"/>
            <a:ext cx="9144000" cy="954107"/>
          </a:xfrm>
          <a:prstGeom prst="rect">
            <a:avLst/>
          </a:prstGeom>
          <a:noFill/>
        </p:spPr>
        <p:txBody>
          <a:bodyPr wrap="square" rtlCol="0">
            <a:spAutoFit/>
          </a:bodyPr>
          <a:lstStyle/>
          <a:p>
            <a:pPr algn="ctr"/>
            <a:r>
              <a:rPr lang="el-GR" sz="2800" dirty="0">
                <a:solidFill>
                  <a:srgbClr val="FFFFFF"/>
                </a:solidFill>
                <a:latin typeface="Book Antiqua" panose="02040602050305030304" pitchFamily="18" charset="0"/>
              </a:rPr>
              <a:t>Συντομογραφίες Επιστημονικών Περιοδικών (</a:t>
            </a:r>
            <a:r>
              <a:rPr lang="en-GB" sz="2800" i="1" dirty="0">
                <a:solidFill>
                  <a:srgbClr val="FFFFFF"/>
                </a:solidFill>
                <a:latin typeface="Book Antiqua" panose="02040602050305030304" pitchFamily="18" charset="0"/>
              </a:rPr>
              <a:t>Abbreviations</a:t>
            </a:r>
            <a:r>
              <a:rPr lang="en-GB" sz="2800" dirty="0">
                <a:solidFill>
                  <a:srgbClr val="FFFFFF"/>
                </a:solidFill>
                <a:latin typeface="Book Antiqua" panose="02040602050305030304" pitchFamily="18" charset="0"/>
              </a:rPr>
              <a:t>)</a:t>
            </a:r>
            <a:endParaRPr lang="en-US" sz="2800"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20180668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9144000" cy="707886"/>
          </a:xfrm>
          <a:prstGeom prst="rect">
            <a:avLst/>
          </a:prstGeom>
          <a:noFill/>
        </p:spPr>
        <p:txBody>
          <a:bodyPr wrap="square" rtlCol="0">
            <a:spAutoFit/>
          </a:bodyPr>
          <a:lstStyle/>
          <a:p>
            <a:pPr algn="ctr"/>
            <a:r>
              <a:rPr lang="el-GR" sz="4000" b="1" dirty="0">
                <a:solidFill>
                  <a:srgbClr val="FFFFFF"/>
                </a:solidFill>
                <a:effectLst>
                  <a:outerShdw blurRad="38100" dist="38100" dir="2700000" algn="tl">
                    <a:srgbClr val="000000">
                      <a:alpha val="43137"/>
                    </a:srgbClr>
                  </a:outerShdw>
                </a:effectLst>
                <a:latin typeface="Book Antiqua" panose="02040602050305030304" pitchFamily="18" charset="0"/>
              </a:rPr>
              <a:t>Μετατροπή Βιβλιογραφίας</a:t>
            </a:r>
            <a:endParaRPr lang="en-US" sz="4000" b="1" dirty="0">
              <a:solidFill>
                <a:srgbClr val="FFFFFF"/>
              </a:solidFill>
              <a:effectLst>
                <a:outerShdw blurRad="38100" dist="38100" dir="2700000" algn="tl">
                  <a:srgbClr val="000000">
                    <a:alpha val="43137"/>
                  </a:srgbClr>
                </a:outerShdw>
              </a:effectLst>
              <a:latin typeface="Book Antiqua" panose="02040602050305030304" pitchFamily="18" charset="0"/>
            </a:endParaRPr>
          </a:p>
        </p:txBody>
      </p:sp>
      <p:sp>
        <p:nvSpPr>
          <p:cNvPr id="2" name="Content Placeholder 1"/>
          <p:cNvSpPr>
            <a:spLocks noGrp="1"/>
          </p:cNvSpPr>
          <p:nvPr>
            <p:ph idx="1"/>
          </p:nvPr>
        </p:nvSpPr>
        <p:spPr>
          <a:xfrm>
            <a:off x="381000" y="2209800"/>
            <a:ext cx="8305800" cy="2023572"/>
          </a:xfrm>
        </p:spPr>
        <p:txBody>
          <a:bodyPr>
            <a:noAutofit/>
          </a:bodyPr>
          <a:lstStyle/>
          <a:p>
            <a:pPr algn="ctr"/>
            <a:r>
              <a:rPr lang="el-GR" sz="3600" dirty="0">
                <a:latin typeface="Book Antiqua" panose="02040602050305030304" pitchFamily="18" charset="0"/>
              </a:rPr>
              <a:t>Μετατρέψτε τη βιβλιογραφία που σας δίδεται χρησιμοποιώντας το σύστημα </a:t>
            </a:r>
            <a:r>
              <a:rPr lang="en-GB" sz="3600" dirty="0">
                <a:latin typeface="Book Antiqua" panose="02040602050305030304" pitchFamily="18" charset="0"/>
              </a:rPr>
              <a:t>Harvard</a:t>
            </a:r>
            <a:r>
              <a:rPr lang="el-GR" sz="3600" dirty="0">
                <a:latin typeface="Book Antiqua" panose="02040602050305030304" pitchFamily="18" charset="0"/>
              </a:rPr>
              <a:t> που έχουμε αναλύσει</a:t>
            </a:r>
            <a:endParaRPr lang="en-US" sz="3600" dirty="0">
              <a:latin typeface="Book Antiqua" panose="02040602050305030304" pitchFamily="18" charset="0"/>
            </a:endParaRPr>
          </a:p>
        </p:txBody>
      </p:sp>
    </p:spTree>
    <p:extLst>
      <p:ext uri="{BB962C8B-B14F-4D97-AF65-F5344CB8AC3E}">
        <p14:creationId xmlns:p14="http://schemas.microsoft.com/office/powerpoint/2010/main" val="23980769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F2C4D3-2C2F-4A8B-8025-06BB47A7F3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 y="1066800"/>
            <a:ext cx="8763000" cy="4300633"/>
          </a:xfrm>
        </p:spPr>
      </p:pic>
    </p:spTree>
    <p:extLst>
      <p:ext uri="{BB962C8B-B14F-4D97-AF65-F5344CB8AC3E}">
        <p14:creationId xmlns:p14="http://schemas.microsoft.com/office/powerpoint/2010/main" val="36180127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B78B4-35BA-485D-9D98-6EE06007FD1A}"/>
              </a:ext>
            </a:extLst>
          </p:cNvPr>
          <p:cNvSpPr>
            <a:spLocks noGrp="1"/>
          </p:cNvSpPr>
          <p:nvPr>
            <p:ph idx="1"/>
          </p:nvPr>
        </p:nvSpPr>
        <p:spPr>
          <a:xfrm>
            <a:off x="0" y="76200"/>
            <a:ext cx="9144000" cy="6781800"/>
          </a:xfrm>
        </p:spPr>
        <p:txBody>
          <a:bodyPr>
            <a:normAutofit/>
          </a:bodyPr>
          <a:lstStyle/>
          <a:p>
            <a:pPr marL="0" indent="0">
              <a:buNone/>
            </a:pPr>
            <a:r>
              <a:rPr lang="fr-FR" sz="2000" dirty="0">
                <a:solidFill>
                  <a:schemeClr val="tx1"/>
                </a:solidFill>
              </a:rPr>
              <a:t>André, Jean-Marie. « </a:t>
            </a:r>
            <a:r>
              <a:rPr lang="fr-FR" sz="2000" i="1" dirty="0">
                <a:solidFill>
                  <a:schemeClr val="tx1"/>
                </a:solidFill>
              </a:rPr>
              <a:t>L’otium dans la vie morale et intellectuelle Romaine »</a:t>
            </a:r>
            <a:r>
              <a:rPr lang="fr-FR" sz="2000" dirty="0">
                <a:solidFill>
                  <a:schemeClr val="tx1"/>
                </a:solidFill>
              </a:rPr>
              <a:t>. Paris.</a:t>
            </a:r>
            <a:r>
              <a:rPr lang="el-GR" sz="2000" dirty="0">
                <a:solidFill>
                  <a:schemeClr val="tx1"/>
                </a:solidFill>
              </a:rPr>
              <a:t> 1966</a:t>
            </a:r>
            <a:endParaRPr lang="fr-FR" sz="2000" dirty="0">
              <a:solidFill>
                <a:schemeClr val="tx1"/>
              </a:solidFill>
            </a:endParaRPr>
          </a:p>
          <a:p>
            <a:pPr marL="0" indent="0">
              <a:buNone/>
            </a:pPr>
            <a:r>
              <a:rPr lang="it-IT" sz="2000" dirty="0">
                <a:solidFill>
                  <a:schemeClr val="tx1"/>
                </a:solidFill>
              </a:rPr>
              <a:t>Astin, A. E. 1967 </a:t>
            </a:r>
            <a:r>
              <a:rPr lang="it-IT" sz="2000" i="1" dirty="0">
                <a:solidFill>
                  <a:schemeClr val="tx1"/>
                </a:solidFill>
              </a:rPr>
              <a:t>Scipio Aemilianus. </a:t>
            </a:r>
            <a:r>
              <a:rPr lang="it-IT" sz="2000" dirty="0">
                <a:solidFill>
                  <a:schemeClr val="tx1"/>
                </a:solidFill>
              </a:rPr>
              <a:t>Oxford.UK</a:t>
            </a:r>
          </a:p>
          <a:p>
            <a:pPr marL="0" indent="0">
              <a:buNone/>
            </a:pPr>
            <a:r>
              <a:rPr lang="en-US" sz="2000" dirty="0">
                <a:solidFill>
                  <a:schemeClr val="tx1"/>
                </a:solidFill>
              </a:rPr>
              <a:t>Brink, C. O., and </a:t>
            </a:r>
            <a:r>
              <a:rPr lang="en-US" sz="2000" dirty="0" err="1">
                <a:solidFill>
                  <a:schemeClr val="tx1"/>
                </a:solidFill>
              </a:rPr>
              <a:t>Walbank</a:t>
            </a:r>
            <a:r>
              <a:rPr lang="en-US" sz="2000" dirty="0">
                <a:solidFill>
                  <a:schemeClr val="tx1"/>
                </a:solidFill>
              </a:rPr>
              <a:t>, F. W. 1954. “The Construction of the Sixth Book of Polybius”.</a:t>
            </a:r>
          </a:p>
          <a:p>
            <a:pPr marL="0" indent="0">
              <a:buNone/>
            </a:pPr>
            <a:r>
              <a:rPr lang="en-US" sz="2000" i="1" dirty="0">
                <a:solidFill>
                  <a:schemeClr val="tx1"/>
                </a:solidFill>
              </a:rPr>
              <a:t>Classical Quarterly </a:t>
            </a:r>
            <a:r>
              <a:rPr lang="en-US" sz="2000" dirty="0">
                <a:solidFill>
                  <a:schemeClr val="tx1"/>
                </a:solidFill>
              </a:rPr>
              <a:t>n. s. 4: 97–122.</a:t>
            </a:r>
          </a:p>
          <a:p>
            <a:pPr marL="0" indent="0">
              <a:buNone/>
            </a:pPr>
            <a:r>
              <a:rPr lang="sv-SE" sz="2000" dirty="0">
                <a:solidFill>
                  <a:schemeClr val="tx1"/>
                </a:solidFill>
              </a:rPr>
              <a:t>Carlin Barton 2001. </a:t>
            </a:r>
            <a:r>
              <a:rPr lang="sv-SE" sz="2000" i="1" dirty="0">
                <a:solidFill>
                  <a:schemeClr val="tx1"/>
                </a:solidFill>
              </a:rPr>
              <a:t>Roman Honor</a:t>
            </a:r>
            <a:r>
              <a:rPr lang="sv-SE" sz="2000" dirty="0">
                <a:solidFill>
                  <a:schemeClr val="tx1"/>
                </a:solidFill>
              </a:rPr>
              <a:t>. UK.</a:t>
            </a:r>
            <a:endParaRPr lang="en-US" sz="2000" dirty="0">
              <a:solidFill>
                <a:schemeClr val="tx1"/>
              </a:solidFill>
            </a:endParaRPr>
          </a:p>
          <a:p>
            <a:pPr marL="0" indent="0">
              <a:buNone/>
            </a:pPr>
            <a:r>
              <a:rPr lang="de-DE" sz="2000" dirty="0">
                <a:solidFill>
                  <a:schemeClr val="tx1"/>
                </a:solidFill>
              </a:rPr>
              <a:t>Bux, Ernst. (1948), „“Clementia</a:t>
            </a:r>
            <a:r>
              <a:rPr lang="de-DE" sz="2000" i="1" dirty="0">
                <a:solidFill>
                  <a:schemeClr val="tx1"/>
                </a:solidFill>
              </a:rPr>
              <a:t> Romana</a:t>
            </a:r>
            <a:r>
              <a:rPr lang="de-DE" sz="2000" dirty="0">
                <a:solidFill>
                  <a:schemeClr val="tx1"/>
                </a:solidFill>
              </a:rPr>
              <a:t>: Ihr Wesen und ihre Bedeutung für die Politik des</a:t>
            </a:r>
          </a:p>
          <a:p>
            <a:pPr marL="0" indent="0">
              <a:buNone/>
            </a:pPr>
            <a:r>
              <a:rPr lang="de-DE" sz="2000" dirty="0">
                <a:solidFill>
                  <a:schemeClr val="tx1"/>
                </a:solidFill>
              </a:rPr>
              <a:t>römischen Reiches.” IN: </a:t>
            </a:r>
            <a:r>
              <a:rPr lang="de-DE" sz="2000" i="1" dirty="0">
                <a:solidFill>
                  <a:schemeClr val="tx1"/>
                </a:solidFill>
              </a:rPr>
              <a:t>Würzburger Jahrbücher für die Altertumswissenschaft </a:t>
            </a:r>
            <a:r>
              <a:rPr lang="de-DE" sz="2000" dirty="0">
                <a:solidFill>
                  <a:schemeClr val="tx1"/>
                </a:solidFill>
              </a:rPr>
              <a:t>3: 201–30.</a:t>
            </a:r>
          </a:p>
          <a:p>
            <a:pPr marL="0" indent="0">
              <a:buNone/>
            </a:pPr>
            <a:r>
              <a:rPr lang="en-US" sz="2000" dirty="0">
                <a:solidFill>
                  <a:schemeClr val="tx1"/>
                </a:solidFill>
              </a:rPr>
              <a:t>Earl, Donald. 1961. </a:t>
            </a:r>
            <a:r>
              <a:rPr lang="en-US" sz="2000" i="1" dirty="0">
                <a:solidFill>
                  <a:schemeClr val="tx1"/>
                </a:solidFill>
              </a:rPr>
              <a:t>The political thought of Sallust</a:t>
            </a:r>
            <a:r>
              <a:rPr lang="en-US" sz="2000" dirty="0">
                <a:solidFill>
                  <a:schemeClr val="tx1"/>
                </a:solidFill>
              </a:rPr>
              <a:t>. Cambridge</a:t>
            </a:r>
            <a:r>
              <a:rPr lang="el-GR" sz="2000" dirty="0">
                <a:solidFill>
                  <a:schemeClr val="tx1"/>
                </a:solidFill>
              </a:rPr>
              <a:t>: </a:t>
            </a:r>
            <a:r>
              <a:rPr lang="en-US" sz="2000" dirty="0">
                <a:solidFill>
                  <a:schemeClr val="tx1"/>
                </a:solidFill>
              </a:rPr>
              <a:t>Cambridge University Press</a:t>
            </a:r>
          </a:p>
          <a:p>
            <a:pPr marL="0" indent="0">
              <a:buNone/>
            </a:pPr>
            <a:r>
              <a:rPr lang="fr-FR" sz="2000" dirty="0" err="1">
                <a:solidFill>
                  <a:schemeClr val="tx1"/>
                </a:solidFill>
              </a:rPr>
              <a:t>Freyburger</a:t>
            </a:r>
            <a:r>
              <a:rPr lang="fr-FR" sz="2000" dirty="0">
                <a:solidFill>
                  <a:schemeClr val="tx1"/>
                </a:solidFill>
              </a:rPr>
              <a:t>, G. </a:t>
            </a:r>
            <a:r>
              <a:rPr lang="el-GR" sz="2000" dirty="0">
                <a:solidFill>
                  <a:schemeClr val="tx1"/>
                </a:solidFill>
              </a:rPr>
              <a:t>(</a:t>
            </a:r>
            <a:r>
              <a:rPr lang="fr-FR" sz="2000" dirty="0">
                <a:solidFill>
                  <a:schemeClr val="tx1"/>
                </a:solidFill>
              </a:rPr>
              <a:t>1988</a:t>
            </a:r>
            <a:r>
              <a:rPr lang="el-GR" sz="2000" dirty="0">
                <a:solidFill>
                  <a:schemeClr val="tx1"/>
                </a:solidFill>
              </a:rPr>
              <a:t>)</a:t>
            </a:r>
            <a:r>
              <a:rPr lang="fr-FR" sz="2000" dirty="0">
                <a:solidFill>
                  <a:schemeClr val="tx1"/>
                </a:solidFill>
              </a:rPr>
              <a:t> “Supplication grecque et supplication romaine.” </a:t>
            </a:r>
            <a:r>
              <a:rPr lang="fr-FR" sz="2000" b="1" i="1" dirty="0" err="1">
                <a:solidFill>
                  <a:schemeClr val="tx1"/>
                </a:solidFill>
              </a:rPr>
              <a:t>Latomus</a:t>
            </a:r>
            <a:r>
              <a:rPr lang="fr-FR" sz="2000" i="1" dirty="0">
                <a:solidFill>
                  <a:schemeClr val="tx1"/>
                </a:solidFill>
              </a:rPr>
              <a:t> </a:t>
            </a:r>
            <a:r>
              <a:rPr lang="fr-FR" sz="2000" dirty="0">
                <a:solidFill>
                  <a:schemeClr val="tx1"/>
                </a:solidFill>
              </a:rPr>
              <a:t>47</a:t>
            </a:r>
            <a:r>
              <a:rPr lang="el-GR" sz="2000" dirty="0">
                <a:solidFill>
                  <a:schemeClr val="tx1"/>
                </a:solidFill>
              </a:rPr>
              <a:t>,</a:t>
            </a:r>
            <a:r>
              <a:rPr lang="fr-FR" sz="2000" dirty="0">
                <a:solidFill>
                  <a:schemeClr val="tx1"/>
                </a:solidFill>
              </a:rPr>
              <a:t> 501–</a:t>
            </a:r>
            <a:r>
              <a:rPr lang="el-GR" sz="2000" dirty="0">
                <a:solidFill>
                  <a:schemeClr val="tx1"/>
                </a:solidFill>
              </a:rPr>
              <a:t>5</a:t>
            </a:r>
            <a:r>
              <a:rPr lang="fr-FR" sz="2000" dirty="0">
                <a:solidFill>
                  <a:schemeClr val="tx1"/>
                </a:solidFill>
              </a:rPr>
              <a:t>28.</a:t>
            </a:r>
          </a:p>
          <a:p>
            <a:pPr marL="0" indent="0">
              <a:buNone/>
            </a:pPr>
            <a:r>
              <a:rPr lang="de-DE" sz="2000" dirty="0">
                <a:solidFill>
                  <a:schemeClr val="tx1"/>
                </a:solidFill>
              </a:rPr>
              <a:t>Fuchs, Harald. 1958. “Der Friede als Gefahr.” Harvard Studies in </a:t>
            </a:r>
            <a:r>
              <a:rPr lang="de-DE" sz="2000" u="sng" dirty="0" err="1">
                <a:solidFill>
                  <a:schemeClr val="tx1"/>
                </a:solidFill>
              </a:rPr>
              <a:t>Classical</a:t>
            </a:r>
            <a:r>
              <a:rPr lang="de-DE" sz="2000" u="sng" dirty="0">
                <a:solidFill>
                  <a:schemeClr val="tx1"/>
                </a:solidFill>
              </a:rPr>
              <a:t> </a:t>
            </a:r>
            <a:r>
              <a:rPr lang="de-DE" sz="2000" u="sng" dirty="0" err="1">
                <a:solidFill>
                  <a:schemeClr val="tx1"/>
                </a:solidFill>
              </a:rPr>
              <a:t>Philology</a:t>
            </a:r>
            <a:r>
              <a:rPr lang="de-DE" sz="2000" u="sng" dirty="0">
                <a:solidFill>
                  <a:schemeClr val="tx1"/>
                </a:solidFill>
              </a:rPr>
              <a:t> </a:t>
            </a:r>
            <a:r>
              <a:rPr lang="de-DE" sz="2000" dirty="0">
                <a:solidFill>
                  <a:schemeClr val="tx1"/>
                </a:solidFill>
              </a:rPr>
              <a:t>25,</a:t>
            </a:r>
          </a:p>
          <a:p>
            <a:pPr marL="0" indent="0">
              <a:buNone/>
            </a:pPr>
            <a:r>
              <a:rPr lang="en-US" sz="2000" dirty="0">
                <a:solidFill>
                  <a:schemeClr val="tx1"/>
                </a:solidFill>
              </a:rPr>
              <a:t>363–85.</a:t>
            </a:r>
          </a:p>
          <a:p>
            <a:pPr marL="0" indent="0">
              <a:buNone/>
            </a:pPr>
            <a:r>
              <a:rPr lang="en-US" sz="2000" dirty="0" err="1">
                <a:solidFill>
                  <a:schemeClr val="tx1"/>
                </a:solidFill>
              </a:rPr>
              <a:t>Gelzer</a:t>
            </a:r>
            <a:r>
              <a:rPr lang="en-US" sz="2000" dirty="0">
                <a:solidFill>
                  <a:schemeClr val="tx1"/>
                </a:solidFill>
              </a:rPr>
              <a:t>, Matthias. 11933. “</a:t>
            </a:r>
            <a:r>
              <a:rPr lang="en-US" sz="2000" dirty="0" err="1">
                <a:solidFill>
                  <a:schemeClr val="tx1"/>
                </a:solidFill>
              </a:rPr>
              <a:t>Römische</a:t>
            </a:r>
            <a:r>
              <a:rPr lang="en-US" sz="2000" dirty="0">
                <a:solidFill>
                  <a:schemeClr val="tx1"/>
                </a:solidFill>
              </a:rPr>
              <a:t> </a:t>
            </a:r>
            <a:r>
              <a:rPr lang="en-US" sz="2000" dirty="0" err="1">
                <a:solidFill>
                  <a:schemeClr val="tx1"/>
                </a:solidFill>
              </a:rPr>
              <a:t>Politik</a:t>
            </a:r>
            <a:r>
              <a:rPr lang="en-US" sz="2000" dirty="0">
                <a:solidFill>
                  <a:schemeClr val="tx1"/>
                </a:solidFill>
              </a:rPr>
              <a:t> </a:t>
            </a:r>
            <a:r>
              <a:rPr lang="en-US" sz="2000" dirty="0" err="1">
                <a:solidFill>
                  <a:schemeClr val="tx1"/>
                </a:solidFill>
              </a:rPr>
              <a:t>bei</a:t>
            </a:r>
            <a:r>
              <a:rPr lang="en-US" sz="2000" dirty="0">
                <a:solidFill>
                  <a:schemeClr val="tx1"/>
                </a:solidFill>
              </a:rPr>
              <a:t> Fabius Pictor.” </a:t>
            </a:r>
            <a:r>
              <a:rPr lang="en-US" sz="2000" i="1" dirty="0">
                <a:solidFill>
                  <a:schemeClr val="tx1"/>
                </a:solidFill>
              </a:rPr>
              <a:t>Hermes </a:t>
            </a:r>
            <a:r>
              <a:rPr lang="en-US" sz="2000" dirty="0">
                <a:solidFill>
                  <a:schemeClr val="tx1"/>
                </a:solidFill>
              </a:rPr>
              <a:t>68: 129–66.</a:t>
            </a:r>
          </a:p>
          <a:p>
            <a:pPr marL="0" indent="0">
              <a:buNone/>
            </a:pPr>
            <a:r>
              <a:rPr lang="en-US" sz="2000" dirty="0">
                <a:solidFill>
                  <a:schemeClr val="tx1"/>
                </a:solidFill>
              </a:rPr>
              <a:t>Gruen, Erich S. 1982. “Greek </a:t>
            </a:r>
            <a:r>
              <a:rPr lang="en-US" sz="2000" i="1" dirty="0" err="1">
                <a:solidFill>
                  <a:schemeClr val="tx1"/>
                </a:solidFill>
              </a:rPr>
              <a:t>pistis</a:t>
            </a:r>
            <a:r>
              <a:rPr lang="en-US" sz="2000" i="1" dirty="0">
                <a:solidFill>
                  <a:schemeClr val="tx1"/>
                </a:solidFill>
              </a:rPr>
              <a:t> </a:t>
            </a:r>
            <a:r>
              <a:rPr lang="en-US" sz="2000" dirty="0">
                <a:solidFill>
                  <a:schemeClr val="tx1"/>
                </a:solidFill>
              </a:rPr>
              <a:t>and Roman </a:t>
            </a:r>
            <a:r>
              <a:rPr lang="en-US" sz="2000" i="1" dirty="0">
                <a:solidFill>
                  <a:schemeClr val="tx1"/>
                </a:solidFill>
              </a:rPr>
              <a:t>fides.”</a:t>
            </a:r>
            <a:r>
              <a:rPr lang="en-US" sz="2000" dirty="0">
                <a:solidFill>
                  <a:schemeClr val="tx1"/>
                </a:solidFill>
              </a:rPr>
              <a:t> Athenaeum</a:t>
            </a:r>
            <a:r>
              <a:rPr lang="en-US" sz="2000" i="1" dirty="0">
                <a:solidFill>
                  <a:schemeClr val="tx1"/>
                </a:solidFill>
              </a:rPr>
              <a:t> </a:t>
            </a:r>
            <a:r>
              <a:rPr lang="en-US" sz="2000" dirty="0">
                <a:solidFill>
                  <a:schemeClr val="tx1"/>
                </a:solidFill>
              </a:rPr>
              <a:t>60 (1), 50–68</a:t>
            </a:r>
          </a:p>
          <a:p>
            <a:pPr marL="0" indent="0">
              <a:buNone/>
            </a:pPr>
            <a:r>
              <a:rPr lang="en-US" sz="2000" dirty="0">
                <a:solidFill>
                  <a:schemeClr val="tx1"/>
                </a:solidFill>
              </a:rPr>
              <a:t>——. 1984. </a:t>
            </a:r>
            <a:r>
              <a:rPr lang="en-US" sz="2000" i="1" dirty="0">
                <a:solidFill>
                  <a:schemeClr val="tx1"/>
                </a:solidFill>
              </a:rPr>
              <a:t>The Hellenistic World and the Coming of Rome</a:t>
            </a:r>
            <a:r>
              <a:rPr lang="en-US" sz="2000" dirty="0">
                <a:solidFill>
                  <a:schemeClr val="tx1"/>
                </a:solidFill>
              </a:rPr>
              <a:t>. Berkeley. Penguin Books. </a:t>
            </a:r>
          </a:p>
        </p:txBody>
      </p:sp>
    </p:spTree>
    <p:extLst>
      <p:ext uri="{BB962C8B-B14F-4D97-AF65-F5344CB8AC3E}">
        <p14:creationId xmlns:p14="http://schemas.microsoft.com/office/powerpoint/2010/main" val="2598423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DB8B78B4-35BA-485D-9D98-6EE06007FD1A}"/>
              </a:ext>
            </a:extLst>
          </p:cNvPr>
          <p:cNvSpPr>
            <a:spLocks noGrp="1"/>
          </p:cNvSpPr>
          <p:nvPr>
            <p:ph idx="1"/>
          </p:nvPr>
        </p:nvSpPr>
        <p:spPr>
          <a:xfrm>
            <a:off x="76200" y="152400"/>
            <a:ext cx="8991600" cy="6629400"/>
          </a:xfrm>
        </p:spPr>
        <p:txBody>
          <a:bodyPr>
            <a:normAutofit lnSpcReduction="10000"/>
          </a:bodyPr>
          <a:lstStyle/>
          <a:p>
            <a:pPr marL="0" indent="0">
              <a:buNone/>
            </a:pPr>
            <a:r>
              <a:rPr lang="en-US" dirty="0">
                <a:solidFill>
                  <a:schemeClr val="tx1"/>
                </a:solidFill>
              </a:rPr>
              <a:t>Brunt, P. A., and M. M. Moore (eds.). 1967. </a:t>
            </a:r>
            <a:r>
              <a:rPr lang="en-US" i="1" dirty="0">
                <a:solidFill>
                  <a:schemeClr val="tx1"/>
                </a:solidFill>
              </a:rPr>
              <a:t>Res Gestae </a:t>
            </a:r>
            <a:r>
              <a:rPr lang="en-US" i="1" dirty="0" err="1">
                <a:solidFill>
                  <a:schemeClr val="tx1"/>
                </a:solidFill>
              </a:rPr>
              <a:t>Divi</a:t>
            </a:r>
            <a:r>
              <a:rPr lang="en-US" i="1" dirty="0">
                <a:solidFill>
                  <a:schemeClr val="tx1"/>
                </a:solidFill>
              </a:rPr>
              <a:t> </a:t>
            </a:r>
            <a:r>
              <a:rPr lang="en-US" i="1" dirty="0" err="1">
                <a:solidFill>
                  <a:schemeClr val="tx1"/>
                </a:solidFill>
              </a:rPr>
              <a:t>Augusti</a:t>
            </a:r>
            <a:r>
              <a:rPr lang="en-US" dirty="0">
                <a:solidFill>
                  <a:schemeClr val="tx1"/>
                </a:solidFill>
              </a:rPr>
              <a:t>. Oxford.England,1967</a:t>
            </a:r>
          </a:p>
          <a:p>
            <a:pPr marL="0" indent="0">
              <a:buNone/>
            </a:pPr>
            <a:r>
              <a:rPr lang="en-US" dirty="0" err="1">
                <a:solidFill>
                  <a:schemeClr val="tx1"/>
                </a:solidFill>
              </a:rPr>
              <a:t>Feldherr</a:t>
            </a:r>
            <a:r>
              <a:rPr lang="en-US" dirty="0">
                <a:solidFill>
                  <a:schemeClr val="tx1"/>
                </a:solidFill>
              </a:rPr>
              <a:t>, A. M. 1998. </a:t>
            </a:r>
            <a:r>
              <a:rPr lang="en-US" i="1" dirty="0">
                <a:solidFill>
                  <a:schemeClr val="tx1"/>
                </a:solidFill>
              </a:rPr>
              <a:t>Spectacle and society in Livy’s History. </a:t>
            </a:r>
            <a:r>
              <a:rPr lang="en-US" dirty="0">
                <a:solidFill>
                  <a:schemeClr val="tx1"/>
                </a:solidFill>
              </a:rPr>
              <a:t>Berkeley.</a:t>
            </a:r>
          </a:p>
          <a:p>
            <a:pPr marL="0" indent="0">
              <a:buNone/>
            </a:pPr>
            <a:r>
              <a:rPr lang="en-US" dirty="0">
                <a:solidFill>
                  <a:schemeClr val="tx1"/>
                </a:solidFill>
              </a:rPr>
              <a:t>Fraenkel, E. 1957. “</a:t>
            </a:r>
            <a:r>
              <a:rPr lang="en-US" i="1" dirty="0">
                <a:solidFill>
                  <a:schemeClr val="tx1"/>
                </a:solidFill>
              </a:rPr>
              <a:t>Horace</a:t>
            </a:r>
            <a:r>
              <a:rPr lang="en-US" dirty="0">
                <a:solidFill>
                  <a:schemeClr val="tx1"/>
                </a:solidFill>
              </a:rPr>
              <a:t>”</a:t>
            </a:r>
            <a:r>
              <a:rPr lang="en-US" i="1" dirty="0">
                <a:solidFill>
                  <a:schemeClr val="tx1"/>
                </a:solidFill>
              </a:rPr>
              <a:t>. </a:t>
            </a:r>
            <a:r>
              <a:rPr lang="en-US" dirty="0">
                <a:solidFill>
                  <a:schemeClr val="tx1"/>
                </a:solidFill>
              </a:rPr>
              <a:t>Oxford. De Gruyter</a:t>
            </a:r>
          </a:p>
          <a:p>
            <a:pPr marL="0" indent="0">
              <a:buNone/>
            </a:pPr>
            <a:r>
              <a:rPr lang="en-US" dirty="0">
                <a:solidFill>
                  <a:schemeClr val="tx1"/>
                </a:solidFill>
              </a:rPr>
              <a:t>Fowler, Don. </a:t>
            </a:r>
            <a:r>
              <a:rPr lang="el-GR" dirty="0">
                <a:solidFill>
                  <a:schemeClr val="tx1"/>
                </a:solidFill>
              </a:rPr>
              <a:t>(</a:t>
            </a:r>
            <a:r>
              <a:rPr lang="en-US" dirty="0">
                <a:solidFill>
                  <a:schemeClr val="tx1"/>
                </a:solidFill>
              </a:rPr>
              <a:t>1998</a:t>
            </a:r>
            <a:r>
              <a:rPr lang="el-GR" dirty="0">
                <a:solidFill>
                  <a:schemeClr val="tx1"/>
                </a:solidFill>
              </a:rPr>
              <a:t>),</a:t>
            </a:r>
            <a:r>
              <a:rPr lang="en-US" dirty="0">
                <a:solidFill>
                  <a:schemeClr val="tx1"/>
                </a:solidFill>
              </a:rPr>
              <a:t> “Opening the Gates of War (</a:t>
            </a:r>
            <a:r>
              <a:rPr lang="en-US" dirty="0" err="1">
                <a:solidFill>
                  <a:schemeClr val="tx1"/>
                </a:solidFill>
              </a:rPr>
              <a:t>Aen</a:t>
            </a:r>
            <a:r>
              <a:rPr lang="en-US" i="1" dirty="0">
                <a:solidFill>
                  <a:schemeClr val="tx1"/>
                </a:solidFill>
              </a:rPr>
              <a:t>. </a:t>
            </a:r>
            <a:r>
              <a:rPr lang="en-US" dirty="0">
                <a:solidFill>
                  <a:schemeClr val="tx1"/>
                </a:solidFill>
              </a:rPr>
              <a:t>7.601–40)”</a:t>
            </a:r>
            <a:r>
              <a:rPr lang="el-GR" dirty="0">
                <a:solidFill>
                  <a:schemeClr val="tx1"/>
                </a:solidFill>
              </a:rPr>
              <a:t>.</a:t>
            </a:r>
            <a:r>
              <a:rPr lang="en-US" dirty="0">
                <a:solidFill>
                  <a:schemeClr val="tx1"/>
                </a:solidFill>
              </a:rPr>
              <a:t> In Hans-Peter Stahl (eds.),</a:t>
            </a:r>
          </a:p>
          <a:p>
            <a:pPr marL="0" indent="0">
              <a:buNone/>
            </a:pPr>
            <a:r>
              <a:rPr lang="en-US" i="1" dirty="0">
                <a:solidFill>
                  <a:schemeClr val="tx1"/>
                </a:solidFill>
              </a:rPr>
              <a:t>Vergil’s </a:t>
            </a:r>
            <a:r>
              <a:rPr lang="en-US" dirty="0">
                <a:solidFill>
                  <a:schemeClr val="tx1"/>
                </a:solidFill>
              </a:rPr>
              <a:t>Aeneid: </a:t>
            </a:r>
            <a:r>
              <a:rPr lang="en-US" i="1" dirty="0">
                <a:solidFill>
                  <a:schemeClr val="tx1"/>
                </a:solidFill>
              </a:rPr>
              <a:t>Augustan Epic and Political Context</a:t>
            </a:r>
            <a:r>
              <a:rPr lang="en-US" dirty="0">
                <a:solidFill>
                  <a:schemeClr val="tx1"/>
                </a:solidFill>
              </a:rPr>
              <a:t>, 155–74</a:t>
            </a:r>
            <a:r>
              <a:rPr lang="el-GR" dirty="0">
                <a:solidFill>
                  <a:schemeClr val="tx1"/>
                </a:solidFill>
              </a:rPr>
              <a:t>,</a:t>
            </a:r>
            <a:r>
              <a:rPr lang="en-US" dirty="0">
                <a:solidFill>
                  <a:schemeClr val="tx1"/>
                </a:solidFill>
              </a:rPr>
              <a:t>. London.</a:t>
            </a:r>
          </a:p>
          <a:p>
            <a:pPr marL="0" indent="0">
              <a:buNone/>
            </a:pPr>
            <a:r>
              <a:rPr lang="en-US" dirty="0">
                <a:solidFill>
                  <a:schemeClr val="tx1"/>
                </a:solidFill>
              </a:rPr>
              <a:t>Galinsky, K. 1996. </a:t>
            </a:r>
            <a:r>
              <a:rPr lang="en-US" i="1" dirty="0">
                <a:solidFill>
                  <a:schemeClr val="tx1"/>
                </a:solidFill>
              </a:rPr>
              <a:t>Augustan Culture: An Interpretive Introductio</a:t>
            </a:r>
            <a:r>
              <a:rPr lang="en-US" dirty="0">
                <a:solidFill>
                  <a:schemeClr val="tx1"/>
                </a:solidFill>
              </a:rPr>
              <a:t>n. Princeton.</a:t>
            </a:r>
          </a:p>
          <a:p>
            <a:pPr marL="0" indent="0">
              <a:buNone/>
            </a:pPr>
            <a:r>
              <a:rPr lang="en-US" dirty="0">
                <a:solidFill>
                  <a:schemeClr val="tx1"/>
                </a:solidFill>
              </a:rPr>
              <a:t>Green, S. J. 2000, “Multiple Interpretations of the Opening and Closing of the Temple of</a:t>
            </a:r>
          </a:p>
          <a:p>
            <a:pPr marL="0" indent="0">
              <a:buNone/>
            </a:pPr>
            <a:r>
              <a:rPr lang="en-US" dirty="0">
                <a:solidFill>
                  <a:schemeClr val="tx1"/>
                </a:solidFill>
              </a:rPr>
              <a:t>Janus: A Misunderstanding of Ovid </a:t>
            </a:r>
            <a:r>
              <a:rPr lang="en-US" dirty="0" err="1">
                <a:solidFill>
                  <a:schemeClr val="tx1"/>
                </a:solidFill>
              </a:rPr>
              <a:t>Fasti</a:t>
            </a:r>
            <a:r>
              <a:rPr lang="en-US" i="1" dirty="0">
                <a:solidFill>
                  <a:schemeClr val="tx1"/>
                </a:solidFill>
              </a:rPr>
              <a:t> </a:t>
            </a:r>
            <a:r>
              <a:rPr lang="en-US" dirty="0">
                <a:solidFill>
                  <a:schemeClr val="tx1"/>
                </a:solidFill>
              </a:rPr>
              <a:t>1.281.” </a:t>
            </a:r>
            <a:r>
              <a:rPr lang="en-US" i="1" dirty="0">
                <a:solidFill>
                  <a:schemeClr val="tx1"/>
                </a:solidFill>
              </a:rPr>
              <a:t>Mnemosyne </a:t>
            </a:r>
            <a:r>
              <a:rPr lang="en-US" dirty="0">
                <a:solidFill>
                  <a:schemeClr val="tx1"/>
                </a:solidFill>
              </a:rPr>
              <a:t>53: 302–09.</a:t>
            </a:r>
          </a:p>
          <a:p>
            <a:pPr marL="0" indent="0">
              <a:buNone/>
            </a:pPr>
            <a:r>
              <a:rPr lang="en-US" dirty="0" err="1">
                <a:solidFill>
                  <a:schemeClr val="tx1"/>
                </a:solidFill>
              </a:rPr>
              <a:t>Gurval</a:t>
            </a:r>
            <a:r>
              <a:rPr lang="en-US" dirty="0">
                <a:solidFill>
                  <a:schemeClr val="tx1"/>
                </a:solidFill>
              </a:rPr>
              <a:t>, R. A. 1995. </a:t>
            </a:r>
            <a:r>
              <a:rPr lang="en-US" i="1" dirty="0">
                <a:solidFill>
                  <a:schemeClr val="tx1"/>
                </a:solidFill>
              </a:rPr>
              <a:t>Actium and Augustus</a:t>
            </a:r>
            <a:r>
              <a:rPr lang="en-US" dirty="0">
                <a:solidFill>
                  <a:schemeClr val="tx1"/>
                </a:solidFill>
              </a:rPr>
              <a:t>. Ann Arbor.</a:t>
            </a:r>
          </a:p>
          <a:p>
            <a:pPr marL="0" indent="0">
              <a:buNone/>
            </a:pPr>
            <a:r>
              <a:rPr lang="en-US" dirty="0">
                <a:solidFill>
                  <a:schemeClr val="tx1"/>
                </a:solidFill>
              </a:rPr>
              <a:t>Griffin, Jasper. </a:t>
            </a:r>
            <a:r>
              <a:rPr lang="el-GR" dirty="0">
                <a:solidFill>
                  <a:schemeClr val="tx1"/>
                </a:solidFill>
              </a:rPr>
              <a:t>(</a:t>
            </a:r>
            <a:r>
              <a:rPr lang="en-US" dirty="0">
                <a:solidFill>
                  <a:schemeClr val="tx1"/>
                </a:solidFill>
              </a:rPr>
              <a:t>1984</a:t>
            </a:r>
            <a:r>
              <a:rPr lang="el-GR" dirty="0">
                <a:solidFill>
                  <a:schemeClr val="tx1"/>
                </a:solidFill>
              </a:rPr>
              <a:t>),</a:t>
            </a:r>
            <a:r>
              <a:rPr lang="en-US" dirty="0">
                <a:solidFill>
                  <a:schemeClr val="tx1"/>
                </a:solidFill>
              </a:rPr>
              <a:t> “Augustus and the Poets: ‘Caesar qui </a:t>
            </a:r>
            <a:r>
              <a:rPr lang="en-US" dirty="0" err="1">
                <a:solidFill>
                  <a:schemeClr val="tx1"/>
                </a:solidFill>
              </a:rPr>
              <a:t>cogere</a:t>
            </a:r>
            <a:r>
              <a:rPr lang="en-US" dirty="0">
                <a:solidFill>
                  <a:schemeClr val="tx1"/>
                </a:solidFill>
              </a:rPr>
              <a:t> posset’.” In Millar and Segal</a:t>
            </a:r>
          </a:p>
          <a:p>
            <a:pPr marL="0" indent="0">
              <a:buNone/>
            </a:pPr>
            <a:r>
              <a:rPr lang="en-US" dirty="0">
                <a:solidFill>
                  <a:schemeClr val="tx1"/>
                </a:solidFill>
              </a:rPr>
              <a:t>1984: 189–218.</a:t>
            </a:r>
          </a:p>
          <a:p>
            <a:pPr marL="0" indent="0">
              <a:buNone/>
            </a:pPr>
            <a:r>
              <a:rPr lang="en-US" dirty="0">
                <a:solidFill>
                  <a:schemeClr val="tx1"/>
                </a:solidFill>
              </a:rPr>
              <a:t>——. 2002. </a:t>
            </a:r>
            <a:r>
              <a:rPr lang="el-GR" dirty="0">
                <a:solidFill>
                  <a:schemeClr val="tx1"/>
                </a:solidFill>
              </a:rPr>
              <a:t>«</a:t>
            </a:r>
            <a:r>
              <a:rPr lang="en-US" dirty="0">
                <a:solidFill>
                  <a:schemeClr val="tx1"/>
                </a:solidFill>
              </a:rPr>
              <a:t>Look Your Last on Lyric: Horace </a:t>
            </a:r>
            <a:r>
              <a:rPr lang="en-US" i="1" dirty="0">
                <a:solidFill>
                  <a:schemeClr val="tx1"/>
                </a:solidFill>
              </a:rPr>
              <a:t>Odes </a:t>
            </a:r>
            <a:r>
              <a:rPr lang="en-US" dirty="0">
                <a:solidFill>
                  <a:schemeClr val="tx1"/>
                </a:solidFill>
              </a:rPr>
              <a:t>4.15.</a:t>
            </a:r>
            <a:r>
              <a:rPr lang="el-GR" dirty="0">
                <a:solidFill>
                  <a:schemeClr val="tx1"/>
                </a:solidFill>
              </a:rPr>
              <a:t>»</a:t>
            </a:r>
            <a:r>
              <a:rPr lang="en-US" dirty="0">
                <a:solidFill>
                  <a:schemeClr val="tx1"/>
                </a:solidFill>
              </a:rPr>
              <a:t> In T. P. Wiseman (ed.), Classics in</a:t>
            </a:r>
          </a:p>
          <a:p>
            <a:pPr marL="0" indent="0">
              <a:buNone/>
            </a:pPr>
            <a:r>
              <a:rPr lang="en-US" dirty="0">
                <a:solidFill>
                  <a:schemeClr val="tx1"/>
                </a:solidFill>
              </a:rPr>
              <a:t>Progress. Essays on Ancient Greece and Rome, 311–32. Oxford.</a:t>
            </a:r>
          </a:p>
          <a:p>
            <a:pPr marL="0" indent="0">
              <a:buNone/>
            </a:pPr>
            <a:r>
              <a:rPr lang="en-US" dirty="0">
                <a:solidFill>
                  <a:schemeClr val="tx1"/>
                </a:solidFill>
              </a:rPr>
              <a:t>Gruen, E. </a:t>
            </a:r>
            <a:r>
              <a:rPr lang="el-GR" dirty="0">
                <a:solidFill>
                  <a:schemeClr val="tx1"/>
                </a:solidFill>
              </a:rPr>
              <a:t>(</a:t>
            </a:r>
            <a:r>
              <a:rPr lang="en-US" dirty="0">
                <a:solidFill>
                  <a:schemeClr val="tx1"/>
                </a:solidFill>
              </a:rPr>
              <a:t>1985</a:t>
            </a:r>
            <a:r>
              <a:rPr lang="el-GR" dirty="0">
                <a:solidFill>
                  <a:schemeClr val="tx1"/>
                </a:solidFill>
              </a:rPr>
              <a:t>),</a:t>
            </a:r>
            <a:r>
              <a:rPr lang="en-US" dirty="0">
                <a:solidFill>
                  <a:schemeClr val="tx1"/>
                </a:solidFill>
              </a:rPr>
              <a:t>. “Augustus and the Ideology of War and Peace.” In R. </a:t>
            </a:r>
            <a:r>
              <a:rPr lang="en-US" dirty="0" err="1">
                <a:solidFill>
                  <a:schemeClr val="tx1"/>
                </a:solidFill>
              </a:rPr>
              <a:t>Winkes</a:t>
            </a:r>
            <a:r>
              <a:rPr lang="en-US" dirty="0">
                <a:solidFill>
                  <a:schemeClr val="tx1"/>
                </a:solidFill>
              </a:rPr>
              <a:t> (ed.), </a:t>
            </a:r>
            <a:r>
              <a:rPr lang="en-US" i="1" dirty="0">
                <a:solidFill>
                  <a:schemeClr val="tx1"/>
                </a:solidFill>
              </a:rPr>
              <a:t>The Age</a:t>
            </a:r>
            <a:r>
              <a:rPr lang="el-GR" i="1" dirty="0">
                <a:solidFill>
                  <a:schemeClr val="tx1"/>
                </a:solidFill>
              </a:rPr>
              <a:t>μ </a:t>
            </a:r>
            <a:r>
              <a:rPr lang="en-US" i="1" dirty="0">
                <a:solidFill>
                  <a:schemeClr val="tx1"/>
                </a:solidFill>
              </a:rPr>
              <a:t>of Augustus</a:t>
            </a:r>
            <a:r>
              <a:rPr lang="en-US" dirty="0">
                <a:solidFill>
                  <a:schemeClr val="tx1"/>
                </a:solidFill>
              </a:rPr>
              <a:t>, 51–72. Louvain.</a:t>
            </a:r>
          </a:p>
        </p:txBody>
      </p:sp>
    </p:spTree>
    <p:extLst>
      <p:ext uri="{BB962C8B-B14F-4D97-AF65-F5344CB8AC3E}">
        <p14:creationId xmlns:p14="http://schemas.microsoft.com/office/powerpoint/2010/main" val="40154902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8C66B-5D53-4AB1-8D8A-DC9A9E7D0792}"/>
              </a:ext>
            </a:extLst>
          </p:cNvPr>
          <p:cNvSpPr>
            <a:spLocks noGrp="1"/>
          </p:cNvSpPr>
          <p:nvPr>
            <p:ph idx="1"/>
          </p:nvPr>
        </p:nvSpPr>
        <p:spPr>
          <a:xfrm>
            <a:off x="63166" y="0"/>
            <a:ext cx="8969543" cy="7086600"/>
          </a:xfrm>
        </p:spPr>
        <p:txBody>
          <a:bodyPr>
            <a:normAutofit/>
          </a:bodyPr>
          <a:lstStyle/>
          <a:p>
            <a:pPr marL="0" indent="0" algn="ctr">
              <a:buNone/>
            </a:pPr>
            <a:r>
              <a:rPr lang="el-GR" sz="1425" dirty="0">
                <a:latin typeface="Arial Black" panose="020B0A04020102020204" pitchFamily="34" charset="0"/>
                <a:cs typeface="Calibri" panose="020F0502020204030204" pitchFamily="34" charset="0"/>
              </a:rPr>
              <a:t>Άσκηση: Να εντοπίσετε τα λάθη στην πιο κάτω βιβλιογραφία</a:t>
            </a:r>
          </a:p>
          <a:p>
            <a:pPr marL="342900" indent="-342900" algn="ctr">
              <a:buAutoNum type="arabicPeriod"/>
            </a:pPr>
            <a:endParaRPr lang="en-US" sz="1425" dirty="0">
              <a:latin typeface="Arial Black" panose="020B0A04020102020204" pitchFamily="34" charset="0"/>
              <a:cs typeface="Calibri" panose="020F0502020204030204" pitchFamily="34" charset="0"/>
            </a:endParaRPr>
          </a:p>
          <a:p>
            <a:pPr marL="0" indent="0">
              <a:buNone/>
            </a:pPr>
            <a:r>
              <a:rPr lang="en-US" sz="1800" dirty="0">
                <a:solidFill>
                  <a:schemeClr val="tx1">
                    <a:lumMod val="95000"/>
                    <a:lumOff val="5000"/>
                  </a:schemeClr>
                </a:solidFill>
                <a:latin typeface="Calibri" panose="020F0502020204030204" pitchFamily="34" charset="0"/>
                <a:cs typeface="Calibri" panose="020F0502020204030204" pitchFamily="34" charset="0"/>
              </a:rPr>
              <a:t>Griffin, M. (1986), “Philosophy, Cato, and Roman Suicide”, </a:t>
            </a:r>
            <a:r>
              <a:rPr lang="en-US" sz="1800" i="1" dirty="0">
                <a:solidFill>
                  <a:schemeClr val="tx1">
                    <a:lumMod val="95000"/>
                    <a:lumOff val="5000"/>
                  </a:schemeClr>
                </a:solidFill>
                <a:latin typeface="Calibri" panose="020F0502020204030204" pitchFamily="34" charset="0"/>
                <a:cs typeface="Calibri" panose="020F0502020204030204" pitchFamily="34" charset="0"/>
              </a:rPr>
              <a:t>G&amp;R </a:t>
            </a:r>
            <a:r>
              <a:rPr lang="en-US" sz="1800" dirty="0">
                <a:solidFill>
                  <a:schemeClr val="tx1">
                    <a:lumMod val="95000"/>
                    <a:lumOff val="5000"/>
                  </a:schemeClr>
                </a:solidFill>
                <a:latin typeface="Calibri" panose="020F0502020204030204" pitchFamily="34" charset="0"/>
                <a:cs typeface="Calibri" panose="020F0502020204030204" pitchFamily="34" charset="0"/>
              </a:rPr>
              <a:t>33, 64-77.</a:t>
            </a:r>
          </a:p>
          <a:p>
            <a:pPr marL="0" indent="0">
              <a:buNone/>
            </a:pPr>
            <a:r>
              <a:rPr lang="en-US" sz="1600" dirty="0">
                <a:solidFill>
                  <a:schemeClr val="tx1">
                    <a:lumMod val="95000"/>
                    <a:lumOff val="5000"/>
                  </a:schemeClr>
                </a:solidFill>
                <a:latin typeface="Calibri" panose="020F0502020204030204" pitchFamily="34" charset="0"/>
                <a:cs typeface="Calibri" panose="020F0502020204030204" pitchFamily="34" charset="0"/>
              </a:rPr>
              <a:t>Griffin, M. (1989), “Philosophy, politics, and politicians at </a:t>
            </a:r>
            <a:r>
              <a:rPr lang="en-US" sz="1600" dirty="0" err="1">
                <a:solidFill>
                  <a:schemeClr val="tx1">
                    <a:lumMod val="95000"/>
                    <a:lumOff val="5000"/>
                  </a:schemeClr>
                </a:solidFill>
                <a:latin typeface="Calibri" panose="020F0502020204030204" pitchFamily="34" charset="0"/>
                <a:cs typeface="Calibri" panose="020F0502020204030204" pitchFamily="34" charset="0"/>
              </a:rPr>
              <a:t>rome</a:t>
            </a:r>
            <a:r>
              <a:rPr lang="en-US" sz="1600" dirty="0">
                <a:solidFill>
                  <a:schemeClr val="tx1">
                    <a:lumMod val="95000"/>
                    <a:lumOff val="5000"/>
                  </a:schemeClr>
                </a:solidFill>
                <a:latin typeface="Calibri" panose="020F0502020204030204" pitchFamily="34" charset="0"/>
                <a:cs typeface="Calibri" panose="020F0502020204030204" pitchFamily="34" charset="0"/>
              </a:rPr>
              <a:t>”, in M. Griffin (eds), </a:t>
            </a:r>
            <a:r>
              <a:rPr lang="en-US" sz="1600" i="1" dirty="0">
                <a:solidFill>
                  <a:schemeClr val="tx1">
                    <a:lumMod val="95000"/>
                    <a:lumOff val="5000"/>
                  </a:schemeClr>
                </a:solidFill>
                <a:latin typeface="Calibri" panose="020F0502020204030204" pitchFamily="34" charset="0"/>
                <a:cs typeface="Calibri" panose="020F0502020204030204" pitchFamily="34" charset="0"/>
              </a:rPr>
              <a:t>Philosophia Togata: Essays on Philosophy and Roman Society</a:t>
            </a:r>
            <a:r>
              <a:rPr lang="en-US" sz="1600" dirty="0">
                <a:solidFill>
                  <a:schemeClr val="tx1">
                    <a:lumMod val="95000"/>
                    <a:lumOff val="5000"/>
                  </a:schemeClr>
                </a:solidFill>
                <a:latin typeface="Calibri" panose="020F0502020204030204" pitchFamily="34" charset="0"/>
                <a:cs typeface="Calibri" panose="020F0502020204030204" pitchFamily="34" charset="0"/>
              </a:rPr>
              <a:t>, Oxford, 1-37.</a:t>
            </a:r>
          </a:p>
          <a:p>
            <a:pPr marL="0" indent="0">
              <a:buNone/>
            </a:pPr>
            <a:r>
              <a:rPr lang="en-US" sz="1800" dirty="0">
                <a:solidFill>
                  <a:schemeClr val="tx1">
                    <a:lumMod val="95000"/>
                    <a:lumOff val="5000"/>
                  </a:schemeClr>
                </a:solidFill>
                <a:latin typeface="Calibri" panose="020F0502020204030204" pitchFamily="34" charset="0"/>
                <a:cs typeface="Calibri" panose="020F0502020204030204" pitchFamily="34" charset="0"/>
              </a:rPr>
              <a:t>Griffin, M. (1997), “From Aristotle to Atticus: Cicero and </a:t>
            </a:r>
            <a:r>
              <a:rPr lang="en-US" sz="1800" dirty="0" err="1">
                <a:solidFill>
                  <a:schemeClr val="tx1">
                    <a:lumMod val="95000"/>
                    <a:lumOff val="5000"/>
                  </a:schemeClr>
                </a:solidFill>
                <a:latin typeface="Calibri" panose="020F0502020204030204" pitchFamily="34" charset="0"/>
                <a:cs typeface="Calibri" panose="020F0502020204030204" pitchFamily="34" charset="0"/>
              </a:rPr>
              <a:t>Matius</a:t>
            </a:r>
            <a:r>
              <a:rPr lang="en-US" sz="1800" dirty="0">
                <a:solidFill>
                  <a:schemeClr val="tx1">
                    <a:lumMod val="95000"/>
                    <a:lumOff val="5000"/>
                  </a:schemeClr>
                </a:solidFill>
                <a:latin typeface="Calibri" panose="020F0502020204030204" pitchFamily="34" charset="0"/>
                <a:cs typeface="Calibri" panose="020F0502020204030204" pitchFamily="34" charset="0"/>
              </a:rPr>
              <a:t> on Friendship” in J. Barnes, (ed.), </a:t>
            </a:r>
            <a:r>
              <a:rPr lang="en-US" sz="1800" i="1" dirty="0">
                <a:solidFill>
                  <a:schemeClr val="tx1">
                    <a:lumMod val="95000"/>
                    <a:lumOff val="5000"/>
                  </a:schemeClr>
                </a:solidFill>
                <a:latin typeface="Calibri" panose="020F0502020204030204" pitchFamily="34" charset="0"/>
                <a:cs typeface="Calibri" panose="020F0502020204030204" pitchFamily="34" charset="0"/>
              </a:rPr>
              <a:t>Philosophia Togata II: </a:t>
            </a:r>
            <a:r>
              <a:rPr lang="en-US" sz="1800" dirty="0">
                <a:solidFill>
                  <a:schemeClr val="tx1">
                    <a:lumMod val="95000"/>
                    <a:lumOff val="5000"/>
                  </a:schemeClr>
                </a:solidFill>
                <a:latin typeface="Calibri" panose="020F0502020204030204" pitchFamily="34" charset="0"/>
                <a:cs typeface="Calibri" panose="020F0502020204030204" pitchFamily="34" charset="0"/>
              </a:rPr>
              <a:t>Plato and Aristotle at Rome</a:t>
            </a:r>
            <a:r>
              <a:rPr lang="en-US" sz="1800" i="1" dirty="0">
                <a:solidFill>
                  <a:schemeClr val="tx1">
                    <a:lumMod val="95000"/>
                    <a:lumOff val="5000"/>
                  </a:schemeClr>
                </a:solidFill>
                <a:latin typeface="Calibri" panose="020F0502020204030204" pitchFamily="34" charset="0"/>
                <a:cs typeface="Calibri" panose="020F0502020204030204" pitchFamily="34" charset="0"/>
              </a:rPr>
              <a:t>, </a:t>
            </a:r>
            <a:r>
              <a:rPr lang="en-US" sz="1800" dirty="0">
                <a:solidFill>
                  <a:schemeClr val="tx1">
                    <a:lumMod val="95000"/>
                    <a:lumOff val="5000"/>
                  </a:schemeClr>
                </a:solidFill>
                <a:latin typeface="Calibri" panose="020F0502020204030204" pitchFamily="34" charset="0"/>
                <a:cs typeface="Calibri" panose="020F0502020204030204" pitchFamily="34" charset="0"/>
              </a:rPr>
              <a:t>Oxford, 85-109</a:t>
            </a:r>
          </a:p>
          <a:p>
            <a:pPr marL="0" indent="0">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Grillo (2012), </a:t>
            </a:r>
            <a:r>
              <a:rPr lang="en-US" sz="1800" i="1" dirty="0">
                <a:solidFill>
                  <a:schemeClr val="tx1">
                    <a:lumMod val="95000"/>
                    <a:lumOff val="5000"/>
                  </a:schemeClr>
                </a:solidFill>
                <a:latin typeface="Times New Roman" panose="02020603050405020304" pitchFamily="18" charset="0"/>
                <a:cs typeface="Times New Roman" panose="02020603050405020304" pitchFamily="18" charset="0"/>
              </a:rPr>
              <a:t>The Art of Caesar’s Bellum </a:t>
            </a:r>
            <a:r>
              <a:rPr lang="en-US" sz="1800" i="1" dirty="0" err="1">
                <a:solidFill>
                  <a:schemeClr val="tx1">
                    <a:lumMod val="95000"/>
                    <a:lumOff val="5000"/>
                  </a:schemeClr>
                </a:solidFill>
                <a:latin typeface="Times New Roman" panose="02020603050405020304" pitchFamily="18" charset="0"/>
                <a:cs typeface="Times New Roman" panose="02020603050405020304" pitchFamily="18" charset="0"/>
              </a:rPr>
              <a:t>Civile</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Cambridge.</a:t>
            </a:r>
          </a:p>
          <a:p>
            <a:pPr marL="0" indent="0">
              <a:buNone/>
            </a:pPr>
            <a:r>
              <a:rPr lang="en-US" sz="1800" dirty="0" err="1">
                <a:solidFill>
                  <a:schemeClr val="tx1">
                    <a:lumMod val="95000"/>
                    <a:lumOff val="5000"/>
                  </a:schemeClr>
                </a:solidFill>
                <a:latin typeface="Calibri" panose="020F0502020204030204" pitchFamily="34" charset="0"/>
                <a:cs typeface="Calibri" panose="020F0502020204030204" pitchFamily="34" charset="0"/>
              </a:rPr>
              <a:t>Thiaucourt</a:t>
            </a:r>
            <a:r>
              <a:rPr lang="en-US" sz="1800" dirty="0">
                <a:solidFill>
                  <a:schemeClr val="tx1">
                    <a:lumMod val="95000"/>
                    <a:lumOff val="5000"/>
                  </a:schemeClr>
                </a:solidFill>
                <a:latin typeface="Calibri" panose="020F0502020204030204" pitchFamily="34" charset="0"/>
                <a:cs typeface="Calibri" panose="020F0502020204030204" pitchFamily="34" charset="0"/>
              </a:rPr>
              <a:t>, A. (1885), </a:t>
            </a:r>
            <a:r>
              <a:rPr lang="en-US" sz="1800" i="1" dirty="0" err="1">
                <a:solidFill>
                  <a:schemeClr val="tx1">
                    <a:lumMod val="95000"/>
                    <a:lumOff val="5000"/>
                  </a:schemeClr>
                </a:solidFill>
                <a:latin typeface="Calibri" panose="020F0502020204030204" pitchFamily="34" charset="0"/>
                <a:cs typeface="Calibri" panose="020F0502020204030204" pitchFamily="34" charset="0"/>
              </a:rPr>
              <a:t>Essai</a:t>
            </a:r>
            <a:r>
              <a:rPr lang="en-US" sz="1800" i="1" dirty="0">
                <a:solidFill>
                  <a:schemeClr val="tx1">
                    <a:lumMod val="95000"/>
                    <a:lumOff val="5000"/>
                  </a:schemeClr>
                </a:solidFill>
                <a:latin typeface="Calibri" panose="020F0502020204030204" pitchFamily="34" charset="0"/>
                <a:cs typeface="Calibri" panose="020F0502020204030204" pitchFamily="34" charset="0"/>
              </a:rPr>
              <a:t> sur les </a:t>
            </a:r>
            <a:r>
              <a:rPr lang="en-US" sz="1800" i="1" dirty="0" err="1">
                <a:solidFill>
                  <a:schemeClr val="tx1">
                    <a:lumMod val="95000"/>
                    <a:lumOff val="5000"/>
                  </a:schemeClr>
                </a:solidFill>
                <a:latin typeface="Calibri" panose="020F0502020204030204" pitchFamily="34" charset="0"/>
                <a:cs typeface="Calibri" panose="020F0502020204030204" pitchFamily="34" charset="0"/>
              </a:rPr>
              <a:t>traités</a:t>
            </a:r>
            <a:r>
              <a:rPr lang="en-US" sz="1800" i="1" dirty="0">
                <a:solidFill>
                  <a:schemeClr val="tx1">
                    <a:lumMod val="95000"/>
                    <a:lumOff val="5000"/>
                  </a:schemeClr>
                </a:solidFill>
                <a:latin typeface="Calibri" panose="020F0502020204030204" pitchFamily="34" charset="0"/>
                <a:cs typeface="Calibri" panose="020F0502020204030204" pitchFamily="34" charset="0"/>
              </a:rPr>
              <a:t> </a:t>
            </a:r>
            <a:r>
              <a:rPr lang="en-US" sz="1800" i="1" dirty="0" err="1">
                <a:solidFill>
                  <a:schemeClr val="tx1">
                    <a:lumMod val="95000"/>
                    <a:lumOff val="5000"/>
                  </a:schemeClr>
                </a:solidFill>
                <a:latin typeface="Calibri" panose="020F0502020204030204" pitchFamily="34" charset="0"/>
                <a:cs typeface="Calibri" panose="020F0502020204030204" pitchFamily="34" charset="0"/>
              </a:rPr>
              <a:t>philosophiques</a:t>
            </a:r>
            <a:r>
              <a:rPr lang="en-US" sz="1800" i="1" dirty="0">
                <a:solidFill>
                  <a:schemeClr val="tx1">
                    <a:lumMod val="95000"/>
                    <a:lumOff val="5000"/>
                  </a:schemeClr>
                </a:solidFill>
                <a:latin typeface="Calibri" panose="020F0502020204030204" pitchFamily="34" charset="0"/>
                <a:cs typeface="Calibri" panose="020F0502020204030204" pitchFamily="34" charset="0"/>
              </a:rPr>
              <a:t> de </a:t>
            </a:r>
            <a:r>
              <a:rPr lang="en-US" sz="1800" i="1" dirty="0" err="1">
                <a:solidFill>
                  <a:schemeClr val="tx1">
                    <a:lumMod val="95000"/>
                    <a:lumOff val="5000"/>
                  </a:schemeClr>
                </a:solidFill>
                <a:latin typeface="Calibri" panose="020F0502020204030204" pitchFamily="34" charset="0"/>
                <a:cs typeface="Calibri" panose="020F0502020204030204" pitchFamily="34" charset="0"/>
              </a:rPr>
              <a:t>Cicéron</a:t>
            </a:r>
            <a:r>
              <a:rPr lang="en-US" sz="1800" i="1" dirty="0">
                <a:solidFill>
                  <a:schemeClr val="tx1">
                    <a:lumMod val="95000"/>
                    <a:lumOff val="5000"/>
                  </a:schemeClr>
                </a:solidFill>
                <a:latin typeface="Calibri" panose="020F0502020204030204" pitchFamily="34" charset="0"/>
                <a:cs typeface="Calibri" panose="020F0502020204030204" pitchFamily="34" charset="0"/>
              </a:rPr>
              <a:t> et </a:t>
            </a:r>
            <a:r>
              <a:rPr lang="en-US" sz="1800" i="1" dirty="0" err="1">
                <a:solidFill>
                  <a:schemeClr val="tx1">
                    <a:lumMod val="95000"/>
                    <a:lumOff val="5000"/>
                  </a:schemeClr>
                </a:solidFill>
                <a:latin typeface="Calibri" panose="020F0502020204030204" pitchFamily="34" charset="0"/>
                <a:cs typeface="Calibri" panose="020F0502020204030204" pitchFamily="34" charset="0"/>
              </a:rPr>
              <a:t>leurs</a:t>
            </a:r>
            <a:r>
              <a:rPr lang="en-US" sz="1800" i="1" dirty="0">
                <a:solidFill>
                  <a:schemeClr val="tx1">
                    <a:lumMod val="95000"/>
                    <a:lumOff val="5000"/>
                  </a:schemeClr>
                </a:solidFill>
                <a:latin typeface="Calibri" panose="020F0502020204030204" pitchFamily="34" charset="0"/>
                <a:cs typeface="Calibri" panose="020F0502020204030204" pitchFamily="34" charset="0"/>
              </a:rPr>
              <a:t> sources grecques</a:t>
            </a:r>
            <a:r>
              <a:rPr lang="en-US" sz="1800" dirty="0">
                <a:solidFill>
                  <a:schemeClr val="tx1">
                    <a:lumMod val="95000"/>
                    <a:lumOff val="5000"/>
                  </a:schemeClr>
                </a:solidFill>
                <a:latin typeface="Calibri" panose="020F0502020204030204" pitchFamily="34" charset="0"/>
                <a:cs typeface="Calibri" panose="020F0502020204030204" pitchFamily="34" charset="0"/>
              </a:rPr>
              <a:t>, Paris</a:t>
            </a:r>
          </a:p>
          <a:p>
            <a:pPr marL="0" indent="0">
              <a:buNone/>
            </a:pPr>
            <a:r>
              <a:rPr lang="en-US" sz="1800" dirty="0" err="1">
                <a:solidFill>
                  <a:schemeClr val="tx1">
                    <a:lumMod val="95000"/>
                    <a:lumOff val="5000"/>
                  </a:schemeClr>
                </a:solidFill>
                <a:latin typeface="Calibri" panose="020F0502020204030204" pitchFamily="34" charset="0"/>
                <a:cs typeface="Calibri" panose="020F0502020204030204" pitchFamily="34" charset="0"/>
              </a:rPr>
              <a:t>Tessitore</a:t>
            </a:r>
            <a:r>
              <a:rPr lang="en-US" sz="1800" dirty="0">
                <a:solidFill>
                  <a:schemeClr val="tx1">
                    <a:lumMod val="95000"/>
                    <a:lumOff val="5000"/>
                  </a:schemeClr>
                </a:solidFill>
                <a:latin typeface="Calibri" panose="020F0502020204030204" pitchFamily="34" charset="0"/>
                <a:cs typeface="Calibri" panose="020F0502020204030204" pitchFamily="34" charset="0"/>
              </a:rPr>
              <a:t>(1990), “Plato’s Lysis: an introduction to philosophic friendship”, </a:t>
            </a:r>
            <a:r>
              <a:rPr lang="en-US" sz="1800" i="1" dirty="0">
                <a:solidFill>
                  <a:schemeClr val="tx1">
                    <a:lumMod val="95000"/>
                    <a:lumOff val="5000"/>
                  </a:schemeClr>
                </a:solidFill>
                <a:latin typeface="Calibri" panose="020F0502020204030204" pitchFamily="34" charset="0"/>
                <a:cs typeface="Calibri" panose="020F0502020204030204" pitchFamily="34" charset="0"/>
              </a:rPr>
              <a:t>Southern Journal Philosophy</a:t>
            </a:r>
            <a:r>
              <a:rPr lang="en-US" sz="1800" dirty="0">
                <a:solidFill>
                  <a:schemeClr val="tx1">
                    <a:lumMod val="95000"/>
                    <a:lumOff val="5000"/>
                  </a:schemeClr>
                </a:solidFill>
                <a:latin typeface="Calibri" panose="020F0502020204030204" pitchFamily="34" charset="0"/>
                <a:cs typeface="Calibri" panose="020F0502020204030204" pitchFamily="34" charset="0"/>
              </a:rPr>
              <a:t> 28, 115-132.</a:t>
            </a:r>
          </a:p>
          <a:p>
            <a:pPr marL="0" indent="0">
              <a:buNone/>
            </a:pPr>
            <a:r>
              <a:rPr lang="en-US" sz="1800" dirty="0" err="1">
                <a:solidFill>
                  <a:schemeClr val="tx1">
                    <a:lumMod val="95000"/>
                    <a:lumOff val="5000"/>
                  </a:schemeClr>
                </a:solidFill>
                <a:latin typeface="Calibri" panose="020F0502020204030204" pitchFamily="34" charset="0"/>
                <a:cs typeface="Calibri" panose="020F0502020204030204" pitchFamily="34" charset="0"/>
              </a:rPr>
              <a:t>Tigerstedt</a:t>
            </a:r>
            <a:r>
              <a:rPr lang="en-US" sz="1800" dirty="0">
                <a:solidFill>
                  <a:schemeClr val="tx1">
                    <a:lumMod val="95000"/>
                    <a:lumOff val="5000"/>
                  </a:schemeClr>
                </a:solidFill>
                <a:latin typeface="Calibri" panose="020F0502020204030204" pitchFamily="34" charset="0"/>
                <a:cs typeface="Calibri" panose="020F0502020204030204" pitchFamily="34" charset="0"/>
              </a:rPr>
              <a:t>, E. (1977).</a:t>
            </a:r>
            <a:r>
              <a:rPr lang="en-US" sz="1800" i="1" dirty="0">
                <a:solidFill>
                  <a:schemeClr val="tx1">
                    <a:lumMod val="95000"/>
                    <a:lumOff val="5000"/>
                  </a:schemeClr>
                </a:solidFill>
                <a:latin typeface="Calibri" panose="020F0502020204030204" pitchFamily="34" charset="0"/>
                <a:cs typeface="Calibri" panose="020F0502020204030204" pitchFamily="34" charset="0"/>
              </a:rPr>
              <a:t> Interpreting Plato</a:t>
            </a:r>
            <a:r>
              <a:rPr lang="en-US" sz="1800" dirty="0">
                <a:solidFill>
                  <a:schemeClr val="tx1">
                    <a:lumMod val="95000"/>
                    <a:lumOff val="5000"/>
                  </a:schemeClr>
                </a:solidFill>
                <a:latin typeface="Calibri" panose="020F0502020204030204" pitchFamily="34" charset="0"/>
                <a:cs typeface="Calibri" panose="020F0502020204030204" pitchFamily="34" charset="0"/>
              </a:rPr>
              <a:t>, Stockholm, Liverpool University Press. </a:t>
            </a:r>
          </a:p>
          <a:p>
            <a:pPr marL="0" indent="0">
              <a:buNone/>
            </a:pPr>
            <a:r>
              <a:rPr lang="en-US" sz="1800" dirty="0">
                <a:solidFill>
                  <a:schemeClr val="tx1">
                    <a:lumMod val="95000"/>
                    <a:lumOff val="5000"/>
                  </a:schemeClr>
                </a:solidFill>
                <a:latin typeface="Calibri" panose="020F0502020204030204" pitchFamily="34" charset="0"/>
                <a:cs typeface="Calibri" panose="020F0502020204030204" pitchFamily="34" charset="0"/>
              </a:rPr>
              <a:t>Timmerman J. (1195), “Why we can’t </a:t>
            </a:r>
            <a:r>
              <a:rPr lang="en-US" sz="1800" dirty="0" err="1">
                <a:solidFill>
                  <a:schemeClr val="tx1">
                    <a:lumMod val="95000"/>
                    <a:lumOff val="5000"/>
                  </a:schemeClr>
                </a:solidFill>
                <a:latin typeface="Calibri" panose="020F0502020204030204" pitchFamily="34" charset="0"/>
                <a:cs typeface="Calibri" panose="020F0502020204030204" pitchFamily="34" charset="0"/>
              </a:rPr>
              <a:t>watn</a:t>
            </a:r>
            <a:r>
              <a:rPr lang="en-US" sz="1800" dirty="0">
                <a:solidFill>
                  <a:schemeClr val="tx1">
                    <a:lumMod val="95000"/>
                    <a:lumOff val="5000"/>
                  </a:schemeClr>
                </a:solidFill>
                <a:latin typeface="Calibri" panose="020F0502020204030204" pitchFamily="34" charset="0"/>
                <a:cs typeface="Calibri" panose="020F0502020204030204" pitchFamily="34" charset="0"/>
              </a:rPr>
              <a:t> our friend to be gods. Some notes on </a:t>
            </a:r>
            <a:r>
              <a:rPr lang="en-US" sz="1800" i="1" dirty="0">
                <a:solidFill>
                  <a:schemeClr val="tx1">
                    <a:lumMod val="95000"/>
                    <a:lumOff val="5000"/>
                  </a:schemeClr>
                </a:solidFill>
                <a:latin typeface="Calibri" panose="020F0502020204030204" pitchFamily="34" charset="0"/>
                <a:cs typeface="Calibri" panose="020F0502020204030204" pitchFamily="34" charset="0"/>
              </a:rPr>
              <a:t>NE</a:t>
            </a:r>
            <a:r>
              <a:rPr lang="en-US" sz="1800" dirty="0">
                <a:solidFill>
                  <a:schemeClr val="tx1">
                    <a:lumMod val="95000"/>
                    <a:lumOff val="5000"/>
                  </a:schemeClr>
                </a:solidFill>
                <a:latin typeface="Calibri" panose="020F0502020204030204" pitchFamily="34" charset="0"/>
                <a:cs typeface="Calibri" panose="020F0502020204030204" pitchFamily="34" charset="0"/>
              </a:rPr>
              <a:t> 1159a5-12”, Phronesis 40, 209-15.</a:t>
            </a:r>
          </a:p>
          <a:p>
            <a:pPr marL="0" indent="0">
              <a:buNone/>
            </a:pPr>
            <a:r>
              <a:rPr lang="en-US" sz="1800" dirty="0" err="1">
                <a:solidFill>
                  <a:schemeClr val="tx1">
                    <a:lumMod val="95000"/>
                    <a:lumOff val="5000"/>
                  </a:schemeClr>
                </a:solidFill>
                <a:latin typeface="Calibri" panose="020F0502020204030204" pitchFamily="34" charset="0"/>
                <a:cs typeface="Calibri" panose="020F0502020204030204" pitchFamily="34" charset="0"/>
              </a:rPr>
              <a:t>Treggiari</a:t>
            </a:r>
            <a:r>
              <a:rPr lang="en-US" sz="1800" dirty="0">
                <a:solidFill>
                  <a:schemeClr val="tx1">
                    <a:lumMod val="95000"/>
                    <a:lumOff val="5000"/>
                  </a:schemeClr>
                </a:solidFill>
                <a:latin typeface="Calibri" panose="020F0502020204030204" pitchFamily="34" charset="0"/>
                <a:cs typeface="Calibri" panose="020F0502020204030204" pitchFamily="34" charset="0"/>
              </a:rPr>
              <a:t>, S. (1998), “Home and </a:t>
            </a:r>
            <a:r>
              <a:rPr lang="en-US" sz="1800" i="1" dirty="0">
                <a:solidFill>
                  <a:schemeClr val="tx1">
                    <a:lumMod val="95000"/>
                    <a:lumOff val="5000"/>
                  </a:schemeClr>
                </a:solidFill>
                <a:latin typeface="Calibri" panose="020F0502020204030204" pitchFamily="34" charset="0"/>
                <a:cs typeface="Calibri" panose="020F0502020204030204" pitchFamily="34" charset="0"/>
              </a:rPr>
              <a:t>forum</a:t>
            </a:r>
            <a:r>
              <a:rPr lang="en-US" sz="1800" dirty="0">
                <a:solidFill>
                  <a:schemeClr val="tx1">
                    <a:lumMod val="95000"/>
                    <a:lumOff val="5000"/>
                  </a:schemeClr>
                </a:solidFill>
                <a:latin typeface="Calibri" panose="020F0502020204030204" pitchFamily="34" charset="0"/>
                <a:cs typeface="Calibri" panose="020F0502020204030204" pitchFamily="34" charset="0"/>
              </a:rPr>
              <a:t>: Cicero between 'public' and 'private'”, </a:t>
            </a:r>
            <a:r>
              <a:rPr lang="en-US" sz="1800" i="1" dirty="0">
                <a:solidFill>
                  <a:schemeClr val="tx1">
                    <a:lumMod val="95000"/>
                    <a:lumOff val="5000"/>
                  </a:schemeClr>
                </a:solidFill>
                <a:latin typeface="Calibri" panose="020F0502020204030204" pitchFamily="34" charset="0"/>
                <a:cs typeface="Calibri" panose="020F0502020204030204" pitchFamily="34" charset="0"/>
              </a:rPr>
              <a:t>Transactions of the American Philological Association </a:t>
            </a:r>
            <a:r>
              <a:rPr lang="en-US" sz="1800" dirty="0">
                <a:solidFill>
                  <a:schemeClr val="tx1">
                    <a:lumMod val="95000"/>
                    <a:lumOff val="5000"/>
                  </a:schemeClr>
                </a:solidFill>
                <a:latin typeface="Calibri" panose="020F0502020204030204" pitchFamily="34" charset="0"/>
                <a:cs typeface="Calibri" panose="020F0502020204030204" pitchFamily="34" charset="0"/>
              </a:rPr>
              <a:t>128, 1-23.</a:t>
            </a:r>
          </a:p>
          <a:p>
            <a:pPr marL="0" indent="0">
              <a:buNone/>
            </a:pPr>
            <a:r>
              <a:rPr lang="en-US" sz="1800" dirty="0" err="1">
                <a:solidFill>
                  <a:schemeClr val="tx1">
                    <a:lumMod val="95000"/>
                    <a:lumOff val="5000"/>
                  </a:schemeClr>
                </a:solidFill>
                <a:latin typeface="Calibri" panose="020F0502020204030204" pitchFamily="34" charset="0"/>
                <a:cs typeface="Calibri" panose="020F0502020204030204" pitchFamily="34" charset="0"/>
              </a:rPr>
              <a:t>Treggiari</a:t>
            </a:r>
            <a:r>
              <a:rPr lang="en-US" sz="1800" dirty="0">
                <a:solidFill>
                  <a:schemeClr val="tx1">
                    <a:lumMod val="95000"/>
                    <a:lumOff val="5000"/>
                  </a:schemeClr>
                </a:solidFill>
                <a:latin typeface="Calibri" panose="020F0502020204030204" pitchFamily="34" charset="0"/>
                <a:cs typeface="Calibri" panose="020F0502020204030204" pitchFamily="34" charset="0"/>
              </a:rPr>
              <a:t>, S (2007). </a:t>
            </a:r>
            <a:r>
              <a:rPr lang="en-US" sz="1800" i="1" dirty="0" err="1">
                <a:solidFill>
                  <a:schemeClr val="tx1">
                    <a:lumMod val="95000"/>
                    <a:lumOff val="5000"/>
                  </a:schemeClr>
                </a:solidFill>
                <a:latin typeface="Calibri" panose="020F0502020204030204" pitchFamily="34" charset="0"/>
                <a:cs typeface="Calibri" panose="020F0502020204030204" pitchFamily="34" charset="0"/>
              </a:rPr>
              <a:t>Terentia</a:t>
            </a:r>
            <a:r>
              <a:rPr lang="en-US" sz="1800" i="1" dirty="0">
                <a:solidFill>
                  <a:schemeClr val="tx1">
                    <a:lumMod val="95000"/>
                    <a:lumOff val="5000"/>
                  </a:schemeClr>
                </a:solidFill>
                <a:latin typeface="Calibri" panose="020F0502020204030204" pitchFamily="34" charset="0"/>
                <a:cs typeface="Calibri" panose="020F0502020204030204" pitchFamily="34" charset="0"/>
              </a:rPr>
              <a:t>, </a:t>
            </a:r>
            <a:r>
              <a:rPr lang="en-US" sz="1800" i="1" dirty="0" err="1">
                <a:solidFill>
                  <a:schemeClr val="tx1">
                    <a:lumMod val="95000"/>
                    <a:lumOff val="5000"/>
                  </a:schemeClr>
                </a:solidFill>
                <a:latin typeface="Calibri" panose="020F0502020204030204" pitchFamily="34" charset="0"/>
                <a:cs typeface="Calibri" panose="020F0502020204030204" pitchFamily="34" charset="0"/>
              </a:rPr>
              <a:t>Tullia</a:t>
            </a:r>
            <a:r>
              <a:rPr lang="en-US" sz="1800" i="1" dirty="0">
                <a:solidFill>
                  <a:schemeClr val="tx1">
                    <a:lumMod val="95000"/>
                    <a:lumOff val="5000"/>
                  </a:schemeClr>
                </a:solidFill>
                <a:latin typeface="Calibri" panose="020F0502020204030204" pitchFamily="34" charset="0"/>
                <a:cs typeface="Calibri" panose="020F0502020204030204" pitchFamily="34" charset="0"/>
              </a:rPr>
              <a:t> and </a:t>
            </a:r>
            <a:r>
              <a:rPr lang="en-US" sz="1800" i="1" dirty="0" err="1">
                <a:solidFill>
                  <a:schemeClr val="tx1">
                    <a:lumMod val="95000"/>
                    <a:lumOff val="5000"/>
                  </a:schemeClr>
                </a:solidFill>
                <a:latin typeface="Calibri" panose="020F0502020204030204" pitchFamily="34" charset="0"/>
                <a:cs typeface="Calibri" panose="020F0502020204030204" pitchFamily="34" charset="0"/>
              </a:rPr>
              <a:t>Publilia</a:t>
            </a:r>
            <a:r>
              <a:rPr lang="en-US" sz="1800" i="1" dirty="0">
                <a:solidFill>
                  <a:schemeClr val="tx1">
                    <a:lumMod val="95000"/>
                    <a:lumOff val="5000"/>
                  </a:schemeClr>
                </a:solidFill>
                <a:latin typeface="Calibri" panose="020F0502020204030204" pitchFamily="34" charset="0"/>
                <a:cs typeface="Calibri" panose="020F0502020204030204" pitchFamily="34" charset="0"/>
              </a:rPr>
              <a:t>. The women of Cicero’s family, </a:t>
            </a:r>
            <a:r>
              <a:rPr lang="en-US" sz="1800" dirty="0">
                <a:solidFill>
                  <a:schemeClr val="tx1">
                    <a:lumMod val="95000"/>
                    <a:lumOff val="5000"/>
                  </a:schemeClr>
                </a:solidFill>
                <a:latin typeface="Calibri" panose="020F0502020204030204" pitchFamily="34" charset="0"/>
                <a:cs typeface="Calibri" panose="020F0502020204030204" pitchFamily="34" charset="0"/>
              </a:rPr>
              <a:t>London, 25-146.</a:t>
            </a:r>
          </a:p>
          <a:p>
            <a:pPr marL="0" indent="0">
              <a:buNone/>
            </a:pPr>
            <a:r>
              <a:rPr lang="en-US" sz="2000" dirty="0" err="1">
                <a:solidFill>
                  <a:schemeClr val="tx1">
                    <a:lumMod val="95000"/>
                    <a:lumOff val="5000"/>
                  </a:schemeClr>
                </a:solidFill>
                <a:latin typeface="Calibri" panose="020F0502020204030204" pitchFamily="34" charset="0"/>
                <a:cs typeface="Calibri" panose="020F0502020204030204" pitchFamily="34" charset="0"/>
              </a:rPr>
              <a:t>Tsouna</a:t>
            </a:r>
            <a:r>
              <a:rPr lang="en-US" sz="2000" dirty="0">
                <a:solidFill>
                  <a:schemeClr val="tx1">
                    <a:lumMod val="95000"/>
                    <a:lumOff val="5000"/>
                  </a:schemeClr>
                </a:solidFill>
                <a:latin typeface="Calibri" panose="020F0502020204030204" pitchFamily="34" charset="0"/>
                <a:cs typeface="Calibri" panose="020F0502020204030204" pitchFamily="34" charset="0"/>
              </a:rPr>
              <a:t>, V. 1948, ‘Remarks other minds in Greek Philosophy’, </a:t>
            </a:r>
            <a:r>
              <a:rPr lang="en-US" sz="2000" i="1" dirty="0">
                <a:solidFill>
                  <a:schemeClr val="tx1">
                    <a:lumMod val="95000"/>
                    <a:lumOff val="5000"/>
                  </a:schemeClr>
                </a:solidFill>
                <a:latin typeface="Calibri" panose="020F0502020204030204" pitchFamily="34" charset="0"/>
                <a:cs typeface="Calibri" panose="020F0502020204030204" pitchFamily="34" charset="0"/>
              </a:rPr>
              <a:t>Phronesis</a:t>
            </a:r>
            <a:r>
              <a:rPr lang="en-US" sz="2000" dirty="0">
                <a:solidFill>
                  <a:schemeClr val="tx1">
                    <a:lumMod val="95000"/>
                    <a:lumOff val="5000"/>
                  </a:schemeClr>
                </a:solidFill>
                <a:latin typeface="Calibri" panose="020F0502020204030204" pitchFamily="34" charset="0"/>
                <a:cs typeface="Calibri" panose="020F0502020204030204" pitchFamily="34" charset="0"/>
              </a:rPr>
              <a:t> 43. 245-63.</a:t>
            </a:r>
          </a:p>
          <a:p>
            <a:pPr marL="0" indent="0">
              <a:buNone/>
            </a:pPr>
            <a:r>
              <a:rPr lang="en-US" sz="1800" dirty="0" err="1">
                <a:solidFill>
                  <a:schemeClr val="tx1">
                    <a:lumMod val="95000"/>
                    <a:lumOff val="5000"/>
                  </a:schemeClr>
                </a:solidFill>
                <a:latin typeface="Calibri" panose="020F0502020204030204" pitchFamily="34" charset="0"/>
                <a:cs typeface="Calibri" panose="020F0502020204030204" pitchFamily="34" charset="0"/>
              </a:rPr>
              <a:t>Tsouna</a:t>
            </a:r>
            <a:r>
              <a:rPr lang="en-US" sz="1800" dirty="0">
                <a:solidFill>
                  <a:schemeClr val="tx1">
                    <a:lumMod val="95000"/>
                    <a:lumOff val="5000"/>
                  </a:schemeClr>
                </a:solidFill>
                <a:latin typeface="Calibri" panose="020F0502020204030204" pitchFamily="34" charset="0"/>
                <a:cs typeface="Calibri" panose="020F0502020204030204" pitchFamily="34" charset="0"/>
              </a:rPr>
              <a:t>, V. (2007), The Ethics of </a:t>
            </a:r>
            <a:r>
              <a:rPr lang="en-US" sz="1800" i="1" dirty="0" err="1">
                <a:solidFill>
                  <a:schemeClr val="tx1">
                    <a:lumMod val="95000"/>
                    <a:lumOff val="5000"/>
                  </a:schemeClr>
                </a:solidFill>
                <a:latin typeface="Calibri" panose="020F0502020204030204" pitchFamily="34" charset="0"/>
                <a:cs typeface="Calibri" panose="020F0502020204030204" pitchFamily="34" charset="0"/>
              </a:rPr>
              <a:t>Philodemus</a:t>
            </a:r>
            <a:r>
              <a:rPr lang="en-US" sz="1800" dirty="0">
                <a:solidFill>
                  <a:schemeClr val="tx1">
                    <a:lumMod val="95000"/>
                    <a:lumOff val="5000"/>
                  </a:schemeClr>
                </a:solidFill>
                <a:latin typeface="Calibri" panose="020F0502020204030204" pitchFamily="34" charset="0"/>
                <a:cs typeface="Calibri" panose="020F0502020204030204" pitchFamily="34" charset="0"/>
              </a:rPr>
              <a:t>, Oxford.</a:t>
            </a:r>
          </a:p>
          <a:p>
            <a:pPr marL="0" indent="0">
              <a:buNone/>
            </a:pP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Tsakinopoulou</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-Summers, A (1998), “Horace,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Philodemus</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and the Epicureans at Herculaneum”, </a:t>
            </a:r>
            <a:r>
              <a:rPr lang="en-US" sz="1800" i="1" dirty="0">
                <a:solidFill>
                  <a:schemeClr val="tx1">
                    <a:lumMod val="95000"/>
                    <a:lumOff val="5000"/>
                  </a:schemeClr>
                </a:solidFill>
                <a:latin typeface="Times New Roman" panose="02020603050405020304" pitchFamily="18" charset="0"/>
                <a:cs typeface="Times New Roman" panose="02020603050405020304" pitchFamily="18" charset="0"/>
              </a:rPr>
              <a:t>Mnemosyne</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20-</a:t>
            </a:r>
          </a:p>
          <a:p>
            <a:pPr marL="0" indent="0">
              <a:buNone/>
            </a:pPr>
            <a:endParaRPr lang="en-US" sz="15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LID4096"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54792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05800" cy="548640"/>
          </a:xfrm>
        </p:spPr>
        <p:txBody>
          <a:bodyPr/>
          <a:lstStyle/>
          <a:p>
            <a:pPr algn="ctr"/>
            <a:r>
              <a:rPr lang="el-GR" sz="3200" b="1" dirty="0">
                <a:effectLst>
                  <a:outerShdw blurRad="38100" dist="38100" dir="2700000" algn="tl">
                    <a:srgbClr val="000000">
                      <a:alpha val="43137"/>
                    </a:srgbClr>
                  </a:outerShdw>
                </a:effectLst>
                <a:latin typeface="Book Antiqua" panose="02040602050305030304" pitchFamily="18" charset="0"/>
              </a:rPr>
              <a:t>Συνήθη προβλήματα συγγραφής</a:t>
            </a:r>
            <a:endParaRPr lang="en-US" sz="32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521855" y="1143000"/>
            <a:ext cx="8610600" cy="5604972"/>
          </a:xfrm>
        </p:spPr>
        <p:txBody>
          <a:bodyPr/>
          <a:lstStyle/>
          <a:p>
            <a:endParaRPr lang="el-GR" dirty="0"/>
          </a:p>
          <a:p>
            <a:endParaRPr lang="el-GR" dirty="0"/>
          </a:p>
          <a:p>
            <a:endParaRPr lang="el-GR" sz="1800" dirty="0"/>
          </a:p>
        </p:txBody>
      </p:sp>
      <p:sp>
        <p:nvSpPr>
          <p:cNvPr id="4" name="TextBox 3"/>
          <p:cNvSpPr txBox="1"/>
          <p:nvPr/>
        </p:nvSpPr>
        <p:spPr>
          <a:xfrm>
            <a:off x="0" y="1371600"/>
            <a:ext cx="9144000" cy="5940088"/>
          </a:xfrm>
          <a:prstGeom prst="rect">
            <a:avLst/>
          </a:prstGeom>
          <a:noFill/>
        </p:spPr>
        <p:txBody>
          <a:bodyPr wrap="square" rtlCol="0">
            <a:spAutoFit/>
          </a:bodyPr>
          <a:lstStyle/>
          <a:p>
            <a:pPr marL="514350" indent="-514350">
              <a:buFont typeface="+mj-lt"/>
              <a:buAutoNum type="arabicPeriod"/>
            </a:pPr>
            <a:r>
              <a:rPr lang="el-GR" sz="3200" dirty="0">
                <a:solidFill>
                  <a:srgbClr val="000000"/>
                </a:solidFill>
                <a:latin typeface="Book Antiqua" panose="02040602050305030304" pitchFamily="18" charset="0"/>
              </a:rPr>
              <a:t>Κακή κατανόηση του θέματος</a:t>
            </a:r>
          </a:p>
          <a:p>
            <a:pPr marL="514350" indent="-514350">
              <a:buFont typeface="+mj-lt"/>
              <a:buAutoNum type="arabicPeriod"/>
            </a:pPr>
            <a:r>
              <a:rPr lang="el-GR" sz="3200" dirty="0">
                <a:solidFill>
                  <a:srgbClr val="000000"/>
                </a:solidFill>
                <a:latin typeface="Book Antiqua" panose="02040602050305030304" pitchFamily="18" charset="0"/>
              </a:rPr>
              <a:t>Έλλειψη ιδεών ανάπτυξης του θέματος</a:t>
            </a:r>
          </a:p>
          <a:p>
            <a:pPr marL="514350" indent="-514350">
              <a:buFont typeface="+mj-lt"/>
              <a:buAutoNum type="arabicPeriod"/>
            </a:pPr>
            <a:r>
              <a:rPr lang="el-GR" sz="3200" u="sng" dirty="0">
                <a:solidFill>
                  <a:srgbClr val="000000"/>
                </a:solidFill>
                <a:latin typeface="Book Antiqua" panose="02040602050305030304" pitchFamily="18" charset="0"/>
              </a:rPr>
              <a:t>Έλλειψη χρόνου</a:t>
            </a:r>
            <a:r>
              <a:rPr lang="en-GB" sz="3200" dirty="0">
                <a:solidFill>
                  <a:srgbClr val="000000"/>
                </a:solidFill>
                <a:latin typeface="Book Antiqua" panose="02040602050305030304" pitchFamily="18" charset="0"/>
              </a:rPr>
              <a:t> </a:t>
            </a:r>
            <a:r>
              <a:rPr lang="el-GR" sz="3200" dirty="0">
                <a:solidFill>
                  <a:srgbClr val="000000"/>
                </a:solidFill>
                <a:latin typeface="Book Antiqua" panose="02040602050305030304" pitchFamily="18" charset="0"/>
              </a:rPr>
              <a:t>λόγω αφιέρωσης περιορισμένου χρόνου για την προετοιμασία του αντικειμένου ή υποτίμησης βαθμού δυσκολίας του αντικειμένου</a:t>
            </a:r>
            <a:endParaRPr lang="en-GB" sz="3200" dirty="0">
              <a:solidFill>
                <a:srgbClr val="000000"/>
              </a:solidFill>
              <a:latin typeface="Book Antiqua" panose="02040602050305030304" pitchFamily="18" charset="0"/>
            </a:endParaRPr>
          </a:p>
          <a:p>
            <a:pPr marL="514350" indent="-514350">
              <a:buFont typeface="+mj-lt"/>
              <a:buAutoNum type="arabicPeriod"/>
            </a:pPr>
            <a:r>
              <a:rPr lang="el-GR" sz="3200" dirty="0">
                <a:solidFill>
                  <a:srgbClr val="000000"/>
                </a:solidFill>
                <a:latin typeface="Book Antiqua" panose="02040602050305030304" pitchFamily="18" charset="0"/>
              </a:rPr>
              <a:t>Προβλήματα πλήρους συγκέντρωσης – περισπασμοί/χρονοτριβή (</a:t>
            </a:r>
            <a:r>
              <a:rPr lang="en-GB" sz="3200" i="1" dirty="0">
                <a:solidFill>
                  <a:srgbClr val="000000"/>
                </a:solidFill>
                <a:latin typeface="Book Antiqua" panose="02040602050305030304" pitchFamily="18" charset="0"/>
              </a:rPr>
              <a:t>procrastination</a:t>
            </a:r>
            <a:r>
              <a:rPr lang="en-GB" sz="3200" dirty="0">
                <a:solidFill>
                  <a:srgbClr val="000000"/>
                </a:solidFill>
                <a:latin typeface="Book Antiqua" panose="02040602050305030304" pitchFamily="18" charset="0"/>
              </a:rPr>
              <a:t>)</a:t>
            </a:r>
            <a:endParaRPr lang="el-GR" sz="3200" dirty="0">
              <a:solidFill>
                <a:srgbClr val="000000"/>
              </a:solidFill>
              <a:latin typeface="Book Antiqua" panose="02040602050305030304" pitchFamily="18" charset="0"/>
            </a:endParaRPr>
          </a:p>
          <a:p>
            <a:pPr marL="514350" indent="-514350">
              <a:buFont typeface="+mj-lt"/>
              <a:buAutoNum type="arabicPeriod"/>
            </a:pPr>
            <a:r>
              <a:rPr lang="el-GR" sz="3200" dirty="0">
                <a:solidFill>
                  <a:srgbClr val="000000"/>
                </a:solidFill>
                <a:latin typeface="Book Antiqua" panose="02040602050305030304" pitchFamily="18" charset="0"/>
              </a:rPr>
              <a:t>Απουσία απαραιτήτων εγχειριδίων για τη συγγραφή του δοκιμίου από τη βιβλιοθήκη (περιορισμένα αντίτυπα)</a:t>
            </a:r>
            <a:endParaRPr lang="en-GB" sz="3200" dirty="0">
              <a:solidFill>
                <a:srgbClr val="000000"/>
              </a:solidFill>
              <a:latin typeface="Book Antiqua" panose="02040602050305030304" pitchFamily="18" charset="0"/>
            </a:endParaRPr>
          </a:p>
          <a:p>
            <a:pPr marL="514350" indent="-514350">
              <a:buFont typeface="+mj-lt"/>
              <a:buAutoNum type="arabicPeriod"/>
            </a:pPr>
            <a:endParaRPr lang="en-GB" sz="2800" dirty="0">
              <a:solidFill>
                <a:srgbClr val="000000"/>
              </a:solidFill>
            </a:endParaRPr>
          </a:p>
        </p:txBody>
      </p:sp>
    </p:spTree>
    <p:extLst>
      <p:ext uri="{BB962C8B-B14F-4D97-AF65-F5344CB8AC3E}">
        <p14:creationId xmlns:p14="http://schemas.microsoft.com/office/powerpoint/2010/main" val="38545153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 y="-304800"/>
            <a:ext cx="9132455" cy="1600200"/>
          </a:xfrm>
        </p:spPr>
        <p:txBody>
          <a:bodyPr/>
          <a:lstStyle/>
          <a:p>
            <a:pPr algn="ctr"/>
            <a:r>
              <a:rPr lang="el-GR" sz="3200" b="1" dirty="0">
                <a:effectLst>
                  <a:outerShdw blurRad="38100" dist="38100" dir="2700000" algn="tl">
                    <a:srgbClr val="000000">
                      <a:alpha val="43137"/>
                    </a:srgbClr>
                  </a:outerShdw>
                </a:effectLst>
                <a:latin typeface="Book Antiqua" panose="02040602050305030304" pitchFamily="18" charset="0"/>
              </a:rPr>
              <a:t>Τρόποι αντιμετώπισης προαναφερθέντων προβλημάτων</a:t>
            </a:r>
            <a:endParaRPr lang="en-US" sz="32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521855" y="1143000"/>
            <a:ext cx="8610600" cy="5604972"/>
          </a:xfrm>
        </p:spPr>
        <p:txBody>
          <a:bodyPr/>
          <a:lstStyle/>
          <a:p>
            <a:endParaRPr lang="el-GR" dirty="0"/>
          </a:p>
          <a:p>
            <a:endParaRPr lang="el-GR" dirty="0"/>
          </a:p>
          <a:p>
            <a:endParaRPr lang="el-GR" sz="1800" dirty="0"/>
          </a:p>
        </p:txBody>
      </p:sp>
      <p:sp>
        <p:nvSpPr>
          <p:cNvPr id="4" name="TextBox 3"/>
          <p:cNvSpPr txBox="1"/>
          <p:nvPr/>
        </p:nvSpPr>
        <p:spPr>
          <a:xfrm>
            <a:off x="0" y="990600"/>
            <a:ext cx="8926416" cy="5586145"/>
          </a:xfrm>
          <a:prstGeom prst="rect">
            <a:avLst/>
          </a:prstGeom>
          <a:noFill/>
        </p:spPr>
        <p:txBody>
          <a:bodyPr wrap="square" rtlCol="0">
            <a:spAutoFit/>
          </a:bodyPr>
          <a:lstStyle/>
          <a:p>
            <a:pPr marL="514350" indent="-514350">
              <a:buFont typeface="+mj-lt"/>
              <a:buAutoNum type="arabicPeriod"/>
            </a:pPr>
            <a:r>
              <a:rPr lang="el-GR" sz="2100" b="1" dirty="0">
                <a:solidFill>
                  <a:srgbClr val="000000"/>
                </a:solidFill>
                <a:latin typeface="Book Antiqua" panose="02040602050305030304" pitchFamily="18" charset="0"/>
              </a:rPr>
              <a:t>Προσεκτική και πολλαπλή ανάγνωση του υπό ανάπτυξη θέματος. </a:t>
            </a:r>
          </a:p>
          <a:p>
            <a:pPr marL="514350" indent="-514350">
              <a:buFont typeface="Wingdings" panose="05000000000000000000" pitchFamily="2" charset="2"/>
              <a:buChar char="Ø"/>
            </a:pPr>
            <a:r>
              <a:rPr lang="el-GR" sz="2100" dirty="0">
                <a:solidFill>
                  <a:srgbClr val="000000"/>
                </a:solidFill>
                <a:latin typeface="Book Antiqua" panose="02040602050305030304" pitchFamily="18" charset="0"/>
              </a:rPr>
              <a:t>Επιζήτηση βοήθειας από συμφοιτητή/ές ή/και διδάσκοντα</a:t>
            </a:r>
          </a:p>
          <a:p>
            <a:pPr marL="514350" indent="-514350">
              <a:buFont typeface="Wingdings" panose="05000000000000000000" pitchFamily="2" charset="2"/>
              <a:buChar char="Ø"/>
            </a:pPr>
            <a:r>
              <a:rPr lang="el-GR" sz="2100" dirty="0">
                <a:solidFill>
                  <a:srgbClr val="000000"/>
                </a:solidFill>
                <a:latin typeface="Book Antiqua" panose="02040602050305030304" pitchFamily="18" charset="0"/>
              </a:rPr>
              <a:t>Χρήση </a:t>
            </a:r>
            <a:r>
              <a:rPr lang="en-GB" sz="2100" dirty="0">
                <a:solidFill>
                  <a:srgbClr val="000000"/>
                </a:solidFill>
                <a:latin typeface="Book Antiqua" panose="02040602050305030304" pitchFamily="18" charset="0"/>
              </a:rPr>
              <a:t>Wikipedia </a:t>
            </a:r>
            <a:r>
              <a:rPr lang="el-GR" sz="2100" dirty="0">
                <a:solidFill>
                  <a:srgbClr val="000000"/>
                </a:solidFill>
                <a:latin typeface="Book Antiqua" panose="02040602050305030304" pitchFamily="18" charset="0"/>
              </a:rPr>
              <a:t>για γενικές πληροφορίες επί του θέματος, καθώς και </a:t>
            </a:r>
            <a:r>
              <a:rPr lang="en-GB" sz="2100" dirty="0">
                <a:solidFill>
                  <a:srgbClr val="000000"/>
                </a:solidFill>
                <a:latin typeface="Book Antiqua" panose="02040602050305030304" pitchFamily="18" charset="0"/>
              </a:rPr>
              <a:t>google </a:t>
            </a:r>
            <a:r>
              <a:rPr lang="el-GR" sz="2100" dirty="0">
                <a:solidFill>
                  <a:srgbClr val="000000"/>
                </a:solidFill>
                <a:latin typeface="Book Antiqua" panose="02040602050305030304" pitchFamily="18" charset="0"/>
              </a:rPr>
              <a:t>(</a:t>
            </a:r>
            <a:r>
              <a:rPr lang="en-GB" sz="2100" dirty="0">
                <a:solidFill>
                  <a:srgbClr val="000000"/>
                </a:solidFill>
                <a:latin typeface="Book Antiqua" panose="02040602050305030304" pitchFamily="18" charset="0"/>
              </a:rPr>
              <a:t>scholar) </a:t>
            </a:r>
            <a:r>
              <a:rPr lang="el-GR" sz="2100" dirty="0">
                <a:solidFill>
                  <a:srgbClr val="000000"/>
                </a:solidFill>
                <a:latin typeface="Book Antiqua" panose="02040602050305030304" pitchFamily="18" charset="0"/>
              </a:rPr>
              <a:t>για ειδικές πληροφορίες</a:t>
            </a:r>
          </a:p>
          <a:p>
            <a:pPr marL="514350" indent="-514350" algn="just">
              <a:buFontTx/>
              <a:buAutoNum type="arabicPeriod" startAt="2"/>
            </a:pPr>
            <a:r>
              <a:rPr lang="el-GR" sz="2100" b="1" dirty="0">
                <a:solidFill>
                  <a:srgbClr val="000000"/>
                </a:solidFill>
                <a:latin typeface="Book Antiqua" panose="02040602050305030304" pitchFamily="18" charset="0"/>
              </a:rPr>
              <a:t>Καταιγισμός ιδεών - </a:t>
            </a:r>
            <a:r>
              <a:rPr lang="en-GB" sz="2100" b="1" dirty="0">
                <a:solidFill>
                  <a:srgbClr val="000000"/>
                </a:solidFill>
                <a:latin typeface="Book Antiqua" panose="02040602050305030304" pitchFamily="18" charset="0"/>
              </a:rPr>
              <a:t>Brainstorming (</a:t>
            </a:r>
            <a:r>
              <a:rPr lang="el-GR" sz="2100" b="1" dirty="0">
                <a:solidFill>
                  <a:srgbClr val="000000"/>
                </a:solidFill>
                <a:latin typeface="Book Antiqua" panose="02040602050305030304" pitchFamily="18" charset="0"/>
              </a:rPr>
              <a:t>καταγραφή όλων των ιδεών που σχετίζονται με ένα θέμα)</a:t>
            </a:r>
          </a:p>
          <a:p>
            <a:pPr marL="514350" indent="-514350" algn="just">
              <a:buFont typeface="Wingdings" panose="05000000000000000000" pitchFamily="2" charset="2"/>
              <a:buChar char="Ø"/>
            </a:pPr>
            <a:r>
              <a:rPr lang="el-GR" sz="2100" dirty="0">
                <a:solidFill>
                  <a:srgbClr val="000000"/>
                </a:solidFill>
                <a:latin typeface="Book Antiqua" panose="02040602050305030304" pitchFamily="18" charset="0"/>
              </a:rPr>
              <a:t>Διαχωρισμός κεντρικών και επιμέρους ιδεών όπως επίσης και απαραιτήτων σημείων από άλλα που είναι σχετικά, αλλά μη απαραίτητα.</a:t>
            </a:r>
          </a:p>
          <a:p>
            <a:r>
              <a:rPr lang="el-GR" sz="2100" b="1" dirty="0">
                <a:solidFill>
                  <a:srgbClr val="000000"/>
                </a:solidFill>
                <a:latin typeface="Book Antiqua" panose="02040602050305030304" pitchFamily="18" charset="0"/>
              </a:rPr>
              <a:t>3</a:t>
            </a:r>
            <a:r>
              <a:rPr lang="en-GB" sz="2100" b="1" dirty="0">
                <a:solidFill>
                  <a:srgbClr val="000000"/>
                </a:solidFill>
                <a:latin typeface="Book Antiqua" panose="02040602050305030304" pitchFamily="18" charset="0"/>
              </a:rPr>
              <a:t>-4</a:t>
            </a:r>
            <a:r>
              <a:rPr lang="el-GR" sz="2100" b="1" dirty="0">
                <a:solidFill>
                  <a:srgbClr val="000000"/>
                </a:solidFill>
                <a:latin typeface="Book Antiqua" panose="02040602050305030304" pitchFamily="18" charset="0"/>
              </a:rPr>
              <a:t>. Μέθοδος των 30 λεπτών. Αποφεύγουμε κάθε είδος περισπασμού με τους εξής τρόπους</a:t>
            </a:r>
            <a:r>
              <a:rPr lang="en-GB" sz="2100" b="1" dirty="0">
                <a:solidFill>
                  <a:srgbClr val="000000"/>
                </a:solidFill>
                <a:latin typeface="Book Antiqua" panose="02040602050305030304" pitchFamily="18" charset="0"/>
              </a:rPr>
              <a:t>:</a:t>
            </a:r>
          </a:p>
          <a:p>
            <a:pPr marL="514350" indent="-514350" algn="just">
              <a:buFont typeface="Wingdings" panose="05000000000000000000" pitchFamily="2" charset="2"/>
              <a:buChar char="Ø"/>
            </a:pPr>
            <a:r>
              <a:rPr lang="el-GR" sz="2100" dirty="0">
                <a:solidFill>
                  <a:srgbClr val="000000"/>
                </a:solidFill>
                <a:latin typeface="Book Antiqua" panose="02040602050305030304" pitchFamily="18" charset="0"/>
              </a:rPr>
              <a:t>απενεργοποίηση (</a:t>
            </a:r>
            <a:r>
              <a:rPr lang="el-GR" sz="2100" u="sng" dirty="0">
                <a:solidFill>
                  <a:srgbClr val="000000"/>
                </a:solidFill>
                <a:latin typeface="Book Antiqua" panose="02040602050305030304" pitchFamily="18" charset="0"/>
              </a:rPr>
              <a:t>και όχι σίγαση</a:t>
            </a:r>
            <a:r>
              <a:rPr lang="el-GR" sz="2100" dirty="0">
                <a:solidFill>
                  <a:srgbClr val="000000"/>
                </a:solidFill>
                <a:latin typeface="Book Antiqua" panose="02040602050305030304" pitchFamily="18" charset="0"/>
              </a:rPr>
              <a:t>) κινητού τηλεφώνου</a:t>
            </a:r>
            <a:endParaRPr lang="en-GB" sz="2100" dirty="0">
              <a:solidFill>
                <a:srgbClr val="000000"/>
              </a:solidFill>
              <a:latin typeface="Book Antiqua" panose="02040602050305030304" pitchFamily="18" charset="0"/>
            </a:endParaRPr>
          </a:p>
          <a:p>
            <a:pPr marL="514350" indent="-514350" algn="just">
              <a:buFont typeface="Wingdings" panose="05000000000000000000" pitchFamily="2" charset="2"/>
              <a:buChar char="Ø"/>
            </a:pPr>
            <a:r>
              <a:rPr lang="el-GR" sz="2100" dirty="0">
                <a:solidFill>
                  <a:srgbClr val="000000"/>
                </a:solidFill>
                <a:latin typeface="Book Antiqua" panose="02040602050305030304" pitchFamily="18" charset="0"/>
              </a:rPr>
              <a:t>απενεργοποίηση λειτουργίας πρόσβασης στο διαδίκτυο</a:t>
            </a:r>
            <a:endParaRPr lang="en-GB" sz="2100" dirty="0">
              <a:solidFill>
                <a:srgbClr val="000000"/>
              </a:solidFill>
              <a:latin typeface="Book Antiqua" panose="02040602050305030304" pitchFamily="18" charset="0"/>
            </a:endParaRPr>
          </a:p>
          <a:p>
            <a:pPr marL="514350" indent="-514350" algn="just">
              <a:buFont typeface="Wingdings" panose="05000000000000000000" pitchFamily="2" charset="2"/>
              <a:buChar char="Ø"/>
            </a:pPr>
            <a:r>
              <a:rPr lang="el-GR" sz="2100" dirty="0">
                <a:solidFill>
                  <a:srgbClr val="000000"/>
                </a:solidFill>
                <a:latin typeface="Book Antiqua" panose="02040602050305030304" pitchFamily="18" charset="0"/>
              </a:rPr>
              <a:t>εύρεση χώρου όπου οι περισπασμοί είναι περιορισμένοι έως και μηδαμινοί (π.χ. βιβλιοθήκη)</a:t>
            </a:r>
          </a:p>
          <a:p>
            <a:pPr marL="514350" indent="-514350" algn="just">
              <a:buFont typeface="Wingdings" panose="05000000000000000000" pitchFamily="2" charset="2"/>
              <a:buChar char="Ø"/>
            </a:pPr>
            <a:r>
              <a:rPr lang="el-GR" sz="2100" dirty="0">
                <a:solidFill>
                  <a:srgbClr val="000000"/>
                </a:solidFill>
                <a:latin typeface="Book Antiqua" panose="02040602050305030304" pitchFamily="18" charset="0"/>
              </a:rPr>
              <a:t>αποφυγή μελέτης υπό την παρουσία άλλων ατόμων, περιλαμβανομένου συμφοιτητών</a:t>
            </a:r>
          </a:p>
        </p:txBody>
      </p:sp>
    </p:spTree>
    <p:extLst>
      <p:ext uri="{BB962C8B-B14F-4D97-AF65-F5344CB8AC3E}">
        <p14:creationId xmlns:p14="http://schemas.microsoft.com/office/powerpoint/2010/main" val="10031045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 y="-304800"/>
            <a:ext cx="9132455" cy="1600200"/>
          </a:xfrm>
        </p:spPr>
        <p:txBody>
          <a:bodyPr/>
          <a:lstStyle/>
          <a:p>
            <a:pPr algn="ctr"/>
            <a:r>
              <a:rPr lang="el-GR" sz="3200" b="1" dirty="0">
                <a:effectLst>
                  <a:outerShdw blurRad="38100" dist="38100" dir="2700000" algn="tl">
                    <a:srgbClr val="000000">
                      <a:alpha val="43137"/>
                    </a:srgbClr>
                  </a:outerShdw>
                </a:effectLst>
                <a:latin typeface="Book Antiqua" panose="02040602050305030304" pitchFamily="18" charset="0"/>
              </a:rPr>
              <a:t>Τρόποι αντιμετώπισης προαναφερθέντων προβλημάτων</a:t>
            </a:r>
            <a:endParaRPr lang="en-US" sz="3200" b="1" dirty="0">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521855" y="1143000"/>
            <a:ext cx="8610600" cy="5604972"/>
          </a:xfrm>
        </p:spPr>
        <p:txBody>
          <a:bodyPr/>
          <a:lstStyle/>
          <a:p>
            <a:endParaRPr lang="el-GR" dirty="0"/>
          </a:p>
          <a:p>
            <a:endParaRPr lang="el-GR" dirty="0"/>
          </a:p>
          <a:p>
            <a:endParaRPr lang="el-GR" sz="1800" dirty="0"/>
          </a:p>
        </p:txBody>
      </p:sp>
      <p:sp>
        <p:nvSpPr>
          <p:cNvPr id="4" name="TextBox 3"/>
          <p:cNvSpPr txBox="1"/>
          <p:nvPr/>
        </p:nvSpPr>
        <p:spPr>
          <a:xfrm>
            <a:off x="11544" y="1133475"/>
            <a:ext cx="9132455" cy="5355312"/>
          </a:xfrm>
          <a:prstGeom prst="rect">
            <a:avLst/>
          </a:prstGeom>
          <a:noFill/>
        </p:spPr>
        <p:txBody>
          <a:bodyPr wrap="square" rtlCol="0">
            <a:spAutoFit/>
          </a:bodyPr>
          <a:lstStyle/>
          <a:p>
            <a:endParaRPr lang="el-GR" sz="2200" dirty="0">
              <a:solidFill>
                <a:srgbClr val="000000"/>
              </a:solidFill>
            </a:endParaRPr>
          </a:p>
          <a:p>
            <a:pPr lvl="1"/>
            <a:endParaRPr lang="el-GR" sz="2200" dirty="0">
              <a:solidFill>
                <a:srgbClr val="000000"/>
              </a:solidFill>
            </a:endParaRPr>
          </a:p>
          <a:p>
            <a:pPr algn="just"/>
            <a:r>
              <a:rPr lang="el-GR" sz="3000" dirty="0">
                <a:solidFill>
                  <a:srgbClr val="000000"/>
                </a:solidFill>
              </a:rPr>
              <a:t>5. Συλλογή πρωτογενών και δευτερογενών πηγών από την αρχή της ανάθεσης της εργασίας. </a:t>
            </a:r>
          </a:p>
          <a:p>
            <a:pPr algn="just"/>
            <a:endParaRPr lang="el-GR" sz="3000" dirty="0">
              <a:solidFill>
                <a:srgbClr val="000000"/>
              </a:solidFill>
            </a:endParaRPr>
          </a:p>
          <a:p>
            <a:pPr algn="just"/>
            <a:r>
              <a:rPr lang="el-GR" sz="3000" dirty="0">
                <a:solidFill>
                  <a:srgbClr val="000000"/>
                </a:solidFill>
              </a:rPr>
              <a:t>-Επιστροφή στη βιβλιοθήκη όσων πηγών έχουν χρησιμοποιηθεί για να μπορούν να τις δανειστούν και οι υπόλοιποι φοιτητές. </a:t>
            </a:r>
          </a:p>
          <a:p>
            <a:pPr algn="just"/>
            <a:endParaRPr lang="el-GR" sz="3000" dirty="0">
              <a:solidFill>
                <a:srgbClr val="000000"/>
              </a:solidFill>
            </a:endParaRPr>
          </a:p>
          <a:p>
            <a:pPr algn="just"/>
            <a:r>
              <a:rPr lang="el-GR" sz="3000" dirty="0">
                <a:solidFill>
                  <a:srgbClr val="000000"/>
                </a:solidFill>
              </a:rPr>
              <a:t>-Ανάκληση υλικού μέσω του/της υπεθύνου της βιβλιοθήκης ή μέσω διαδικτύου.</a:t>
            </a:r>
            <a:endParaRPr lang="en-GB" sz="3000" dirty="0">
              <a:solidFill>
                <a:srgbClr val="000000"/>
              </a:solidFill>
            </a:endParaRPr>
          </a:p>
          <a:p>
            <a:r>
              <a:rPr lang="el-GR" sz="2800" dirty="0">
                <a:solidFill>
                  <a:srgbClr val="000000"/>
                </a:solidFill>
              </a:rPr>
              <a:t> </a:t>
            </a:r>
          </a:p>
        </p:txBody>
      </p:sp>
    </p:spTree>
    <p:extLst>
      <p:ext uri="{BB962C8B-B14F-4D97-AF65-F5344CB8AC3E}">
        <p14:creationId xmlns:p14="http://schemas.microsoft.com/office/powerpoint/2010/main" val="25669491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760"/>
            <a:ext cx="8839200" cy="548640"/>
          </a:xfrm>
        </p:spPr>
        <p:txBody>
          <a:bodyPr/>
          <a:lstStyle/>
          <a:p>
            <a:pPr algn="ctr"/>
            <a:r>
              <a:rPr lang="el-GR" b="1" dirty="0">
                <a:solidFill>
                  <a:schemeClr val="bg1"/>
                </a:solidFill>
                <a:effectLst>
                  <a:outerShdw blurRad="38100" dist="38100" dir="2700000" algn="tl">
                    <a:srgbClr val="000000">
                      <a:alpha val="43137"/>
                    </a:srgbClr>
                  </a:outerShdw>
                </a:effectLst>
                <a:latin typeface="Book Antiqua" panose="02040602050305030304" pitchFamily="18" charset="0"/>
              </a:rPr>
              <a:t>Συνήθη </a:t>
            </a:r>
            <a:r>
              <a:rPr lang="el-GR" b="1" dirty="0">
                <a:solidFill>
                  <a:srgbClr val="FF0000"/>
                </a:solidFill>
                <a:effectLst>
                  <a:outerShdw blurRad="38100" dist="38100" dir="2700000" algn="tl">
                    <a:srgbClr val="000000">
                      <a:alpha val="43137"/>
                    </a:srgbClr>
                  </a:outerShdw>
                </a:effectLst>
                <a:latin typeface="Book Antiqua" panose="02040602050305030304" pitchFamily="18" charset="0"/>
              </a:rPr>
              <a:t>λάθη</a:t>
            </a:r>
            <a:r>
              <a:rPr lang="el-GR" b="1" dirty="0">
                <a:solidFill>
                  <a:schemeClr val="bg1"/>
                </a:solidFill>
                <a:effectLst>
                  <a:outerShdw blurRad="38100" dist="38100" dir="2700000" algn="tl">
                    <a:srgbClr val="000000">
                      <a:alpha val="43137"/>
                    </a:srgbClr>
                  </a:outerShdw>
                </a:effectLst>
                <a:latin typeface="Book Antiqua" panose="02040602050305030304" pitchFamily="18" charset="0"/>
              </a:rPr>
              <a:t> που πρέπει να αποφεύγονται</a:t>
            </a:r>
            <a:endParaRPr lang="en-US"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4763" y="1447800"/>
            <a:ext cx="8991600" cy="5410200"/>
          </a:xfrm>
        </p:spPr>
        <p:txBody>
          <a:bodyPr>
            <a:normAutofit/>
          </a:bodyPr>
          <a:lstStyle/>
          <a:p>
            <a:pPr>
              <a:buFontTx/>
              <a:buChar char="-"/>
            </a:pPr>
            <a:r>
              <a:rPr lang="el-GR" sz="2800" dirty="0">
                <a:latin typeface="Book Antiqua" panose="02040602050305030304" pitchFamily="18" charset="0"/>
              </a:rPr>
              <a:t>Ορθογραφικά/τυπογραφικά λάθη</a:t>
            </a:r>
            <a:r>
              <a:rPr lang="en-GB" sz="2800" dirty="0">
                <a:latin typeface="Book Antiqua" panose="02040602050305030304" pitchFamily="18" charset="0"/>
              </a:rPr>
              <a:t>:</a:t>
            </a:r>
          </a:p>
          <a:p>
            <a:pPr lvl="4">
              <a:buFontTx/>
              <a:buChar char="-"/>
            </a:pPr>
            <a:r>
              <a:rPr lang="el-GR" sz="2800" dirty="0">
                <a:latin typeface="Book Antiqua" panose="02040602050305030304" pitchFamily="18" charset="0"/>
              </a:rPr>
              <a:t>Απροσεξίες (π.χ. «πολλές επι</a:t>
            </a:r>
            <a:r>
              <a:rPr lang="el-GR" sz="2800" b="1" dirty="0">
                <a:solidFill>
                  <a:srgbClr val="FF0000"/>
                </a:solidFill>
                <a:latin typeface="Book Antiqua" panose="02040602050305030304" pitchFamily="18" charset="0"/>
              </a:rPr>
              <a:t>τπ</a:t>
            </a:r>
            <a:r>
              <a:rPr lang="el-GR" sz="2800" dirty="0">
                <a:latin typeface="Book Antiqua" panose="02040602050305030304" pitchFamily="18" charset="0"/>
              </a:rPr>
              <a:t>ώσεις στο νε</a:t>
            </a:r>
            <a:r>
              <a:rPr lang="el-GR" sz="2800" b="1" dirty="0">
                <a:solidFill>
                  <a:srgbClr val="FF0000"/>
                </a:solidFill>
                <a:latin typeface="Book Antiqua" panose="02040602050305030304" pitchFamily="18" charset="0"/>
              </a:rPr>
              <a:t>ρυ</a:t>
            </a:r>
            <a:r>
              <a:rPr lang="el-GR" sz="2800" dirty="0">
                <a:latin typeface="Book Antiqua" panose="02040602050305030304" pitchFamily="18" charset="0"/>
              </a:rPr>
              <a:t>ρικό σύστημα»</a:t>
            </a:r>
            <a:r>
              <a:rPr lang="en-GB" sz="2800" dirty="0">
                <a:latin typeface="Book Antiqua" panose="02040602050305030304" pitchFamily="18" charset="0"/>
              </a:rPr>
              <a:t>)</a:t>
            </a:r>
          </a:p>
          <a:p>
            <a:pPr lvl="4">
              <a:buFontTx/>
              <a:buChar char="-"/>
            </a:pPr>
            <a:r>
              <a:rPr lang="el-GR" sz="2800" dirty="0">
                <a:latin typeface="Book Antiqua" panose="02040602050305030304" pitchFamily="18" charset="0"/>
              </a:rPr>
              <a:t>Γραμματικά λάθη (π.χ. «ένα πρόβλημα του πρωτογεν</a:t>
            </a:r>
            <a:r>
              <a:rPr lang="el-GR" sz="2800" b="1" dirty="0">
                <a:solidFill>
                  <a:srgbClr val="FF0000"/>
                </a:solidFill>
                <a:latin typeface="Book Antiqua" panose="02040602050305030304" pitchFamily="18" charset="0"/>
              </a:rPr>
              <a:t>ή</a:t>
            </a:r>
            <a:r>
              <a:rPr lang="el-GR" sz="2800" dirty="0">
                <a:latin typeface="Book Antiqua" panose="02040602050305030304" pitchFamily="18" charset="0"/>
              </a:rPr>
              <a:t> τομέα»)</a:t>
            </a:r>
          </a:p>
          <a:p>
            <a:pPr lvl="4">
              <a:buFontTx/>
              <a:buChar char="-"/>
            </a:pPr>
            <a:r>
              <a:rPr lang="el-GR" sz="2800" dirty="0">
                <a:latin typeface="Book Antiqua" panose="02040602050305030304" pitchFamily="18" charset="0"/>
              </a:rPr>
              <a:t>Ορθογραφικά λάθη (π.χ. «δεν κατάφερε ωστ</a:t>
            </a:r>
            <a:r>
              <a:rPr lang="el-GR" sz="2800" b="1" dirty="0">
                <a:solidFill>
                  <a:srgbClr val="FF0000"/>
                </a:solidFill>
                <a:latin typeface="Book Antiqua" panose="02040602050305030304" pitchFamily="18" charset="0"/>
              </a:rPr>
              <a:t>ώ</a:t>
            </a:r>
            <a:r>
              <a:rPr lang="el-GR" sz="2800" dirty="0">
                <a:latin typeface="Book Antiqua" panose="02040602050305030304" pitchFamily="18" charset="0"/>
              </a:rPr>
              <a:t>σο»</a:t>
            </a:r>
          </a:p>
          <a:p>
            <a:pPr lvl="4">
              <a:buFontTx/>
              <a:buChar char="-"/>
            </a:pPr>
            <a:r>
              <a:rPr lang="el-GR" sz="2800" dirty="0">
                <a:latin typeface="Book Antiqua" panose="02040602050305030304" pitchFamily="18" charset="0"/>
              </a:rPr>
              <a:t>Λάθη σε ονόματα, τεχνικούς όρους, χρονολογίες και σε αποσπάσματα από αρχαίες (και μη) πηγές («σύμφωνα με τον Πλ</a:t>
            </a:r>
            <a:r>
              <a:rPr lang="el-GR" sz="2800" b="1" dirty="0">
                <a:solidFill>
                  <a:srgbClr val="FF0000"/>
                </a:solidFill>
                <a:effectLst>
                  <a:outerShdw blurRad="38100" dist="38100" dir="2700000" algn="tl">
                    <a:srgbClr val="000000">
                      <a:alpha val="43137"/>
                    </a:srgbClr>
                  </a:outerShdw>
                </a:effectLst>
                <a:latin typeface="Book Antiqua" panose="02040602050305030304" pitchFamily="18" charset="0"/>
              </a:rPr>
              <a:t>ού</a:t>
            </a:r>
            <a:r>
              <a:rPr lang="el-GR" sz="2800" dirty="0">
                <a:latin typeface="Book Antiqua" panose="02040602050305030304" pitchFamily="18" charset="0"/>
              </a:rPr>
              <a:t>τωνα», «η </a:t>
            </a:r>
            <a:r>
              <a:rPr lang="el-GR" sz="2800" b="1" i="1" dirty="0">
                <a:solidFill>
                  <a:srgbClr val="FF0000"/>
                </a:solidFill>
                <a:effectLst>
                  <a:outerShdw blurRad="38100" dist="38100" dir="2700000" algn="tl">
                    <a:srgbClr val="000000">
                      <a:alpha val="43137"/>
                    </a:srgbClr>
                  </a:outerShdw>
                </a:effectLst>
                <a:latin typeface="Book Antiqua" panose="02040602050305030304" pitchFamily="18" charset="0"/>
              </a:rPr>
              <a:t>Όπερα</a:t>
            </a:r>
            <a:r>
              <a:rPr lang="el-GR" sz="2800" b="1"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l-GR" sz="2800" dirty="0">
                <a:latin typeface="Book Antiqua" panose="02040602050305030304" pitchFamily="18" charset="0"/>
              </a:rPr>
              <a:t>του Ομήρου», «Ο Κικέρωνας, ένας από τους σημαντικότερους συγγραφείς του 1</a:t>
            </a:r>
            <a:r>
              <a:rPr lang="el-GR" sz="2800" baseline="30000" dirty="0">
                <a:latin typeface="Book Antiqua" panose="02040602050305030304" pitchFamily="18" charset="0"/>
              </a:rPr>
              <a:t>ου</a:t>
            </a:r>
            <a:r>
              <a:rPr lang="el-GR" sz="2800" dirty="0">
                <a:latin typeface="Book Antiqua" panose="02040602050305030304" pitchFamily="18" charset="0"/>
              </a:rPr>
              <a:t> αιώνα </a:t>
            </a:r>
            <a:r>
              <a:rPr lang="el-GR" sz="2800" b="1" dirty="0">
                <a:solidFill>
                  <a:srgbClr val="FF0000"/>
                </a:solidFill>
                <a:latin typeface="Book Antiqua" panose="02040602050305030304" pitchFamily="18" charset="0"/>
              </a:rPr>
              <a:t>μ</a:t>
            </a:r>
            <a:r>
              <a:rPr lang="el-GR" sz="2800" dirty="0">
                <a:latin typeface="Book Antiqua" panose="02040602050305030304" pitchFamily="18" charset="0"/>
              </a:rPr>
              <a:t>.Χ)</a:t>
            </a:r>
          </a:p>
          <a:p>
            <a:pPr lvl="4">
              <a:buFontTx/>
              <a:buChar char="-"/>
            </a:pPr>
            <a:endParaRPr lang="el-GR" sz="2400" dirty="0">
              <a:latin typeface="Book Antiqua" panose="02040602050305030304" pitchFamily="18" charset="0"/>
            </a:endParaRPr>
          </a:p>
        </p:txBody>
      </p:sp>
    </p:spTree>
    <p:extLst>
      <p:ext uri="{BB962C8B-B14F-4D97-AF65-F5344CB8AC3E}">
        <p14:creationId xmlns:p14="http://schemas.microsoft.com/office/powerpoint/2010/main" val="401237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5"/>
            <a:ext cx="7886700" cy="994172"/>
          </a:xfrm>
        </p:spPr>
        <p:txBody>
          <a:bodyPr>
            <a:noAutofit/>
          </a:bodyPr>
          <a:lstStyle/>
          <a:p>
            <a:pPr algn="ctr">
              <a:spcBef>
                <a:spcPts val="750"/>
              </a:spcBef>
            </a:pPr>
            <a:br>
              <a:rPr lang="el-GR" sz="3200" b="1" dirty="0">
                <a:latin typeface="Book Antiqua" panose="02040602050305030304" pitchFamily="18" charset="0"/>
                <a:ea typeface="+mn-ea"/>
                <a:cs typeface="+mn-cs"/>
              </a:rPr>
            </a:br>
            <a:r>
              <a:rPr lang="el-GR" sz="3200" b="1" dirty="0">
                <a:latin typeface="Book Antiqua" panose="02040602050305030304" pitchFamily="18" charset="0"/>
                <a:ea typeface="+mn-ea"/>
                <a:cs typeface="+mn-cs"/>
              </a:rPr>
              <a:t>Αναζήτηση</a:t>
            </a:r>
            <a:r>
              <a:rPr lang="en-US" sz="3200" b="1" dirty="0">
                <a:latin typeface="Book Antiqua" panose="02040602050305030304" pitchFamily="18" charset="0"/>
                <a:ea typeface="+mn-ea"/>
                <a:cs typeface="+mn-cs"/>
              </a:rPr>
              <a:t> </a:t>
            </a:r>
            <a:r>
              <a:rPr lang="el-GR" sz="3200" b="1" dirty="0">
                <a:latin typeface="Book Antiqua" panose="02040602050305030304" pitchFamily="18" charset="0"/>
                <a:ea typeface="+mn-ea"/>
                <a:cs typeface="+mn-cs"/>
              </a:rPr>
              <a:t>βιβλιογραφίας</a:t>
            </a:r>
            <a:endParaRPr lang="en-US" sz="3200" b="1" dirty="0">
              <a:latin typeface="Book Antiqua" panose="02040602050305030304" pitchFamily="18" charset="0"/>
            </a:endParaRPr>
          </a:p>
        </p:txBody>
      </p:sp>
      <p:sp>
        <p:nvSpPr>
          <p:cNvPr id="3" name="Content Placeholder 2"/>
          <p:cNvSpPr>
            <a:spLocks noGrp="1"/>
          </p:cNvSpPr>
          <p:nvPr>
            <p:ph idx="1"/>
          </p:nvPr>
        </p:nvSpPr>
        <p:spPr>
          <a:xfrm>
            <a:off x="76200" y="1825625"/>
            <a:ext cx="8991600" cy="4351338"/>
          </a:xfrm>
          <a:noFill/>
          <a:effectLst/>
        </p:spPr>
        <p:txBody>
          <a:bodyPr>
            <a:normAutofit/>
          </a:bodyPr>
          <a:lstStyle/>
          <a:p>
            <a:pPr>
              <a:lnSpc>
                <a:spcPct val="200000"/>
              </a:lnSpc>
            </a:pPr>
            <a:r>
              <a:rPr lang="el-GR" sz="2800" b="1" dirty="0">
                <a:latin typeface="Book Antiqua" panose="02040602050305030304" pitchFamily="18" charset="0"/>
              </a:rPr>
              <a:t>Διεθνείς βάσεις δεδομένων</a:t>
            </a:r>
          </a:p>
          <a:p>
            <a:pPr>
              <a:lnSpc>
                <a:spcPct val="200000"/>
              </a:lnSpc>
            </a:pPr>
            <a:r>
              <a:rPr lang="el-GR" sz="2800" b="1" dirty="0">
                <a:latin typeface="Book Antiqua" panose="02040602050305030304" pitchFamily="18" charset="0"/>
              </a:rPr>
              <a:t>Κυπριακές Βιβλιοθήκες</a:t>
            </a:r>
          </a:p>
          <a:p>
            <a:pPr>
              <a:lnSpc>
                <a:spcPct val="200000"/>
              </a:lnSpc>
            </a:pPr>
            <a:r>
              <a:rPr lang="el-GR" sz="2800" b="1" dirty="0">
                <a:latin typeface="Book Antiqua" panose="02040602050305030304" pitchFamily="18" charset="0"/>
              </a:rPr>
              <a:t>Βιβλιοθήκες Εξωτερικού </a:t>
            </a:r>
            <a:r>
              <a:rPr lang="el-GR" sz="2800" dirty="0">
                <a:latin typeface="Book Antiqua" panose="02040602050305030304" pitchFamily="18" charset="0"/>
              </a:rPr>
              <a:t>(πώς;)</a:t>
            </a:r>
            <a:r>
              <a:rPr lang="el-GR" sz="2800" b="1" dirty="0">
                <a:latin typeface="Book Antiqua" panose="02040602050305030304" pitchFamily="18" charset="0"/>
              </a:rPr>
              <a:t> </a:t>
            </a:r>
            <a:endParaRPr lang="el-GR" dirty="0"/>
          </a:p>
          <a:p>
            <a:endParaRPr lang="en-US" dirty="0"/>
          </a:p>
        </p:txBody>
      </p:sp>
      <p:pic>
        <p:nvPicPr>
          <p:cNvPr id="4" name="Content Placeholder 3"/>
          <p:cNvPicPr>
            <a:picLocks noChangeAspect="1"/>
          </p:cNvPicPr>
          <p:nvPr/>
        </p:nvPicPr>
        <p:blipFill>
          <a:blip r:embed="rId2"/>
          <a:stretch>
            <a:fillRect/>
          </a:stretch>
        </p:blipFill>
        <p:spPr>
          <a:xfrm>
            <a:off x="6309662" y="1143000"/>
            <a:ext cx="2833598" cy="4258805"/>
          </a:xfrm>
          <a:prstGeom prst="rect">
            <a:avLst/>
          </a:prstGeom>
        </p:spPr>
      </p:pic>
    </p:spTree>
    <p:extLst>
      <p:ext uri="{BB962C8B-B14F-4D97-AF65-F5344CB8AC3E}">
        <p14:creationId xmlns:p14="http://schemas.microsoft.com/office/powerpoint/2010/main" val="29294482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91600" cy="5410200"/>
          </a:xfrm>
        </p:spPr>
        <p:txBody>
          <a:bodyPr>
            <a:normAutofit/>
          </a:bodyPr>
          <a:lstStyle/>
          <a:p>
            <a:pPr algn="just">
              <a:buFontTx/>
              <a:buChar char="-"/>
            </a:pPr>
            <a:r>
              <a:rPr lang="el-GR" sz="3200" b="0" dirty="0">
                <a:latin typeface="Book Antiqua" panose="02040602050305030304" pitchFamily="18" charset="0"/>
              </a:rPr>
              <a:t>Λανθασμένη χρήση λέξεων (συνήθως λέξεων που δίνουν την εντύπωση ότι χρησιμοποιούνται για να εντυπωσιάσουν)</a:t>
            </a:r>
          </a:p>
          <a:p>
            <a:pPr algn="just">
              <a:buFontTx/>
              <a:buChar char="-"/>
            </a:pPr>
            <a:r>
              <a:rPr lang="el-GR" sz="3200" b="0" dirty="0">
                <a:latin typeface="Book Antiqua" panose="02040602050305030304" pitchFamily="18" charset="0"/>
              </a:rPr>
              <a:t>Κακή χρήση πρωτογενών ή/και δευτερογενών πηγών</a:t>
            </a:r>
          </a:p>
          <a:p>
            <a:pPr algn="just">
              <a:buFontTx/>
              <a:buChar char="-"/>
            </a:pPr>
            <a:r>
              <a:rPr lang="el-GR" sz="3200" b="0" dirty="0">
                <a:latin typeface="Book Antiqua" panose="02040602050305030304" pitchFamily="18" charset="0"/>
              </a:rPr>
              <a:t>Χρήση λέξεων της καθουμιλουμένης αντί του αναμενόμενου ακαδημαϊκού (λόγιου) λόγου.</a:t>
            </a:r>
          </a:p>
          <a:p>
            <a:pPr algn="just">
              <a:buFontTx/>
              <a:buChar char="-"/>
            </a:pPr>
            <a:r>
              <a:rPr lang="el-GR" sz="3200" b="0" dirty="0">
                <a:solidFill>
                  <a:srgbClr val="7030A0"/>
                </a:solidFill>
                <a:effectLst>
                  <a:outerShdw blurRad="38100" dist="38100" dir="2700000" algn="tl">
                    <a:srgbClr val="000000">
                      <a:alpha val="43137"/>
                    </a:srgbClr>
                  </a:outerShdw>
                </a:effectLst>
                <a:latin typeface="Book Antiqua" panose="02040602050305030304" pitchFamily="18" charset="0"/>
              </a:rPr>
              <a:t>Πλεονασμός</a:t>
            </a:r>
            <a:r>
              <a:rPr lang="el-GR" sz="3200" b="0" dirty="0">
                <a:latin typeface="Book Antiqua" panose="02040602050305030304" pitchFamily="18" charset="0"/>
              </a:rPr>
              <a:t> /περιττολογία.</a:t>
            </a:r>
          </a:p>
        </p:txBody>
      </p:sp>
    </p:spTree>
    <p:extLst>
      <p:ext uri="{BB962C8B-B14F-4D97-AF65-F5344CB8AC3E}">
        <p14:creationId xmlns:p14="http://schemas.microsoft.com/office/powerpoint/2010/main" val="18651084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 y="152400"/>
            <a:ext cx="9144000" cy="6863417"/>
          </a:xfrm>
          <a:prstGeom prst="rect">
            <a:avLst/>
          </a:prstGeom>
        </p:spPr>
        <p:txBody>
          <a:bodyPr wrap="square">
            <a:spAutoFit/>
          </a:bodyPr>
          <a:lstStyle/>
          <a:p>
            <a:pPr algn="just">
              <a:buFontTx/>
              <a:buChar char="-"/>
            </a:pPr>
            <a:r>
              <a:rPr lang="el-GR" sz="2400" b="1" dirty="0">
                <a:solidFill>
                  <a:srgbClr val="000000"/>
                </a:solidFill>
                <a:latin typeface="Book Antiqua" panose="02040602050305030304" pitchFamily="18" charset="0"/>
              </a:rPr>
              <a:t>Χρήση μεγάλου τμήματος από το κείμενο ενός άλλου συγγραφέα (δευτερογενής πηγή). </a:t>
            </a:r>
          </a:p>
          <a:p>
            <a:pPr algn="just"/>
            <a:endParaRPr lang="en-US" sz="2400" b="1" dirty="0">
              <a:solidFill>
                <a:srgbClr val="000000"/>
              </a:solidFill>
              <a:latin typeface="Book Antiqua" panose="02040602050305030304" pitchFamily="18" charset="0"/>
            </a:endParaRPr>
          </a:p>
          <a:p>
            <a:pPr algn="just"/>
            <a:r>
              <a:rPr lang="el-GR" sz="2300" dirty="0">
                <a:solidFill>
                  <a:srgbClr val="000000"/>
                </a:solidFill>
              </a:rPr>
              <a:t>π.χ. </a:t>
            </a:r>
          </a:p>
          <a:p>
            <a:pPr algn="just"/>
            <a:endParaRPr lang="el-GR" sz="2300" dirty="0">
              <a:solidFill>
                <a:srgbClr val="000000"/>
              </a:solidFill>
            </a:endParaRPr>
          </a:p>
          <a:p>
            <a:pPr algn="just"/>
            <a:r>
              <a:rPr lang="el-GR" sz="2300" dirty="0">
                <a:solidFill>
                  <a:srgbClr val="000000"/>
                </a:solidFill>
              </a:rPr>
              <a:t>Ὀπως αναφέρει η κα Νασιάκου «Η ορθή, δηλαδή, απαλλαγμένη άπό ιδεολογικές διαστρεβλώσεις, ισότητα προϋποθέτει τήν άναγνώριση των διαφορών. Αύτό όμως πού κυρίως πρέπει σήμερα νά έπισημανθεΐ είναι πώς ή κοινωνική άξιολόγηση αύτών των διαφορών όχι μόνο δέν άνταποκρίνεται στήν έπιστημονική άλήθεια, άλλά είναι έκείνη άκριβώς πού έχει διαμορφώσει τά κοινωνικά στερεότυπα, τών όποιων ή άναμφισβήτητη δύναμη συνέβαλε ιδιαίτερα σέ αύθαίρετες διακρίσεις σέ βάρος τού θηλυκού γένους. Στήν κοινωνική καί πολιτισμική πραγματικότητα μέσα στήν όποια ζοΰμε,ή άνωτερότητα τού άνδρικοϋ φύλου θεωρείται δεδομένη τόσο άπό τούς άνδρες όσο καί άπό τίς γυναί­κες. Ή έξήγηση τής αυθαίρετης αυτής άξιολόγησης δέν είναι δύσκολη, όταν σκεφτεϊ κανείς πώς στό δυτικό πολιτισμό μας οί κοινωνίες είναι άνδροκρατικές ή άνδροκεντρικές καί ορίζουν τό φύλο μέ άξονα τό άρσενικό είδος».</a:t>
            </a:r>
            <a:endParaRPr lang="en-US" sz="2300" dirty="0">
              <a:solidFill>
                <a:srgbClr val="000000"/>
              </a:solidFill>
            </a:endParaRPr>
          </a:p>
        </p:txBody>
      </p:sp>
    </p:spTree>
    <p:extLst>
      <p:ext uri="{BB962C8B-B14F-4D97-AF65-F5344CB8AC3E}">
        <p14:creationId xmlns:p14="http://schemas.microsoft.com/office/powerpoint/2010/main" val="41555626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14400"/>
          </a:xfrm>
        </p:spPr>
        <p:txBody>
          <a:bodyPr>
            <a:normAutofit fontScale="90000"/>
          </a:bodyPr>
          <a:lstStyle/>
          <a:p>
            <a:pPr algn="ctr"/>
            <a:r>
              <a:rPr lang="el-GR" sz="3200" b="1" dirty="0">
                <a:solidFill>
                  <a:schemeClr val="bg1"/>
                </a:solidFill>
                <a:effectLst>
                  <a:outerShdw blurRad="38100" dist="38100" dir="2700000" algn="tl">
                    <a:srgbClr val="000000">
                      <a:alpha val="43137"/>
                    </a:srgbClr>
                  </a:outerShdw>
                </a:effectLst>
                <a:latin typeface="Book Antiqua" panose="02040602050305030304" pitchFamily="18" charset="0"/>
              </a:rPr>
              <a:t>Συνήθης τρόπος αξιολόγησης ενός ακαδημαϊκού δοκιμίου</a:t>
            </a:r>
            <a:endParaRPr lang="en-US" sz="32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0" y="1100628"/>
            <a:ext cx="9144000" cy="5757372"/>
          </a:xfrm>
        </p:spPr>
        <p:txBody>
          <a:bodyPr>
            <a:noAutofit/>
          </a:bodyPr>
          <a:lstStyle/>
          <a:p>
            <a:pPr marL="514350" indent="-514350">
              <a:buAutoNum type="arabicPeriod"/>
            </a:pPr>
            <a:r>
              <a:rPr lang="el-GR" sz="2200" dirty="0">
                <a:latin typeface="Book Antiqua" panose="02040602050305030304" pitchFamily="18" charset="0"/>
              </a:rPr>
              <a:t>Περιεχόμενο</a:t>
            </a:r>
            <a:r>
              <a:rPr lang="en-GB" sz="2200" dirty="0">
                <a:latin typeface="Book Antiqua" panose="02040602050305030304" pitchFamily="18" charset="0"/>
              </a:rPr>
              <a:t>:</a:t>
            </a:r>
          </a:p>
          <a:p>
            <a:pPr marL="745236" lvl="3" indent="-457200">
              <a:buFont typeface="Wingdings" panose="05000000000000000000" pitchFamily="2" charset="2"/>
              <a:buChar char="Ø"/>
            </a:pPr>
            <a:r>
              <a:rPr lang="en-GB" sz="2200" dirty="0">
                <a:latin typeface="Book Antiqua" panose="02040602050305030304" pitchFamily="18" charset="0"/>
              </a:rPr>
              <a:t>A</a:t>
            </a:r>
            <a:r>
              <a:rPr lang="el-GR" sz="2200" dirty="0">
                <a:latin typeface="Book Antiqua" panose="02040602050305030304" pitchFamily="18" charset="0"/>
              </a:rPr>
              <a:t>παντά το δοκίμιο το βασικό ερώτημα της εργασίας;</a:t>
            </a:r>
          </a:p>
          <a:p>
            <a:pPr marL="745236" lvl="3" indent="-457200">
              <a:buFont typeface="Wingdings" panose="05000000000000000000" pitchFamily="2" charset="2"/>
              <a:buChar char="Ø"/>
            </a:pPr>
            <a:r>
              <a:rPr lang="el-GR" sz="2200" dirty="0">
                <a:latin typeface="Book Antiqua" panose="02040602050305030304" pitchFamily="18" charset="0"/>
              </a:rPr>
              <a:t>Πόσο ισχυρά είναι τα επιχειρήματα που χρησιμοποιούνται;</a:t>
            </a:r>
          </a:p>
          <a:p>
            <a:pPr marL="745236" lvl="3" indent="-457200">
              <a:buFont typeface="Wingdings" panose="05000000000000000000" pitchFamily="2" charset="2"/>
              <a:buChar char="Ø"/>
            </a:pPr>
            <a:r>
              <a:rPr lang="el-GR" sz="2200" u="sng" dirty="0">
                <a:solidFill>
                  <a:srgbClr val="7030A0"/>
                </a:solidFill>
                <a:effectLst>
                  <a:outerShdw blurRad="38100" dist="38100" dir="2700000" algn="tl">
                    <a:srgbClr val="000000">
                      <a:alpha val="43137"/>
                    </a:srgbClr>
                  </a:outerShdw>
                </a:effectLst>
                <a:latin typeface="Book Antiqua" panose="02040602050305030304" pitchFamily="18" charset="0"/>
              </a:rPr>
              <a:t>Πρωτοτυπία</a:t>
            </a:r>
            <a:r>
              <a:rPr lang="en-GB" sz="2200" dirty="0">
                <a:latin typeface="Book Antiqua" panose="02040602050305030304" pitchFamily="18" charset="0"/>
              </a:rPr>
              <a:t>: </a:t>
            </a:r>
            <a:r>
              <a:rPr lang="el-GR" sz="2200" dirty="0">
                <a:latin typeface="Book Antiqua" panose="02040602050305030304" pitchFamily="18" charset="0"/>
              </a:rPr>
              <a:t>αναφέρεται (και υποστηρίζεται καλά) άποψη που δεν έχει ξανά προταθεί από την επιστημονική κοινότητα;</a:t>
            </a:r>
          </a:p>
          <a:p>
            <a:pPr marL="288036" lvl="3" indent="0">
              <a:buNone/>
            </a:pPr>
            <a:endParaRPr lang="el-GR" sz="2200" dirty="0">
              <a:latin typeface="Book Antiqua" panose="02040602050305030304" pitchFamily="18" charset="0"/>
            </a:endParaRPr>
          </a:p>
          <a:p>
            <a:pPr marL="514350" indent="-514350">
              <a:buAutoNum type="arabicPeriod" startAt="2"/>
            </a:pPr>
            <a:r>
              <a:rPr lang="el-GR" sz="2200" dirty="0">
                <a:latin typeface="Book Antiqua" panose="02040602050305030304" pitchFamily="18" charset="0"/>
              </a:rPr>
              <a:t>Πρωτογενείς και Δευτερογενείς Πηγές</a:t>
            </a:r>
            <a:r>
              <a:rPr lang="en-GB" sz="2200" dirty="0">
                <a:latin typeface="Book Antiqua" panose="02040602050305030304" pitchFamily="18" charset="0"/>
              </a:rPr>
              <a:t>:</a:t>
            </a:r>
          </a:p>
          <a:p>
            <a:pPr marL="802386" lvl="3" indent="-514350">
              <a:buFont typeface="Wingdings" panose="05000000000000000000" pitchFamily="2" charset="2"/>
              <a:buChar char="Ø"/>
            </a:pPr>
            <a:r>
              <a:rPr lang="el-GR" sz="2200" dirty="0">
                <a:latin typeface="Book Antiqua" panose="02040602050305030304" pitchFamily="18" charset="0"/>
              </a:rPr>
              <a:t>Πόσες πηγές αναφέρονται στις υποσημειώσεις και στη βιβλιογραφία</a:t>
            </a:r>
          </a:p>
          <a:p>
            <a:pPr marL="802386" lvl="3" indent="-514350">
              <a:buFont typeface="Wingdings" panose="05000000000000000000" pitchFamily="2" charset="2"/>
              <a:buChar char="Ø"/>
            </a:pPr>
            <a:r>
              <a:rPr lang="el-GR" sz="2200" dirty="0">
                <a:latin typeface="Book Antiqua" panose="02040602050305030304" pitchFamily="18" charset="0"/>
              </a:rPr>
              <a:t>Πόσες από αυτές έχουν χρησιμοποιηθεί σωστά;</a:t>
            </a:r>
          </a:p>
          <a:p>
            <a:pPr marL="802386" lvl="3" indent="-514350">
              <a:buFont typeface="Wingdings" panose="05000000000000000000" pitchFamily="2" charset="2"/>
              <a:buChar char="Ø"/>
            </a:pPr>
            <a:r>
              <a:rPr lang="el-GR" sz="2200" dirty="0">
                <a:latin typeface="Book Antiqua" panose="02040602050305030304" pitchFamily="18" charset="0"/>
              </a:rPr>
              <a:t>Απουσιάζουν σημαντικές πηγές πάνω στο συγκεκριμένο θέμα;</a:t>
            </a:r>
          </a:p>
          <a:p>
            <a:pPr marL="802386" lvl="3" indent="-514350">
              <a:buFont typeface="Wingdings" panose="05000000000000000000" pitchFamily="2" charset="2"/>
              <a:buChar char="Ø"/>
            </a:pPr>
            <a:r>
              <a:rPr lang="el-GR" sz="2200" dirty="0">
                <a:latin typeface="Book Antiqua" panose="02040602050305030304" pitchFamily="18" charset="0"/>
              </a:rPr>
              <a:t>Πόσο </a:t>
            </a:r>
            <a:r>
              <a:rPr lang="el-GR" sz="2200" u="sng" dirty="0">
                <a:latin typeface="Book Antiqua" panose="02040602050305030304" pitchFamily="18" charset="0"/>
              </a:rPr>
              <a:t>πρόσφατες</a:t>
            </a:r>
            <a:r>
              <a:rPr lang="el-GR" sz="2200" dirty="0">
                <a:latin typeface="Book Antiqua" panose="02040602050305030304" pitchFamily="18" charset="0"/>
              </a:rPr>
              <a:t> είναι αυτές οι πηγές;</a:t>
            </a:r>
          </a:p>
          <a:p>
            <a:pPr marL="802386" lvl="3" indent="-514350">
              <a:buFont typeface="Wingdings" panose="05000000000000000000" pitchFamily="2" charset="2"/>
              <a:buChar char="Ø"/>
            </a:pPr>
            <a:r>
              <a:rPr lang="el-GR" sz="2200" b="1" dirty="0">
                <a:solidFill>
                  <a:srgbClr val="7030A0"/>
                </a:solidFill>
                <a:effectLst>
                  <a:outerShdw blurRad="38100" dist="38100" dir="2700000" algn="tl">
                    <a:srgbClr val="000000">
                      <a:alpha val="43137"/>
                    </a:srgbClr>
                  </a:outerShdw>
                </a:effectLst>
                <a:latin typeface="Book Antiqua" panose="02040602050305030304" pitchFamily="18" charset="0"/>
              </a:rPr>
              <a:t>Χρήση Διεθνούς Βιβλιογραφίας</a:t>
            </a:r>
            <a:r>
              <a:rPr lang="en-GB" sz="2200" dirty="0">
                <a:latin typeface="Book Antiqua" panose="02040602050305030304" pitchFamily="18" charset="0"/>
              </a:rPr>
              <a:t>: </a:t>
            </a:r>
            <a:r>
              <a:rPr lang="el-GR" sz="2200" dirty="0">
                <a:latin typeface="Book Antiqua" panose="02040602050305030304" pitchFamily="18" charset="0"/>
              </a:rPr>
              <a:t>έχουν χρησιμοποιηθεί άρθρα και βιβλία γραμμένα σε γλώσσα άλλη εκτός από την Ελληνική και Αγγλική; (π.χ. Γερμανικά, Γαλλικά, Ισπανικά)</a:t>
            </a:r>
          </a:p>
        </p:txBody>
      </p:sp>
    </p:spTree>
    <p:extLst>
      <p:ext uri="{BB962C8B-B14F-4D97-AF65-F5344CB8AC3E}">
        <p14:creationId xmlns:p14="http://schemas.microsoft.com/office/powerpoint/2010/main" val="369126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lnSpcReduction="10000"/>
          </a:bodyPr>
          <a:lstStyle/>
          <a:p>
            <a:pPr marL="514350" indent="-514350">
              <a:buAutoNum type="arabicPeriod" startAt="3"/>
            </a:pPr>
            <a:r>
              <a:rPr lang="el-GR" sz="3200" dirty="0">
                <a:effectLst>
                  <a:outerShdw blurRad="38100" dist="38100" dir="2700000" algn="tl">
                    <a:srgbClr val="000000">
                      <a:alpha val="43137"/>
                    </a:srgbClr>
                  </a:outerShdw>
                </a:effectLst>
              </a:rPr>
              <a:t>Χρήση Γλώσσας</a:t>
            </a:r>
            <a:r>
              <a:rPr lang="en-GB" sz="3200" dirty="0">
                <a:effectLst>
                  <a:outerShdw blurRad="38100" dist="38100" dir="2700000" algn="tl">
                    <a:srgbClr val="000000">
                      <a:alpha val="43137"/>
                    </a:srgbClr>
                  </a:outerShdw>
                </a:effectLst>
              </a:rPr>
              <a:t>:</a:t>
            </a:r>
            <a:endParaRPr lang="el-GR" sz="3200" dirty="0">
              <a:effectLst>
                <a:outerShdw blurRad="38100" dist="38100" dir="2700000" algn="tl">
                  <a:srgbClr val="000000">
                    <a:alpha val="43137"/>
                  </a:srgbClr>
                </a:outerShdw>
              </a:effectLst>
            </a:endParaRPr>
          </a:p>
          <a:p>
            <a:pPr marL="802386" lvl="3" indent="-514350">
              <a:buFont typeface="Wingdings" panose="05000000000000000000" pitchFamily="2" charset="2"/>
              <a:buChar char="Ø"/>
            </a:pPr>
            <a:r>
              <a:rPr lang="el-GR" sz="3200" dirty="0"/>
              <a:t>Ανταποκρίνεται το λεξιλόγιο και η έκφραση στο επίπεδο που βρίσκεται ο φοιτητής (π.χ. 1</a:t>
            </a:r>
            <a:r>
              <a:rPr lang="el-GR" sz="3200" baseline="30000" dirty="0"/>
              <a:t>ο</a:t>
            </a:r>
            <a:r>
              <a:rPr lang="el-GR" sz="3200" dirty="0"/>
              <a:t> πτυχίο, μεταπτυχιακό, διδακτορικό)</a:t>
            </a:r>
          </a:p>
          <a:p>
            <a:pPr marL="802386" lvl="3" indent="-514350">
              <a:buFont typeface="Wingdings" panose="05000000000000000000" pitchFamily="2" charset="2"/>
              <a:buChar char="Ø"/>
            </a:pPr>
            <a:r>
              <a:rPr lang="el-GR" sz="3200" dirty="0"/>
              <a:t>Είναι ευανάγνωστο ή ταλαιπωρεί τον αναγνώστη;</a:t>
            </a:r>
          </a:p>
          <a:p>
            <a:pPr marL="802386" lvl="3" indent="-514350">
              <a:buFont typeface="Wingdings" panose="05000000000000000000" pitchFamily="2" charset="2"/>
              <a:buChar char="Ø"/>
            </a:pPr>
            <a:r>
              <a:rPr lang="el-GR" sz="3200" dirty="0"/>
              <a:t>Υπάρχει συνοχή στη γλώσσα; (π.χ. «τα κείμενα του Κικέρωνος και του Πλάτωνα»»)</a:t>
            </a:r>
          </a:p>
          <a:p>
            <a:pPr marL="802386" lvl="3" indent="-514350">
              <a:buFont typeface="Wingdings" panose="05000000000000000000" pitchFamily="2" charset="2"/>
              <a:buChar char="Ø"/>
            </a:pPr>
            <a:r>
              <a:rPr lang="el-GR" sz="3200" dirty="0"/>
              <a:t>Υπάρχουν ορθογραφικά, γραμματικά ή εκφραστικά λάθη;</a:t>
            </a:r>
          </a:p>
          <a:p>
            <a:pPr marL="802386" lvl="3" indent="-514350">
              <a:buFont typeface="Wingdings" panose="05000000000000000000" pitchFamily="2" charset="2"/>
              <a:buChar char="Ø"/>
            </a:pPr>
            <a:r>
              <a:rPr lang="el-GR" sz="3200" dirty="0"/>
              <a:t>Επαναλήψεις, υπερβολική χρήση συνδέσμων</a:t>
            </a:r>
          </a:p>
          <a:p>
            <a:pPr marL="802386" lvl="3" indent="-514350">
              <a:buFont typeface="Wingdings" panose="05000000000000000000" pitchFamily="2" charset="2"/>
              <a:buChar char="Ø"/>
            </a:pPr>
            <a:r>
              <a:rPr lang="el-GR" sz="3200" b="1" u="sng" dirty="0">
                <a:solidFill>
                  <a:srgbClr val="7030A0"/>
                </a:solidFill>
                <a:effectLst>
                  <a:outerShdw blurRad="38100" dist="38100" dir="2700000" algn="tl">
                    <a:srgbClr val="000000">
                      <a:alpha val="43137"/>
                    </a:srgbClr>
                  </a:outerShdw>
                </a:effectLst>
              </a:rPr>
              <a:t>Επιδεικτικότητα</a:t>
            </a:r>
            <a:r>
              <a:rPr lang="en-GB" sz="3200" dirty="0"/>
              <a:t> (</a:t>
            </a:r>
            <a:r>
              <a:rPr lang="en-GB" sz="3200" i="1" dirty="0"/>
              <a:t>pretentiousness</a:t>
            </a:r>
            <a:r>
              <a:rPr lang="en-GB" sz="3200" dirty="0"/>
              <a:t>)</a:t>
            </a:r>
            <a:r>
              <a:rPr lang="el-GR" sz="3200" dirty="0"/>
              <a:t>: δίνεται η εντύπωση χρήσης ορισμένων λέξεων με μοναδικό σκοπό τον εντυπωσιασμό/την επίδειξη;</a:t>
            </a:r>
            <a:endParaRPr lang="en-GB" sz="3200" dirty="0"/>
          </a:p>
          <a:p>
            <a:endParaRPr lang="en-US" dirty="0"/>
          </a:p>
        </p:txBody>
      </p:sp>
    </p:spTree>
    <p:extLst>
      <p:ext uri="{BB962C8B-B14F-4D97-AF65-F5344CB8AC3E}">
        <p14:creationId xmlns:p14="http://schemas.microsoft.com/office/powerpoint/2010/main" val="33363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91600" cy="6019800"/>
          </a:xfrm>
        </p:spPr>
        <p:txBody>
          <a:bodyPr>
            <a:normAutofit/>
          </a:bodyPr>
          <a:lstStyle/>
          <a:p>
            <a:pPr marL="457200" indent="-457200">
              <a:buFont typeface="Wingdings" panose="05000000000000000000" pitchFamily="2" charset="2"/>
              <a:buChar char="ü"/>
            </a:pPr>
            <a:r>
              <a:rPr lang="en-GB" sz="3200" dirty="0"/>
              <a:t> </a:t>
            </a:r>
            <a:r>
              <a:rPr lang="el-GR" sz="3200" b="1" dirty="0">
                <a:solidFill>
                  <a:schemeClr val="bg1"/>
                </a:solidFill>
                <a:effectLst>
                  <a:outerShdw blurRad="38100" dist="38100" dir="2700000" algn="tl">
                    <a:srgbClr val="000000">
                      <a:alpha val="43137"/>
                    </a:srgbClr>
                  </a:outerShdw>
                </a:effectLst>
                <a:latin typeface="Book Antiqua" panose="02040602050305030304" pitchFamily="18" charset="0"/>
              </a:rPr>
              <a:t>Τελικό ν</a:t>
            </a:r>
            <a:r>
              <a:rPr lang="en-GB" sz="3200" b="1" dirty="0">
                <a:solidFill>
                  <a:schemeClr val="bg1"/>
                </a:solidFill>
                <a:effectLst>
                  <a:outerShdw blurRad="38100" dist="38100" dir="2700000" algn="tl">
                    <a:srgbClr val="000000">
                      <a:alpha val="43137"/>
                    </a:srgbClr>
                  </a:outerShdw>
                </a:effectLst>
                <a:latin typeface="Book Antiqua" panose="02040602050305030304" pitchFamily="18" charset="0"/>
              </a:rPr>
              <a:t>:</a:t>
            </a:r>
          </a:p>
          <a:p>
            <a:r>
              <a:rPr lang="el-GR" sz="2600" b="0" dirty="0">
                <a:latin typeface="Book Antiqua" panose="02040602050305030304" pitchFamily="18" charset="0"/>
              </a:rPr>
              <a:t>Στην αιτιατική πτώση του άρθρου σε θηλυκό γένος χρησιμοποιείται τελικό ν μόνο πριν από τα εξής</a:t>
            </a:r>
            <a:r>
              <a:rPr lang="en-GB" sz="2600" b="0" dirty="0">
                <a:latin typeface="Book Antiqua" panose="02040602050305030304" pitchFamily="18" charset="0"/>
              </a:rPr>
              <a:t>:</a:t>
            </a:r>
          </a:p>
          <a:p>
            <a:r>
              <a:rPr lang="el-GR" sz="2600" b="0" dirty="0">
                <a:latin typeface="Book Antiqua" panose="02040602050305030304" pitchFamily="18" charset="0"/>
              </a:rPr>
              <a:t>κ, π, τ, ξ, ψ, μπ, ντ, γκ (καθώς και όλα τα φωνήεντα)</a:t>
            </a:r>
          </a:p>
          <a:p>
            <a:r>
              <a:rPr lang="el-GR" sz="2400" b="0" dirty="0">
                <a:latin typeface="Book Antiqua" panose="02040602050305030304" pitchFamily="18" charset="0"/>
              </a:rPr>
              <a:t>		   την καρέκλα, την πέτρα, την τοιχογραφία, την ξηρά, την ψίχα, την μπάλα, την Ντίνα, την γκρίζα (μπλούζα)</a:t>
            </a:r>
          </a:p>
          <a:p>
            <a:r>
              <a:rPr lang="el-GR" sz="2400" b="0" u="sng" dirty="0">
                <a:latin typeface="Book Antiqua" panose="02040602050305030304" pitchFamily="18" charset="0"/>
              </a:rPr>
              <a:t>αλλά</a:t>
            </a:r>
            <a:r>
              <a:rPr lang="en-GB" sz="2400" b="0" dirty="0">
                <a:latin typeface="Book Antiqua" panose="02040602050305030304" pitchFamily="18" charset="0"/>
              </a:rPr>
              <a:t>:</a:t>
            </a:r>
            <a:r>
              <a:rPr lang="el-GR" sz="2400" b="0" dirty="0">
                <a:latin typeface="Book Antiqua" panose="02040602050305030304" pitchFamily="18" charset="0"/>
              </a:rPr>
              <a:t> τη μάνα, τη νύχτα, τη ρόδα, κτλ.</a:t>
            </a:r>
          </a:p>
          <a:p>
            <a:pPr>
              <a:buFont typeface="Wingdings" panose="05000000000000000000" pitchFamily="2" charset="2"/>
              <a:buChar char="Ø"/>
            </a:pPr>
            <a:r>
              <a:rPr lang="el-GR" sz="2400" b="0" dirty="0">
                <a:latin typeface="Book Antiqua" panose="02040602050305030304" pitchFamily="18" charset="0"/>
              </a:rPr>
              <a:t>Το ίδιο ισχύει και για το μόριο </a:t>
            </a:r>
            <a:r>
              <a:rPr lang="el-GR" sz="2800" dirty="0">
                <a:latin typeface="Book Antiqua" panose="02040602050305030304" pitchFamily="18" charset="0"/>
              </a:rPr>
              <a:t>μην/μη</a:t>
            </a:r>
            <a:r>
              <a:rPr lang="el-GR" sz="2400" b="0" dirty="0">
                <a:latin typeface="Book Antiqua" panose="02040602050305030304" pitchFamily="18" charset="0"/>
              </a:rPr>
              <a:t> και για το </a:t>
            </a:r>
            <a:r>
              <a:rPr lang="el-GR" sz="2800" dirty="0">
                <a:latin typeface="Book Antiqua" panose="02040602050305030304" pitchFamily="18" charset="0"/>
              </a:rPr>
              <a:t>δεν/δε</a:t>
            </a:r>
          </a:p>
          <a:p>
            <a:r>
              <a:rPr lang="el-GR" sz="2400" dirty="0">
                <a:solidFill>
                  <a:srgbClr val="FF0000"/>
                </a:solidFill>
                <a:latin typeface="Book Antiqua" panose="02040602050305030304" pitchFamily="18" charset="0"/>
              </a:rPr>
              <a:t># </a:t>
            </a:r>
            <a:r>
              <a:rPr lang="el-GR" sz="2400" dirty="0">
                <a:latin typeface="Book Antiqua" panose="02040602050305030304" pitchFamily="18" charset="0"/>
              </a:rPr>
              <a:t>Προσοχή</a:t>
            </a:r>
            <a:r>
              <a:rPr lang="en-GB" sz="2400" dirty="0">
                <a:latin typeface="Book Antiqua" panose="02040602050305030304" pitchFamily="18" charset="0"/>
              </a:rPr>
              <a:t>: </a:t>
            </a:r>
            <a:r>
              <a:rPr lang="el-GR" sz="2400" dirty="0">
                <a:latin typeface="Book Antiqua" panose="02040602050305030304" pitchFamily="18" charset="0"/>
              </a:rPr>
              <a:t>πρόσφατη αλλαγή του κανόνα στο τελικό </a:t>
            </a:r>
            <a:r>
              <a:rPr lang="el-GR" sz="2400" dirty="0">
                <a:solidFill>
                  <a:srgbClr val="FF0000"/>
                </a:solidFill>
                <a:latin typeface="Book Antiqua" panose="02040602050305030304" pitchFamily="18" charset="0"/>
              </a:rPr>
              <a:t>ν</a:t>
            </a:r>
            <a:r>
              <a:rPr lang="el-GR" sz="2400" dirty="0">
                <a:latin typeface="Book Antiqua" panose="02040602050305030304" pitchFamily="18" charset="0"/>
              </a:rPr>
              <a:t> του αρσενικού γένους του άρθρου. Παραμένει «</a:t>
            </a:r>
            <a:r>
              <a:rPr lang="el-GR" sz="2400" dirty="0">
                <a:solidFill>
                  <a:srgbClr val="FF0000"/>
                </a:solidFill>
                <a:latin typeface="Book Antiqua" panose="02040602050305030304" pitchFamily="18" charset="0"/>
              </a:rPr>
              <a:t>τον</a:t>
            </a:r>
            <a:r>
              <a:rPr lang="el-GR" sz="2400" dirty="0">
                <a:latin typeface="Book Antiqua" panose="02040602050305030304" pitchFamily="18" charset="0"/>
              </a:rPr>
              <a:t>» ανεξαρτήτως του πρώτου γράμματος της ακόλουθης λέξης για αποφυγή σύγχυσης με το ουδέτερο γένος.</a:t>
            </a:r>
          </a:p>
          <a:p>
            <a:pPr>
              <a:buFont typeface="Wingdings" panose="05000000000000000000" pitchFamily="2" charset="2"/>
              <a:buChar char="Ø"/>
            </a:pPr>
            <a:r>
              <a:rPr lang="el-GR" sz="2400" b="0" dirty="0">
                <a:latin typeface="Book Antiqua" panose="02040602050305030304" pitchFamily="18" charset="0"/>
              </a:rPr>
              <a:t>Το μόριο </a:t>
            </a:r>
            <a:r>
              <a:rPr lang="el-GR" sz="3200" dirty="0">
                <a:latin typeface="Book Antiqua" panose="02040602050305030304" pitchFamily="18" charset="0"/>
              </a:rPr>
              <a:t>σαν</a:t>
            </a:r>
            <a:r>
              <a:rPr lang="el-GR" sz="2400" b="0" dirty="0">
                <a:latin typeface="Book Antiqua" panose="02040602050305030304" pitchFamily="18" charset="0"/>
              </a:rPr>
              <a:t> επίσης παραμένει το ίδιο σε όλες τις περιπτώσεις.</a:t>
            </a:r>
            <a:endParaRPr lang="en-GB" sz="2400" b="0" dirty="0">
              <a:latin typeface="Book Antiqua" panose="02040602050305030304" pitchFamily="18" charset="0"/>
            </a:endParaRPr>
          </a:p>
        </p:txBody>
      </p:sp>
      <p:sp>
        <p:nvSpPr>
          <p:cNvPr id="5" name="TextBox 4"/>
          <p:cNvSpPr txBox="1"/>
          <p:nvPr/>
        </p:nvSpPr>
        <p:spPr>
          <a:xfrm>
            <a:off x="0" y="228600"/>
            <a:ext cx="8915400" cy="461665"/>
          </a:xfrm>
          <a:prstGeom prst="rect">
            <a:avLst/>
          </a:prstGeom>
          <a:noFill/>
        </p:spPr>
        <p:txBody>
          <a:bodyPr wrap="square" rtlCol="0">
            <a:spAutoFit/>
          </a:bodyPr>
          <a:lstStyle/>
          <a:p>
            <a:r>
              <a:rPr lang="el-GR" sz="2400" b="1" dirty="0">
                <a:solidFill>
                  <a:srgbClr val="000000"/>
                </a:solidFill>
                <a:latin typeface="Book Antiqua" panose="02040602050305030304" pitchFamily="18" charset="0"/>
              </a:rPr>
              <a:t>Προσοχή στα ακόλουθα συνήθη λάθη σε ακαδημαϊκά δοκίμια</a:t>
            </a:r>
            <a:endParaRPr lang="en-US" sz="2400" b="1" dirty="0">
              <a:solidFill>
                <a:srgbClr val="000000"/>
              </a:solidFill>
              <a:latin typeface="Book Antiqua" panose="02040602050305030304" pitchFamily="18" charset="0"/>
            </a:endParaRPr>
          </a:p>
        </p:txBody>
      </p:sp>
      <p:sp>
        <p:nvSpPr>
          <p:cNvPr id="6" name="Right Arrow 5"/>
          <p:cNvSpPr/>
          <p:nvPr/>
        </p:nvSpPr>
        <p:spPr>
          <a:xfrm>
            <a:off x="533400" y="25146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933249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91600" cy="6019800"/>
          </a:xfrm>
        </p:spPr>
        <p:txBody>
          <a:bodyPr>
            <a:normAutofit/>
          </a:bodyPr>
          <a:lstStyle/>
          <a:p>
            <a:pPr marL="457200" indent="-457200">
              <a:buFont typeface="Wingdings" panose="05000000000000000000" pitchFamily="2" charset="2"/>
              <a:buChar char="ü"/>
            </a:pPr>
            <a:r>
              <a:rPr lang="en-GB" sz="2400" dirty="0">
                <a:latin typeface="Book Antiqua" panose="02040602050305030304" pitchFamily="18" charset="0"/>
              </a:rPr>
              <a:t>  </a:t>
            </a:r>
            <a:r>
              <a:rPr lang="en-GB" sz="2400" b="0" dirty="0">
                <a:latin typeface="Book Antiqua" panose="02040602050305030304" pitchFamily="18" charset="0"/>
              </a:rPr>
              <a:t> </a:t>
            </a:r>
            <a:r>
              <a:rPr lang="el-GR" sz="2400" dirty="0">
                <a:latin typeface="Book Antiqua" panose="02040602050305030304" pitchFamily="18" charset="0"/>
              </a:rPr>
              <a:t>Υπερβολική χρήση της αναφορικής αντωνυμίας</a:t>
            </a:r>
            <a:r>
              <a:rPr lang="el-GR" sz="2400" dirty="0">
                <a:solidFill>
                  <a:schemeClr val="bg1"/>
                </a:solidFill>
                <a:latin typeface="Book Antiqua" panose="02040602050305030304" pitchFamily="18" charset="0"/>
              </a:rPr>
              <a:t> </a:t>
            </a:r>
            <a:r>
              <a:rPr lang="el-GR" sz="2400" i="1" dirty="0">
                <a:solidFill>
                  <a:schemeClr val="bg1"/>
                </a:solidFill>
                <a:effectLst>
                  <a:outerShdw blurRad="38100" dist="38100" dir="2700000" algn="tl">
                    <a:srgbClr val="000000">
                      <a:alpha val="43137"/>
                    </a:srgbClr>
                  </a:outerShdw>
                </a:effectLst>
                <a:latin typeface="Book Antiqua" panose="02040602050305030304" pitchFamily="18" charset="0"/>
              </a:rPr>
              <a:t>που</a:t>
            </a:r>
            <a:r>
              <a:rPr lang="en-GB" sz="2400" dirty="0">
                <a:solidFill>
                  <a:schemeClr val="bg1"/>
                </a:solidFill>
                <a:latin typeface="Book Antiqua" panose="02040602050305030304" pitchFamily="18" charset="0"/>
              </a:rPr>
              <a:t>:</a:t>
            </a:r>
          </a:p>
          <a:p>
            <a:pPr indent="0" algn="just"/>
            <a:r>
              <a:rPr lang="el-GR" sz="2400" b="0" dirty="0">
                <a:latin typeface="Book Antiqua" panose="02040602050305030304" pitchFamily="18" charset="0"/>
              </a:rPr>
              <a:t>Παρόλο που δεν απαγορεύεται η χρήση του «που» στα ακαδημαϊκά δοκίμια, είναι προτιμότερη η χρήση της αναφορικής αντωνυμίας «ο οποίος», «η οποία», «το οποίο».</a:t>
            </a:r>
          </a:p>
          <a:p>
            <a:pPr indent="0" algn="just"/>
            <a:r>
              <a:rPr lang="el-GR" sz="2400" b="0" dirty="0">
                <a:latin typeface="Book Antiqua" panose="02040602050305030304" pitchFamily="18" charset="0"/>
              </a:rPr>
              <a:t>Πιο σημαντική, ωστόσο, είναι η αποφυγή της </a:t>
            </a:r>
            <a:r>
              <a:rPr lang="el-GR" sz="2400" u="sng" dirty="0">
                <a:latin typeface="Book Antiqua" panose="02040602050305030304" pitchFamily="18" charset="0"/>
              </a:rPr>
              <a:t>επανάληψης</a:t>
            </a:r>
            <a:r>
              <a:rPr lang="el-GR" sz="2400" dirty="0">
                <a:latin typeface="Book Antiqua" panose="02040602050305030304" pitchFamily="18" charset="0"/>
              </a:rPr>
              <a:t>.</a:t>
            </a:r>
            <a:endParaRPr lang="en-GB" sz="2400" dirty="0">
              <a:latin typeface="Book Antiqua" panose="02040602050305030304" pitchFamily="18" charset="0"/>
            </a:endParaRPr>
          </a:p>
          <a:p>
            <a:pPr indent="0"/>
            <a:endParaRPr lang="el-GR" sz="2400" dirty="0">
              <a:latin typeface="Book Antiqua" panose="02040602050305030304" pitchFamily="18" charset="0"/>
            </a:endParaRPr>
          </a:p>
          <a:p>
            <a:pPr marL="800100" indent="-457200">
              <a:buFont typeface="Wingdings" panose="05000000000000000000" pitchFamily="2" charset="2"/>
              <a:buChar char="ü"/>
            </a:pPr>
            <a:r>
              <a:rPr lang="el-GR" sz="2700" dirty="0">
                <a:latin typeface="Book Antiqua" panose="02040602050305030304" pitchFamily="18" charset="0"/>
              </a:rPr>
              <a:t>Αποφυγή σχηματισμού μακροσκελών προτάσεων.</a:t>
            </a:r>
          </a:p>
          <a:p>
            <a:pPr marL="800100" indent="-457200">
              <a:buAutoNum type="arabicPeriod" startAt="3"/>
            </a:pPr>
            <a:endParaRPr lang="el-GR" sz="2700" dirty="0">
              <a:latin typeface="Book Antiqua" panose="02040602050305030304" pitchFamily="18" charset="0"/>
            </a:endParaRPr>
          </a:p>
          <a:p>
            <a:pPr marL="800100" indent="-457200">
              <a:buFont typeface="Wingdings" panose="05000000000000000000" pitchFamily="2" charset="2"/>
              <a:buChar char="ü"/>
            </a:pPr>
            <a:r>
              <a:rPr lang="el-GR" sz="2700" dirty="0">
                <a:latin typeface="Book Antiqua" panose="02040602050305030304" pitchFamily="18" charset="0"/>
              </a:rPr>
              <a:t>Χρήση μορίων </a:t>
            </a:r>
            <a:r>
              <a:rPr lang="el-GR" sz="2700" dirty="0">
                <a:solidFill>
                  <a:srgbClr val="FF0000"/>
                </a:solidFill>
                <a:latin typeface="Book Antiqua" panose="02040602050305030304" pitchFamily="18" charset="0"/>
              </a:rPr>
              <a:t>σαν + ως</a:t>
            </a:r>
            <a:r>
              <a:rPr lang="en-GB" sz="2700" dirty="0">
                <a:latin typeface="Book Antiqua" panose="02040602050305030304" pitchFamily="18" charset="0"/>
              </a:rPr>
              <a:t>:</a:t>
            </a:r>
          </a:p>
          <a:p>
            <a:pPr indent="0"/>
            <a:r>
              <a:rPr lang="el-GR" sz="2400" dirty="0">
                <a:latin typeface="Book Antiqua" panose="02040602050305030304" pitchFamily="18" charset="0"/>
              </a:rPr>
              <a:t>Ποια η διαφορά μεταξύ των δύο ακόλουθων προτάσεων;</a:t>
            </a:r>
          </a:p>
          <a:p>
            <a:pPr marL="685800">
              <a:buFontTx/>
              <a:buChar char="-"/>
            </a:pPr>
            <a:r>
              <a:rPr lang="el-GR" sz="2400" dirty="0">
                <a:latin typeface="Book Antiqua" panose="02040602050305030304" pitchFamily="18" charset="0"/>
              </a:rPr>
              <a:t>Θα σας μιλήσω </a:t>
            </a:r>
            <a:r>
              <a:rPr lang="el-GR" sz="2400" i="1" dirty="0">
                <a:latin typeface="Book Antiqua" panose="02040602050305030304" pitchFamily="18" charset="0"/>
              </a:rPr>
              <a:t>σαν</a:t>
            </a:r>
            <a:r>
              <a:rPr lang="el-GR" sz="2400" dirty="0">
                <a:latin typeface="Book Antiqua" panose="02040602050305030304" pitchFamily="18" charset="0"/>
              </a:rPr>
              <a:t> πατέρας.</a:t>
            </a:r>
          </a:p>
          <a:p>
            <a:pPr marL="342900" indent="0">
              <a:buNone/>
            </a:pPr>
            <a:r>
              <a:rPr lang="el-GR" sz="2400" i="1" dirty="0">
                <a:latin typeface="Book Antiqua" panose="02040602050305030304" pitchFamily="18" charset="0"/>
              </a:rPr>
              <a:t>  -Ως</a:t>
            </a:r>
            <a:r>
              <a:rPr lang="el-GR" sz="2400" dirty="0">
                <a:latin typeface="Book Antiqua" panose="02040602050305030304" pitchFamily="18" charset="0"/>
              </a:rPr>
              <a:t> εδικός στα θέματα μαθησιακών δυσκολιών...</a:t>
            </a:r>
            <a:endParaRPr lang="el-GR" sz="2700" dirty="0">
              <a:latin typeface="Book Antiqua" panose="02040602050305030304" pitchFamily="18" charset="0"/>
            </a:endParaRPr>
          </a:p>
        </p:txBody>
      </p:sp>
    </p:spTree>
    <p:extLst>
      <p:ext uri="{BB962C8B-B14F-4D97-AF65-F5344CB8AC3E}">
        <p14:creationId xmlns:p14="http://schemas.microsoft.com/office/powerpoint/2010/main" val="6321848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7" y="228600"/>
            <a:ext cx="8944303" cy="6629400"/>
          </a:xfrm>
        </p:spPr>
        <p:txBody>
          <a:bodyPr>
            <a:normAutofit fontScale="92500" lnSpcReduction="10000"/>
          </a:bodyPr>
          <a:lstStyle/>
          <a:p>
            <a:r>
              <a:rPr lang="el-GR" sz="2800" dirty="0"/>
              <a:t>4. </a:t>
            </a:r>
            <a:r>
              <a:rPr lang="el-GR" sz="2800" dirty="0">
                <a:latin typeface="Book Antiqua" panose="02040602050305030304" pitchFamily="18" charset="0"/>
              </a:rPr>
              <a:t>Παρουσίαση</a:t>
            </a:r>
            <a:r>
              <a:rPr lang="en-GB" sz="2800" dirty="0">
                <a:latin typeface="Book Antiqua" panose="02040602050305030304" pitchFamily="18" charset="0"/>
              </a:rPr>
              <a:t>:</a:t>
            </a:r>
            <a:endParaRPr lang="el-GR" sz="2800" dirty="0">
              <a:latin typeface="Book Antiqua" panose="02040602050305030304" pitchFamily="18" charset="0"/>
            </a:endParaRPr>
          </a:p>
          <a:p>
            <a:pPr marL="802386" lvl="3" indent="-514350">
              <a:buFont typeface="Wingdings" panose="05000000000000000000" pitchFamily="2" charset="2"/>
              <a:buChar char="Ø"/>
            </a:pPr>
            <a:r>
              <a:rPr lang="el-GR" sz="2800" dirty="0">
                <a:latin typeface="Book Antiqua" panose="02040602050305030304" pitchFamily="18" charset="0"/>
              </a:rPr>
              <a:t>Έχει χρησιμοποιηθεί η σωστή γραμματοσειρά </a:t>
            </a:r>
            <a:r>
              <a:rPr lang="en-GB" sz="2800" dirty="0">
                <a:latin typeface="Book Antiqua" panose="02040602050305030304" pitchFamily="18" charset="0"/>
              </a:rPr>
              <a:t>(</a:t>
            </a:r>
            <a:r>
              <a:rPr lang="en-GB" sz="2800" i="1" dirty="0">
                <a:latin typeface="Book Antiqua" panose="02040602050305030304" pitchFamily="18" charset="0"/>
              </a:rPr>
              <a:t>font</a:t>
            </a:r>
            <a:r>
              <a:rPr lang="en-GB" sz="2800" dirty="0">
                <a:latin typeface="Book Antiqua" panose="02040602050305030304" pitchFamily="18" charset="0"/>
              </a:rPr>
              <a:t>);</a:t>
            </a:r>
          </a:p>
          <a:p>
            <a:pPr marL="802386" lvl="3" indent="-514350">
              <a:buFont typeface="Wingdings" panose="05000000000000000000" pitchFamily="2" charset="2"/>
              <a:buChar char="Ø"/>
            </a:pPr>
            <a:r>
              <a:rPr lang="el-GR" sz="2800" dirty="0">
                <a:latin typeface="Book Antiqua" panose="02040602050305030304" pitchFamily="18" charset="0"/>
              </a:rPr>
              <a:t>Έχει χρησιμοποιηθεί το σωστό μέγεθος γραμματοσειράς; (π.χ. 12);</a:t>
            </a:r>
          </a:p>
          <a:p>
            <a:pPr marL="802386" lvl="3" indent="-514350">
              <a:buFont typeface="Wingdings" panose="05000000000000000000" pitchFamily="2" charset="2"/>
              <a:buChar char="Ø"/>
            </a:pPr>
            <a:r>
              <a:rPr lang="el-GR" sz="2800" dirty="0">
                <a:latin typeface="Book Antiqua" panose="02040602050305030304" pitchFamily="18" charset="0"/>
              </a:rPr>
              <a:t>Υπάρχει ομοιομορφία ή υπάρχουν μεγαλύτερα διαστήματα μεταξύ κάποιων παραγράφων;</a:t>
            </a:r>
          </a:p>
          <a:p>
            <a:pPr marL="802386" lvl="3" indent="-514350">
              <a:buFont typeface="Wingdings" panose="05000000000000000000" pitchFamily="2" charset="2"/>
              <a:buChar char="Ø"/>
            </a:pPr>
            <a:r>
              <a:rPr lang="el-GR" sz="2800" dirty="0">
                <a:latin typeface="Book Antiqua" panose="02040602050305030304" pitchFamily="18" charset="0"/>
              </a:rPr>
              <a:t>Είναι σώστή η αρίθμηση των υποσημειώσεων;</a:t>
            </a:r>
          </a:p>
          <a:p>
            <a:pPr marL="802386" lvl="3" indent="-514350">
              <a:buFont typeface="Wingdings" panose="05000000000000000000" pitchFamily="2" charset="2"/>
              <a:buChar char="Ø"/>
            </a:pPr>
            <a:r>
              <a:rPr lang="el-GR" sz="2800" dirty="0">
                <a:latin typeface="Book Antiqua" panose="02040602050305030304" pitchFamily="18" charset="0"/>
              </a:rPr>
              <a:t>Υπάρχει τελεία στο τέλος κάθε υποσημείωσης;</a:t>
            </a:r>
          </a:p>
          <a:p>
            <a:pPr marL="802386" lvl="3" indent="-514350">
              <a:buFont typeface="Wingdings" panose="05000000000000000000" pitchFamily="2" charset="2"/>
              <a:buChar char="Ø"/>
            </a:pPr>
            <a:r>
              <a:rPr lang="el-GR" sz="2800" dirty="0">
                <a:latin typeface="Book Antiqua" panose="02040602050305030304" pitchFamily="18" charset="0"/>
              </a:rPr>
              <a:t>Έχουν χρησιμοποιηθεί οι ίδιοι και οι σωστοί κανόνες σε ολόκληρο το δοκίμιο;</a:t>
            </a:r>
          </a:p>
          <a:p>
            <a:pPr marL="802386" lvl="3" indent="-514350">
              <a:buFont typeface="Wingdings" panose="05000000000000000000" pitchFamily="2" charset="2"/>
              <a:buChar char="Ø"/>
            </a:pPr>
            <a:r>
              <a:rPr lang="el-GR" sz="2800" dirty="0">
                <a:latin typeface="Book Antiqua" panose="02040602050305030304" pitchFamily="18" charset="0"/>
              </a:rPr>
              <a:t>Έχουν εφαρμοστεί οι κανόνες της βιβλιογραφίας;</a:t>
            </a:r>
            <a:endParaRPr lang="en-GB" sz="2800" dirty="0">
              <a:latin typeface="Book Antiqua" panose="02040602050305030304" pitchFamily="18" charset="0"/>
            </a:endParaRPr>
          </a:p>
          <a:p>
            <a:pPr marL="745236" lvl="3" indent="-457200">
              <a:buFont typeface="Wingdings" panose="05000000000000000000" pitchFamily="2" charset="2"/>
              <a:buChar char="Ø"/>
            </a:pPr>
            <a:r>
              <a:rPr lang="el-GR" sz="2800" b="1" dirty="0">
                <a:solidFill>
                  <a:srgbClr val="7030A0"/>
                </a:solidFill>
                <a:latin typeface="Book Antiqua" panose="02040602050305030304" pitchFamily="18" charset="0"/>
              </a:rPr>
              <a:t> Έχουν αριθμηθεί οι σελίδες;</a:t>
            </a:r>
            <a:endParaRPr lang="en-US" sz="2800" b="1" dirty="0">
              <a:solidFill>
                <a:srgbClr val="7030A0"/>
              </a:solidFill>
              <a:latin typeface="Book Antiqua" panose="02040602050305030304" pitchFamily="18" charset="0"/>
            </a:endParaRPr>
          </a:p>
          <a:p>
            <a:r>
              <a:rPr lang="el-GR" sz="2800" dirty="0">
                <a:latin typeface="Book Antiqua" panose="02040602050305030304" pitchFamily="18" charset="0"/>
              </a:rPr>
              <a:t>5. Όριο λέξεων</a:t>
            </a:r>
            <a:r>
              <a:rPr lang="en-GB" sz="2800" dirty="0">
                <a:latin typeface="Book Antiqua" panose="02040602050305030304" pitchFamily="18" charset="0"/>
              </a:rPr>
              <a:t>:</a:t>
            </a:r>
            <a:endParaRPr lang="el-GR" sz="2800" dirty="0">
              <a:latin typeface="Book Antiqua" panose="02040602050305030304" pitchFamily="18" charset="0"/>
            </a:endParaRPr>
          </a:p>
          <a:p>
            <a:pPr marL="745236" lvl="3" indent="-457200">
              <a:buFont typeface="Wingdings" panose="05000000000000000000" pitchFamily="2" charset="2"/>
              <a:buChar char="Ø"/>
            </a:pPr>
            <a:r>
              <a:rPr lang="el-GR" sz="2800" dirty="0">
                <a:latin typeface="Book Antiqua" panose="02040602050305030304" pitchFamily="18" charset="0"/>
              </a:rPr>
              <a:t>Έχει δηλώσει ο φοιτητής από πόσες λέξεις αποτελείται το ακαδημαϊκό δοκίμιο που παρέδωσε;</a:t>
            </a:r>
          </a:p>
          <a:p>
            <a:pPr marL="745236" lvl="3" indent="-457200">
              <a:buFont typeface="Wingdings" panose="05000000000000000000" pitchFamily="2" charset="2"/>
              <a:buChar char="Ø"/>
            </a:pPr>
            <a:r>
              <a:rPr lang="el-GR" sz="2800" dirty="0">
                <a:latin typeface="Book Antiqua" panose="02040602050305030304" pitchFamily="18" charset="0"/>
              </a:rPr>
              <a:t>Πόσο κοντά στο όριο λέξεων έχει γράψει ο φοιτητής;</a:t>
            </a:r>
          </a:p>
          <a:p>
            <a:pPr marL="745236" lvl="3" indent="-457200">
              <a:buFont typeface="Wingdings" panose="05000000000000000000" pitchFamily="2" charset="2"/>
              <a:buChar char="Ø"/>
            </a:pPr>
            <a:r>
              <a:rPr lang="el-GR" sz="2800" dirty="0">
                <a:latin typeface="Book Antiqua" panose="02040602050305030304" pitchFamily="18" charset="0"/>
              </a:rPr>
              <a:t>-5% όταν έχει υπερβεί το όριο έστω και κατά μία λέξη. </a:t>
            </a:r>
            <a:endParaRPr lang="en-US" sz="2800" dirty="0">
              <a:latin typeface="Book Antiqua" panose="02040602050305030304" pitchFamily="18" charset="0"/>
            </a:endParaRPr>
          </a:p>
        </p:txBody>
      </p:sp>
    </p:spTree>
    <p:extLst>
      <p:ext uri="{BB962C8B-B14F-4D97-AF65-F5344CB8AC3E}">
        <p14:creationId xmlns:p14="http://schemas.microsoft.com/office/powerpoint/2010/main" val="405945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19071" y="0"/>
            <a:ext cx="2905858" cy="577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a:solidFill>
                  <a:prstClr val="black"/>
                </a:solidFill>
                <a:latin typeface="Book Antiqua" panose="02040602050305030304" pitchFamily="18" charset="0"/>
              </a:rPr>
              <a:t>P</a:t>
            </a:r>
            <a:r>
              <a:rPr lang="en-US" sz="3300" b="1" dirty="0">
                <a:solidFill>
                  <a:prstClr val="black"/>
                </a:solidFill>
                <a:latin typeface="Book Antiqua" panose="02040602050305030304" pitchFamily="18" charset="0"/>
              </a:rPr>
              <a:t>roof-reading</a:t>
            </a:r>
          </a:p>
        </p:txBody>
      </p:sp>
      <p:sp>
        <p:nvSpPr>
          <p:cNvPr id="3" name="Rectangle 2"/>
          <p:cNvSpPr/>
          <p:nvPr/>
        </p:nvSpPr>
        <p:spPr>
          <a:xfrm>
            <a:off x="0" y="347050"/>
            <a:ext cx="8800642" cy="6510950"/>
          </a:xfrm>
          <a:prstGeom prst="rect">
            <a:avLst/>
          </a:prstGeom>
        </p:spPr>
        <p:txBody>
          <a:bodyPr wrap="square">
            <a:spAutoFit/>
          </a:bodyPr>
          <a:lstStyle/>
          <a:p>
            <a:endParaRPr lang="el-GR" dirty="0">
              <a:solidFill>
                <a:prstClr val="black"/>
              </a:solidFill>
              <a:latin typeface="Book Antiqua" panose="02040602050305030304" pitchFamily="18" charset="0"/>
            </a:endParaRPr>
          </a:p>
          <a:p>
            <a:r>
              <a:rPr lang="el-GR" sz="2300" dirty="0">
                <a:solidFill>
                  <a:prstClr val="black"/>
                </a:solidFill>
                <a:latin typeface="Book Antiqua" panose="02040602050305030304" pitchFamily="18" charset="0"/>
              </a:rPr>
              <a:t>Πολύ σημαντικό</a:t>
            </a:r>
            <a:r>
              <a:rPr lang="en-GB" sz="2300" dirty="0">
                <a:solidFill>
                  <a:prstClr val="black"/>
                </a:solidFill>
                <a:latin typeface="Book Antiqua" panose="02040602050305030304" pitchFamily="18" charset="0"/>
              </a:rPr>
              <a:t>:</a:t>
            </a:r>
          </a:p>
          <a:p>
            <a:pPr algn="just">
              <a:lnSpc>
                <a:spcPct val="150000"/>
              </a:lnSpc>
            </a:pPr>
            <a:r>
              <a:rPr lang="en-GB" sz="2300" dirty="0">
                <a:solidFill>
                  <a:prstClr val="black"/>
                </a:solidFill>
                <a:latin typeface="Book Antiqua" panose="02040602050305030304" pitchFamily="18" charset="0"/>
              </a:rPr>
              <a:t>- </a:t>
            </a:r>
            <a:r>
              <a:rPr lang="el-GR" sz="2300" dirty="0">
                <a:solidFill>
                  <a:prstClr val="black"/>
                </a:solidFill>
                <a:latin typeface="Book Antiqua" panose="02040602050305030304" pitchFamily="18" charset="0"/>
              </a:rPr>
              <a:t>Προσεκτική ανάγνωση εργασίας και εντοπισμός λαθών στην ορθογραφία, γραμματική</a:t>
            </a:r>
            <a:r>
              <a:rPr lang="en-GB" sz="2300" dirty="0">
                <a:solidFill>
                  <a:prstClr val="black"/>
                </a:solidFill>
                <a:latin typeface="Book Antiqua" panose="02040602050305030304" pitchFamily="18" charset="0"/>
              </a:rPr>
              <a:t> </a:t>
            </a:r>
            <a:r>
              <a:rPr lang="el-GR" sz="2300" dirty="0">
                <a:solidFill>
                  <a:prstClr val="black"/>
                </a:solidFill>
                <a:latin typeface="Book Antiqua" panose="02040602050305030304" pitchFamily="18" charset="0"/>
              </a:rPr>
              <a:t>ή σύνταξη</a:t>
            </a:r>
          </a:p>
          <a:p>
            <a:pPr algn="just">
              <a:lnSpc>
                <a:spcPct val="150000"/>
              </a:lnSpc>
            </a:pPr>
            <a:r>
              <a:rPr lang="el-GR" sz="2300" dirty="0">
                <a:solidFill>
                  <a:prstClr val="black"/>
                </a:solidFill>
                <a:latin typeface="Book Antiqua" panose="02040602050305030304" pitchFamily="18" charset="0"/>
              </a:rPr>
              <a:t>- Έλεγχος γενικής μορφής (υποκεφάλαια, παράγραφοι)</a:t>
            </a:r>
          </a:p>
          <a:p>
            <a:pPr algn="just">
              <a:lnSpc>
                <a:spcPct val="150000"/>
              </a:lnSpc>
            </a:pPr>
            <a:r>
              <a:rPr lang="el-GR" sz="2300" dirty="0">
                <a:solidFill>
                  <a:prstClr val="black"/>
                </a:solidFill>
                <a:latin typeface="Book Antiqua" panose="02040602050305030304" pitchFamily="18" charset="0"/>
              </a:rPr>
              <a:t>- Έστω κι αν βοηθούν τα σύγχρονα συστήματα διόρθωσης (π.χ. </a:t>
            </a:r>
            <a:r>
              <a:rPr lang="en-GB" sz="2300" dirty="0">
                <a:solidFill>
                  <a:prstClr val="black"/>
                </a:solidFill>
                <a:latin typeface="Book Antiqua" panose="02040602050305030304" pitchFamily="18" charset="0"/>
              </a:rPr>
              <a:t>Microsoft word) </a:t>
            </a:r>
            <a:r>
              <a:rPr lang="el-GR" sz="2300" dirty="0">
                <a:solidFill>
                  <a:prstClr val="black"/>
                </a:solidFill>
                <a:latin typeface="Book Antiqua" panose="02040602050305030304" pitchFamily="18" charset="0"/>
              </a:rPr>
              <a:t>είναι σημαντικό να διαβάσει την εργασία μας ένας </a:t>
            </a:r>
            <a:r>
              <a:rPr lang="el-GR" sz="2300" b="1" u="sng" dirty="0">
                <a:solidFill>
                  <a:prstClr val="black"/>
                </a:solidFill>
                <a:latin typeface="Book Antiqua" panose="02040602050305030304" pitchFamily="18" charset="0"/>
              </a:rPr>
              <a:t>τρίτος</a:t>
            </a:r>
            <a:r>
              <a:rPr lang="en-GB" sz="2300" b="1" u="sng" dirty="0">
                <a:solidFill>
                  <a:prstClr val="black"/>
                </a:solidFill>
                <a:latin typeface="Book Antiqua" panose="02040602050305030304" pitchFamily="18" charset="0"/>
              </a:rPr>
              <a:t>:</a:t>
            </a:r>
            <a:r>
              <a:rPr lang="en-US" sz="2300" b="1" u="sng" dirty="0">
                <a:solidFill>
                  <a:prstClr val="black"/>
                </a:solidFill>
                <a:latin typeface="Book Antiqua" panose="02040602050305030304" pitchFamily="18" charset="0"/>
              </a:rPr>
              <a:t> </a:t>
            </a:r>
            <a:r>
              <a:rPr lang="el-GR" sz="2300" b="1" u="sng" dirty="0">
                <a:solidFill>
                  <a:prstClr val="black"/>
                </a:solidFill>
                <a:latin typeface="Book Antiqua" panose="02040602050305030304" pitchFamily="18" charset="0"/>
              </a:rPr>
              <a:t>μπορεί να είναι κάποιος ειδικός στο θέμα (συμφοιτητής ή καθηγητής) αλλά και άτομα που δεν έχουν σχέση με το αντικείμενο καθώς μπορούν να κρίνουν τα επιχειρήματά μας.</a:t>
            </a:r>
          </a:p>
          <a:p>
            <a:pPr algn="just">
              <a:lnSpc>
                <a:spcPct val="150000"/>
              </a:lnSpc>
            </a:pPr>
            <a:r>
              <a:rPr lang="el-GR" sz="2300" dirty="0">
                <a:solidFill>
                  <a:prstClr val="black"/>
                </a:solidFill>
                <a:latin typeface="Book Antiqua" panose="02040602050305030304" pitchFamily="18" charset="0"/>
              </a:rPr>
              <a:t>- Εξαλείφονται όλα τα τυπογραφικά λάθη</a:t>
            </a:r>
          </a:p>
          <a:p>
            <a:pPr algn="just">
              <a:lnSpc>
                <a:spcPct val="150000"/>
              </a:lnSpc>
            </a:pPr>
            <a:r>
              <a:rPr lang="el-GR" sz="2300" dirty="0">
                <a:solidFill>
                  <a:prstClr val="black"/>
                </a:solidFill>
                <a:latin typeface="Book Antiqua" panose="02040602050305030304" pitchFamily="18" charset="0"/>
              </a:rPr>
              <a:t>- Πετυχαίνουμε σωστή και λογική ροή των επιχειρημάτων μας</a:t>
            </a:r>
            <a:endParaRPr lang="en-US" sz="2300"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26628105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F4E16-2305-4DBD-A81D-7D1A66CAF17D}"/>
              </a:ext>
            </a:extLst>
          </p:cNvPr>
          <p:cNvSpPr txBox="1"/>
          <p:nvPr/>
        </p:nvSpPr>
        <p:spPr>
          <a:xfrm>
            <a:off x="152400" y="152400"/>
            <a:ext cx="8915400" cy="461665"/>
          </a:xfrm>
          <a:prstGeom prst="rect">
            <a:avLst/>
          </a:prstGeom>
          <a:noFill/>
        </p:spPr>
        <p:txBody>
          <a:bodyPr wrap="square" rtlCol="0">
            <a:spAutoFit/>
          </a:bodyPr>
          <a:lstStyle/>
          <a:p>
            <a:pPr algn="ctr"/>
            <a:r>
              <a:rPr lang="en-GB" sz="2400" b="1" dirty="0"/>
              <a:t>Checklist- </a:t>
            </a:r>
            <a:r>
              <a:rPr lang="el-GR" sz="2400" b="1" dirty="0"/>
              <a:t>Λίστα (τελευταίου) ελέγχου</a:t>
            </a:r>
          </a:p>
        </p:txBody>
      </p:sp>
      <p:sp>
        <p:nvSpPr>
          <p:cNvPr id="3" name="TextBox 2">
            <a:extLst>
              <a:ext uri="{FF2B5EF4-FFF2-40B4-BE49-F238E27FC236}">
                <a16:creationId xmlns:a16="http://schemas.microsoft.com/office/drawing/2014/main" id="{4F9E7E52-83B0-4EAB-A5F4-84FAEA9EB84C}"/>
              </a:ext>
            </a:extLst>
          </p:cNvPr>
          <p:cNvSpPr txBox="1"/>
          <p:nvPr/>
        </p:nvSpPr>
        <p:spPr>
          <a:xfrm>
            <a:off x="130206" y="914400"/>
            <a:ext cx="8763000" cy="5262979"/>
          </a:xfrm>
          <a:prstGeom prst="rect">
            <a:avLst/>
          </a:prstGeom>
          <a:noFill/>
        </p:spPr>
        <p:txBody>
          <a:bodyPr wrap="square" rtlCol="0">
            <a:spAutoFit/>
          </a:bodyPr>
          <a:lstStyle/>
          <a:p>
            <a:pPr marL="285750" indent="-285750">
              <a:buFont typeface="Wingdings" panose="05000000000000000000" pitchFamily="2" charset="2"/>
              <a:buChar char="q"/>
            </a:pPr>
            <a:r>
              <a:rPr lang="el-GR" sz="2800" dirty="0"/>
              <a:t>Έχω αριθμήσει τις σελίδες</a:t>
            </a:r>
          </a:p>
          <a:p>
            <a:pPr marL="285750" indent="-285750">
              <a:buFont typeface="Wingdings" panose="05000000000000000000" pitchFamily="2" charset="2"/>
              <a:buChar char="q"/>
            </a:pPr>
            <a:r>
              <a:rPr lang="el-GR" sz="2800" dirty="0"/>
              <a:t>Δεν έχω υπερβεί το όριο λέξεων και έχω δηλώσει πόσες λέξεις έχω γράψει</a:t>
            </a:r>
          </a:p>
          <a:p>
            <a:pPr marL="285750" indent="-285750">
              <a:buFont typeface="Wingdings" panose="05000000000000000000" pitchFamily="2" charset="2"/>
              <a:buChar char="q"/>
            </a:pPr>
            <a:r>
              <a:rPr lang="el-GR" sz="2800" dirty="0"/>
              <a:t>Έχω ελέγξει τις υπογραμμισμένες με κόκκινο χρώμα λέξεις και </a:t>
            </a:r>
            <a:r>
              <a:rPr lang="el-GR" sz="2800" i="1" dirty="0"/>
              <a:t>δεν παρατηρώ ορθογραφικά λάθη</a:t>
            </a:r>
          </a:p>
          <a:p>
            <a:pPr marL="285750" indent="-285750">
              <a:buFont typeface="Wingdings" panose="05000000000000000000" pitchFamily="2" charset="2"/>
              <a:buChar char="q"/>
            </a:pPr>
            <a:r>
              <a:rPr lang="el-GR" sz="2800" dirty="0"/>
              <a:t>Έχω εκτυπώσει το κείμενο ή έχω διαβάσει το κείμενο σε μορφή </a:t>
            </a:r>
            <a:r>
              <a:rPr lang="en-US" sz="2800" dirty="0"/>
              <a:t>pdf</a:t>
            </a:r>
          </a:p>
          <a:p>
            <a:pPr marL="285750" indent="-285750">
              <a:buFont typeface="Wingdings" panose="05000000000000000000" pitchFamily="2" charset="2"/>
              <a:buChar char="q"/>
            </a:pPr>
            <a:r>
              <a:rPr lang="el-GR" sz="2800" dirty="0"/>
              <a:t>Έχω ελέγξει πως έχω παραπέμψει σε όλες τις πηγές που έχω παραθέσει στη βιβλιογραφία</a:t>
            </a:r>
          </a:p>
          <a:p>
            <a:pPr marL="285750" indent="-285750">
              <a:buFont typeface="Wingdings" panose="05000000000000000000" pitchFamily="2" charset="2"/>
              <a:buChar char="q"/>
            </a:pPr>
            <a:r>
              <a:rPr lang="el-GR" sz="2800" dirty="0"/>
              <a:t>Έχω λάβει ενημέρωση από τη διδάσκουσα/ τον διδάσκοντα ότι έλαβε το αρχείο και πως ανοίγει κανονικά (το έχω στείλει σε αρχείο </a:t>
            </a:r>
            <a:r>
              <a:rPr lang="en-US" sz="2800" dirty="0"/>
              <a:t>word/</a:t>
            </a:r>
            <a:r>
              <a:rPr lang="en-US" sz="2800" b="1" dirty="0"/>
              <a:t>doc</a:t>
            </a:r>
            <a:r>
              <a:rPr lang="el-GR" sz="2800" dirty="0"/>
              <a:t> και </a:t>
            </a:r>
            <a:r>
              <a:rPr lang="en-US" sz="2800" b="1" dirty="0"/>
              <a:t>pdf</a:t>
            </a:r>
            <a:r>
              <a:rPr lang="en-US" sz="2800" dirty="0"/>
              <a:t>)</a:t>
            </a:r>
            <a:endParaRPr lang="el-GR" sz="2800" dirty="0"/>
          </a:p>
        </p:txBody>
      </p:sp>
    </p:spTree>
    <p:extLst>
      <p:ext uri="{BB962C8B-B14F-4D97-AF65-F5344CB8AC3E}">
        <p14:creationId xmlns:p14="http://schemas.microsoft.com/office/powerpoint/2010/main" val="2492538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E540A9-7642-4ADB-9A4A-B793108D6C4D}"/>
              </a:ext>
            </a:extLst>
          </p:cNvPr>
          <p:cNvSpPr txBox="1"/>
          <p:nvPr/>
        </p:nvSpPr>
        <p:spPr>
          <a:xfrm>
            <a:off x="152400" y="152400"/>
            <a:ext cx="8991600" cy="5536067"/>
          </a:xfrm>
          <a:prstGeom prst="rect">
            <a:avLst/>
          </a:prstGeom>
          <a:noFill/>
        </p:spPr>
        <p:txBody>
          <a:bodyPr wrap="square">
            <a:spAutoFit/>
          </a:bodyPr>
          <a:lstStyle/>
          <a:p>
            <a:pPr lvl="0" algn="ctr">
              <a:lnSpc>
                <a:spcPct val="107000"/>
              </a:lnSpc>
            </a:pPr>
            <a:r>
              <a:rPr lang="el-GR" sz="3200" b="1" dirty="0">
                <a:latin typeface="Times New Roman" panose="02020603050405020304" pitchFamily="18" charset="0"/>
                <a:ea typeface="Calibri" panose="020F0502020204030204" pitchFamily="34" charset="0"/>
                <a:cs typeface="Times New Roman" panose="02020603050405020304" pitchFamily="18" charset="0"/>
              </a:rPr>
              <a:t>Τελευταίες συμβουλές </a:t>
            </a:r>
          </a:p>
          <a:p>
            <a:pPr lvl="0" algn="ctr">
              <a:lnSpc>
                <a:spcPct val="107000"/>
              </a:lnSpc>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Αποφεύγετε την παράθεση εκτενών αποσπασμάτων από δευτερογενείς πηγές. Είναι προτιμότερο να διατυπώσετε την άποψη του συγγραφέα με δικά σας λόγια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Αποφεύγετε την παράθεση πληροφοριών που είναι γενικές και μπορεί να αντλήσει κανείς από ιστοσελίδες</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 όπως η </a:t>
            </a:r>
            <a:r>
              <a:rPr lang="el-GR" sz="2800" dirty="0" err="1">
                <a:effectLst/>
                <a:latin typeface="Times New Roman" panose="02020603050405020304" pitchFamily="18" charset="0"/>
                <a:ea typeface="Calibri" panose="020F0502020204030204" pitchFamily="34" charset="0"/>
                <a:cs typeface="Times New Roman" panose="02020603050405020304" pitchFamily="18" charset="0"/>
              </a:rPr>
              <a:t>wikipedia</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Το κείμενό σας πρέπει να έχει γλωσσική συνέπεια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(π.χ. του Κικέρωνος και του Καίσαρος, όχι του Κικέρωνος και του Καίσαρα)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Ο λόγος σας πρέπει να είναι ακαδημαϊκός. Αποφεύγετε λέξεις ή φράσεις από την καθομιλουμένη</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308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4205</TotalTime>
  <Words>6321</Words>
  <Application>Microsoft Office PowerPoint</Application>
  <PresentationFormat>On-screen Show (4:3)</PresentationFormat>
  <Paragraphs>795</Paragraphs>
  <Slides>103</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103</vt:i4>
      </vt:variant>
    </vt:vector>
  </HeadingPairs>
  <TitlesOfParts>
    <vt:vector size="116" baseType="lpstr">
      <vt:lpstr>Arial</vt:lpstr>
      <vt:lpstr>Arial Black</vt:lpstr>
      <vt:lpstr>Arial Narrow</vt:lpstr>
      <vt:lpstr>Book Antiqua</vt:lpstr>
      <vt:lpstr>Bookman Old Style</vt:lpstr>
      <vt:lpstr>Calibri</vt:lpstr>
      <vt:lpstr>Calibri Light</vt:lpstr>
      <vt:lpstr>Times New Roman</vt:lpstr>
      <vt:lpstr>Verdana</vt:lpstr>
      <vt:lpstr>Wingdings</vt:lpstr>
      <vt:lpstr>Office Theme</vt:lpstr>
      <vt:lpstr>1_Office Theme</vt:lpstr>
      <vt:lpstr>2_Office Theme</vt:lpstr>
      <vt:lpstr>Συγγραφή ακαδημαϊκού δοκιμίου</vt:lpstr>
      <vt:lpstr>Περιγραφή μαθήματος</vt:lpstr>
      <vt:lpstr>Στόχοι μαθήματος</vt:lpstr>
      <vt:lpstr>PowerPoint Presentation</vt:lpstr>
      <vt:lpstr>PowerPoint Presentation</vt:lpstr>
      <vt:lpstr>PowerPoint Presentation</vt:lpstr>
      <vt:lpstr>1. Βιβλιογραφική Έρευνα και Συλλογή Υλικού</vt:lpstr>
      <vt:lpstr> 1. Αναζήτηση βιβλιογραφίας</vt:lpstr>
      <vt:lpstr> Αναζήτηση βιβλιογραφίας</vt:lpstr>
      <vt:lpstr>PowerPoint Presentation</vt:lpstr>
      <vt:lpstr>PowerPoint Presentation</vt:lpstr>
      <vt:lpstr>Διεθνείς Βάσεις Δεδομένων</vt:lpstr>
      <vt:lpstr>Υπάρχει διαφορά μεταξύ των αποτελεσμάτων που εμφανίζει το Google και των αποτελεσμάτων του Google Scholar;</vt:lpstr>
      <vt:lpstr>PowerPoint Presentation</vt:lpstr>
      <vt:lpstr>Κυπριακές Βιβλιοθήκες </vt:lpstr>
      <vt:lpstr>PowerPoint Presentation</vt:lpstr>
      <vt:lpstr>PowerPoint Presentation</vt:lpstr>
      <vt:lpstr>Βιβλιοθήκες Εξωτερικού </vt:lpstr>
      <vt:lpstr>Επιπρόσθετες πηγές:</vt:lpstr>
      <vt:lpstr>Μια συμβουλή! </vt:lpstr>
      <vt:lpstr>Electronic books (Ηλεκτρονικά βιβλία):</vt:lpstr>
      <vt:lpstr>Αποδελτίωση</vt:lpstr>
      <vt:lpstr>Οργάνωση βιβλιογραφίας</vt:lpstr>
      <vt:lpstr>Οργάνωση βιβλιογραφίας</vt:lpstr>
      <vt:lpstr>2. Πώς χρησιμοποιώ τις λέξεις-κλειδιά που βρήκα;</vt:lpstr>
      <vt:lpstr>Κριτήρια αξιολόγησης πηγών</vt:lpstr>
      <vt:lpstr>PowerPoint Presentation</vt:lpstr>
      <vt:lpstr>Πρωτογενείς-Δευτερογενείς Πηγές</vt:lpstr>
      <vt:lpstr>PowerPoint Presentation</vt:lpstr>
      <vt:lpstr>Δευτερογενείς πηγές πληροφόρησης (secondary sources): </vt:lpstr>
      <vt:lpstr>Δευτερογενείς πηγές πληροφόρησης (secondary sources): </vt:lpstr>
      <vt:lpstr>Χρήση πρωτογενών και δευτερογενών πηγών</vt:lpstr>
      <vt:lpstr>Λογοκλοπή (plagiarism)</vt:lpstr>
      <vt:lpstr>PowerPoint Presentation</vt:lpstr>
      <vt:lpstr>PowerPoint Presentation</vt:lpstr>
      <vt:lpstr>PowerPoint Presentation</vt:lpstr>
      <vt:lpstr>PowerPoint Presentation</vt:lpstr>
      <vt:lpstr>Χρονοδιάγραμμα</vt:lpstr>
      <vt:lpstr>Μπορούμε να χρησιμοποιήσουμε κάποιες απλές, δοκιμασμένες τεχνικές για τη διαχείριση χρόνου</vt:lpstr>
      <vt:lpstr>Βάλτε στόχους!</vt:lpstr>
      <vt:lpstr>PowerPoint Presentation</vt:lpstr>
      <vt:lpstr>Specific</vt:lpstr>
      <vt:lpstr>Measurable</vt:lpstr>
      <vt:lpstr>Attainable</vt:lpstr>
      <vt:lpstr>Rewarding</vt:lpstr>
      <vt:lpstr>Timely</vt:lpstr>
      <vt:lpstr>Από τις 24 ώρες της ημέρας, πόσο χρόνο αφιερώνετε σε: </vt:lpstr>
      <vt:lpstr>Τώρα, με βάση το ημερήσιο πρόγραμμά σας και το ποσοστό του χρόνου που αφιερώσατε για καθετί, σκεφτείτε:</vt:lpstr>
      <vt:lpstr>Time wasters</vt:lpstr>
      <vt:lpstr>Επιπλέον τεχνικές αξιοποίησης χρόνου:</vt:lpstr>
      <vt:lpstr>PowerPoint Presentation</vt:lpstr>
      <vt:lpstr>Stephen Covey Time Management Matrix </vt:lpstr>
      <vt:lpstr>PowerPoint Presentation</vt:lpstr>
      <vt:lpstr>Gantt Chart </vt:lpstr>
      <vt:lpstr>PowerPoint Presentation</vt:lpstr>
      <vt:lpstr>PowerPoint Presentation</vt:lpstr>
      <vt:lpstr>Βρείτε το χώρο που σας εμπνέει να διαβάσετε </vt:lpstr>
      <vt:lpstr>Κάντε διαλείμματα: </vt:lpstr>
      <vt:lpstr>PowerPoint Presentation</vt:lpstr>
      <vt:lpstr> 7 Habits of Highly Effective People</vt:lpstr>
      <vt:lpstr>PowerPoint Presentation</vt:lpstr>
      <vt:lpstr>Ξεκινώ με ένα </vt:lpstr>
      <vt:lpstr>PowerPoint Presentation</vt:lpstr>
      <vt:lpstr>Πώς επιλέγουμε το κατάλληλο θέμα;</vt:lpstr>
      <vt:lpstr>PowerPoint Presentation</vt:lpstr>
      <vt:lpstr>Πρωτότυπη εργασία:  θεωρείται η εργασία που «προάγει τη γνώση σε μια συγκεκριμένη γνωστική περιοχή» και «συμβάλλει στην προώθηση της επιστήμης»</vt:lpstr>
      <vt:lpstr>Συντακτική δομή της Εργασίας </vt:lpstr>
      <vt:lpstr>Σελίδα Τίτλου (Eσώφυλλο)</vt:lpstr>
      <vt:lpstr>PowerPoint Presentation</vt:lpstr>
      <vt:lpstr>Περίληψη/Κατατοπιστικό σημείωμα (abstract)</vt:lpstr>
      <vt:lpstr>PowerPoint Presentation</vt:lpstr>
      <vt:lpstr>Εισαγωγή</vt:lpstr>
      <vt:lpstr>Οργάνωση σε κεφάλαια &amp; υποκεφάλαια </vt:lpstr>
      <vt:lpstr>PowerPoint Presentation</vt:lpstr>
      <vt:lpstr>Παραπομπές</vt:lpstr>
      <vt:lpstr> Παραπομπές</vt:lpstr>
      <vt:lpstr>Βιβλιογραφία</vt:lpstr>
      <vt:lpstr>Βιβλιογραφία</vt:lpstr>
      <vt:lpstr>Εξέταση Βιβλιογραφίας</vt:lpstr>
      <vt:lpstr>PowerPoint Presentation</vt:lpstr>
      <vt:lpstr>PowerPoint Presentation</vt:lpstr>
      <vt:lpstr>PowerPoint Presentation</vt:lpstr>
      <vt:lpstr>PowerPoint Presentation</vt:lpstr>
      <vt:lpstr>PowerPoint Presentation</vt:lpstr>
      <vt:lpstr>PowerPoint Presentation</vt:lpstr>
      <vt:lpstr>Συνήθη προβλήματα συγγραφής</vt:lpstr>
      <vt:lpstr>Τρόποι αντιμετώπισης προαναφερθέντων προβλημάτων</vt:lpstr>
      <vt:lpstr>Τρόποι αντιμετώπισης προαναφερθέντων προβλημάτων</vt:lpstr>
      <vt:lpstr>Συνήθη λάθη που πρέπει να αποφεύγονται</vt:lpstr>
      <vt:lpstr>PowerPoint Presentation</vt:lpstr>
      <vt:lpstr>PowerPoint Presentation</vt:lpstr>
      <vt:lpstr>Συνήθης τρόπος αξιολόγησης ενός ακαδημαϊκού δοκιμίου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Κανονισμοί Πανεπιστημίου Κύπρου Απαιτούμενα για τη μορφή της Διατριβής - Προδιαγραφές για τη μορφή Εργασίας</vt:lpstr>
      <vt:lpstr>PowerPoint Presentation</vt:lpstr>
      <vt:lpstr>PowerPoint Presentation</vt:lpstr>
      <vt:lpstr>PowerPoint Presentation</vt:lpstr>
    </vt:vector>
  </TitlesOfParts>
  <Company>UCY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Συγγραφη ακαδημαϊκου δοκιμιου</dc:title>
  <dc:creator>Visitor2</dc:creator>
  <cp:lastModifiedBy>Sophie Petrou</cp:lastModifiedBy>
  <cp:revision>198</cp:revision>
  <dcterms:created xsi:type="dcterms:W3CDTF">2016-10-08T09:45:30Z</dcterms:created>
  <dcterms:modified xsi:type="dcterms:W3CDTF">2021-03-18T10:02:58Z</dcterms:modified>
</cp:coreProperties>
</file>