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1"/>
  </p:handoutMasterIdLst>
  <p:sldIdLst>
    <p:sldId id="256" r:id="rId2"/>
    <p:sldId id="289" r:id="rId3"/>
    <p:sldId id="257" r:id="rId4"/>
    <p:sldId id="258" r:id="rId5"/>
    <p:sldId id="284" r:id="rId6"/>
    <p:sldId id="263" r:id="rId7"/>
    <p:sldId id="264" r:id="rId8"/>
    <p:sldId id="265" r:id="rId9"/>
    <p:sldId id="266" r:id="rId10"/>
    <p:sldId id="286" r:id="rId11"/>
    <p:sldId id="267" r:id="rId12"/>
    <p:sldId id="285" r:id="rId13"/>
    <p:sldId id="287" r:id="rId14"/>
    <p:sldId id="290" r:id="rId15"/>
    <p:sldId id="292" r:id="rId16"/>
    <p:sldId id="268" r:id="rId17"/>
    <p:sldId id="270" r:id="rId18"/>
    <p:sldId id="288" r:id="rId19"/>
    <p:sldId id="291" r:id="rId20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CB49-8526-4AF8-9524-8C0B0CBDE452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E6297-B037-47AE-9B67-8E4B729B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1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55712-A33F-4772-AF88-CBE9F50BED1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D79009-A751-4838-A69A-8FF27E6A2C2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souris.constantinos@ucy.ac.c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tsouris@ucy.ac.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348880"/>
            <a:ext cx="6516216" cy="1470025"/>
          </a:xfrm>
        </p:spPr>
        <p:txBody>
          <a:bodyPr/>
          <a:lstStyle/>
          <a:p>
            <a:r>
              <a:rPr lang="el-GR" dirty="0" smtClean="0"/>
              <a:t>Τεχνικές </a:t>
            </a:r>
            <a:br>
              <a:rPr lang="el-GR" dirty="0" smtClean="0"/>
            </a:br>
            <a:r>
              <a:rPr lang="el-GR" dirty="0" smtClean="0"/>
              <a:t>προφορικών παρουσιάσεων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4797152"/>
            <a:ext cx="4248472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Εντατικά μαθήματα ΚΕΔΙΜΑ</a:t>
            </a:r>
          </a:p>
          <a:p>
            <a:r>
              <a:rPr lang="el-GR" dirty="0" smtClean="0"/>
              <a:t>Εαρινό 201</a:t>
            </a:r>
            <a:r>
              <a:rPr lang="en-GB" dirty="0" smtClean="0"/>
              <a:t>5</a:t>
            </a:r>
            <a:endParaRPr lang="el-GR" dirty="0" smtClean="0"/>
          </a:p>
          <a:p>
            <a:r>
              <a:rPr lang="el-GR" dirty="0" smtClean="0"/>
              <a:t>Δρ. Κωνσταντίνος Τσουρής</a:t>
            </a:r>
            <a:r>
              <a:rPr lang="en-GB" dirty="0" smtClean="0"/>
              <a:t>            </a:t>
            </a:r>
          </a:p>
          <a:p>
            <a:r>
              <a:rPr lang="en-GB" dirty="0" smtClean="0">
                <a:hlinkClick r:id="rId2"/>
              </a:rPr>
              <a:t>tsouris.constantinos@ucy.ac.cy</a:t>
            </a:r>
            <a:r>
              <a:rPr lang="en-GB" dirty="0" smtClean="0"/>
              <a:t> </a:t>
            </a:r>
            <a:endParaRPr lang="en-GB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612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Εισαγωγή</a:t>
            </a:r>
          </a:p>
          <a:p>
            <a:r>
              <a:rPr lang="el-GR" sz="2000" dirty="0" smtClean="0"/>
              <a:t>Γενική παρουσίαση θέματος</a:t>
            </a:r>
          </a:p>
          <a:p>
            <a:r>
              <a:rPr lang="el-GR" sz="2000" dirty="0" smtClean="0"/>
              <a:t>Σαφής έκθεση σκοπών και στόχων</a:t>
            </a:r>
          </a:p>
          <a:p>
            <a:r>
              <a:rPr lang="el-GR" sz="2000" dirty="0" smtClean="0"/>
              <a:t>Ανάλυση – παραδείγματα</a:t>
            </a:r>
          </a:p>
          <a:p>
            <a:r>
              <a:rPr lang="el-GR" sz="2000" dirty="0" smtClean="0"/>
              <a:t>Σύνοψη </a:t>
            </a:r>
          </a:p>
          <a:p>
            <a:r>
              <a:rPr lang="el-GR" sz="2000" dirty="0" smtClean="0"/>
              <a:t>Ερωτήσεις ακροατηρίου – πώς τις αντιμετωπίζουμε;</a:t>
            </a:r>
          </a:p>
          <a:p>
            <a:pPr lvl="1"/>
            <a:r>
              <a:rPr lang="el-GR" sz="1800" dirty="0" smtClean="0"/>
              <a:t>Αυτοπεποίθηση</a:t>
            </a:r>
          </a:p>
          <a:p>
            <a:pPr lvl="1"/>
            <a:r>
              <a:rPr lang="el-GR" sz="1800" dirty="0" smtClean="0"/>
              <a:t>Επάρκεια</a:t>
            </a:r>
          </a:p>
          <a:p>
            <a:pPr lvl="1"/>
            <a:r>
              <a:rPr lang="el-GR" sz="1800" dirty="0" smtClean="0"/>
              <a:t>Ειλικρίνεια </a:t>
            </a: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μέσων παρουσίασης (!)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595005" cy="4717983"/>
          </a:xfrm>
        </p:spPr>
        <p:txBody>
          <a:bodyPr/>
          <a:lstStyle/>
          <a:p>
            <a:endParaRPr lang="el-GR" sz="2000" dirty="0" smtClean="0"/>
          </a:p>
          <a:p>
            <a:r>
              <a:rPr lang="el-GR" sz="2000" dirty="0" smtClean="0"/>
              <a:t>Πολυμέσα (π.χ. </a:t>
            </a:r>
            <a:r>
              <a:rPr lang="en-GB" sz="2000" dirty="0" err="1" smtClean="0"/>
              <a:t>Powerpoint</a:t>
            </a:r>
            <a:r>
              <a:rPr lang="en-GB" sz="2000" dirty="0" smtClean="0"/>
              <a:t>)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Διαδίκτυο</a:t>
            </a:r>
            <a:r>
              <a:rPr lang="en-GB" sz="2000" dirty="0" smtClean="0"/>
              <a:t> (</a:t>
            </a:r>
            <a:r>
              <a:rPr lang="el-GR" sz="2000" dirty="0" smtClean="0"/>
              <a:t>π.χ. </a:t>
            </a:r>
            <a:r>
              <a:rPr lang="en-GB" sz="2000" dirty="0" smtClean="0"/>
              <a:t>Web 2.0)</a:t>
            </a:r>
            <a:endParaRPr lang="el-GR" sz="2000" dirty="0" smtClean="0"/>
          </a:p>
          <a:p>
            <a:r>
              <a:rPr lang="el-GR" sz="2000" dirty="0" smtClean="0"/>
              <a:t>Γραφήματα</a:t>
            </a:r>
          </a:p>
          <a:p>
            <a:r>
              <a:rPr lang="el-GR" sz="2000" dirty="0" smtClean="0"/>
              <a:t>Διαφάνειες</a:t>
            </a:r>
          </a:p>
          <a:p>
            <a:r>
              <a:rPr lang="el-GR" sz="2000" dirty="0" smtClean="0"/>
              <a:t>Έντυπα υλικά</a:t>
            </a:r>
          </a:p>
          <a:p>
            <a:r>
              <a:rPr lang="en-GB" sz="2000" dirty="0" smtClean="0"/>
              <a:t>Posters</a:t>
            </a:r>
          </a:p>
          <a:p>
            <a:r>
              <a:rPr lang="en-GB" sz="2000" dirty="0" smtClean="0"/>
              <a:t>…</a:t>
            </a:r>
          </a:p>
          <a:p>
            <a:r>
              <a:rPr lang="el-GR" sz="2000" dirty="0"/>
              <a:t>Χρώματα / γραμματοσειρές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/>
          </a:p>
          <a:p>
            <a:r>
              <a:rPr lang="el-GR" sz="2000" dirty="0" smtClean="0"/>
              <a:t>Στόχος η πλήρης και σφαιρική κάλυψη του θέματος εντός των χρονικών πλαισίων (όπου αυτά ισχύουν)</a:t>
            </a:r>
          </a:p>
          <a:p>
            <a:endParaRPr lang="el-GR" sz="2000" dirty="0"/>
          </a:p>
          <a:p>
            <a:r>
              <a:rPr lang="el-GR" sz="2000" dirty="0" smtClean="0"/>
              <a:t>Χρονομετρημένη εξάσκηση</a:t>
            </a:r>
          </a:p>
          <a:p>
            <a:endParaRPr lang="el-GR" sz="2000" dirty="0"/>
          </a:p>
          <a:p>
            <a:r>
              <a:rPr lang="el-GR" sz="2000" dirty="0" smtClean="0"/>
              <a:t>Τι κι αν ο χρόνος τελειώνει ενώ το θέμα μας δεν;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7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Ηθικά ζητήματα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Προσαρμογή της παρουσίασης για διεθνές </a:t>
            </a:r>
            <a:r>
              <a:rPr lang="el-GR" sz="2000" dirty="0" smtClean="0"/>
              <a:t>/ διαπολιτισμικό ακροατήριο</a:t>
            </a:r>
          </a:p>
          <a:p>
            <a:endParaRPr lang="el-GR" sz="2000" dirty="0" smtClean="0"/>
          </a:p>
          <a:p>
            <a:r>
              <a:rPr lang="el-GR" sz="2000" dirty="0" smtClean="0"/>
              <a:t>Αποφυγή σεξιστικού / ρατσιστικού λεξιλογίου</a:t>
            </a:r>
          </a:p>
          <a:p>
            <a:r>
              <a:rPr lang="el-GR" sz="2000" dirty="0" smtClean="0"/>
              <a:t>Αποφυγή προσβλητικών σχολίων / αστείων</a:t>
            </a:r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Οπτικοακουστικό υλικό</a:t>
            </a:r>
          </a:p>
          <a:p>
            <a:r>
              <a:rPr lang="el-GR" sz="2000" dirty="0" smtClean="0"/>
              <a:t>Λογοκλοπή 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79" y="2996952"/>
            <a:ext cx="1723021" cy="24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811030" cy="924475"/>
          </a:xfrm>
        </p:spPr>
        <p:txBody>
          <a:bodyPr/>
          <a:lstStyle/>
          <a:p>
            <a:r>
              <a:rPr lang="el-GR" dirty="0" smtClean="0"/>
              <a:t>Μπροστά σε επιτροπή κρίσης (διατριβές, πτυχιακές)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955045" cy="4934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r>
              <a:rPr lang="el-GR" sz="2000" dirty="0" smtClean="0"/>
              <a:t>Ιδιάζουσα περίπτωση παρουσίασης</a:t>
            </a:r>
          </a:p>
          <a:p>
            <a:endParaRPr lang="el-GR" sz="2000" dirty="0"/>
          </a:p>
          <a:p>
            <a:r>
              <a:rPr lang="el-GR" sz="2000" dirty="0" smtClean="0"/>
              <a:t>Σπάνια κάποιο μέλος της επιτρόπής θα διακόψει τη ροή σας</a:t>
            </a:r>
          </a:p>
          <a:p>
            <a:endParaRPr lang="el-GR" sz="2000" dirty="0" smtClean="0"/>
          </a:p>
          <a:p>
            <a:r>
              <a:rPr lang="el-GR" sz="2000" dirty="0" smtClean="0"/>
              <a:t>Μην αφαιρείστε από τη συμπεριφορά των μελών της επιτροπής (π.χ. Κάποιο μέλος ίσως να έχει συνεχώς κλειστά τα μάτια) – ο καθένας συγκεντρώνεται διαφορετικά</a:t>
            </a:r>
          </a:p>
          <a:p>
            <a:endParaRPr lang="el-GR" sz="2000" dirty="0" smtClean="0"/>
          </a:p>
          <a:p>
            <a:r>
              <a:rPr lang="el-GR" sz="2000" dirty="0" smtClean="0"/>
              <a:t>Κάποιες αντιδράσεις πιθανόν να σας αναστατώσουν (π.χ. μομφασμοί) – μην τις αφήσετε να σας επηρεάσουν</a:t>
            </a:r>
          </a:p>
          <a:p>
            <a:endParaRPr lang="el-GR" sz="2000" dirty="0" smtClean="0"/>
          </a:p>
          <a:p>
            <a:r>
              <a:rPr lang="el-GR" sz="2000" dirty="0" smtClean="0"/>
              <a:t>Πλήρης εστίαση στο αντικείμενό σας – αυστηρή τήρηση του προγράμματος που έχετε σχεδιάσει εξ’ αρχής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46722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πολυμέσων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Powerpoint</a:t>
            </a:r>
            <a:endParaRPr lang="en-GB" sz="2000" dirty="0" smtClean="0"/>
          </a:p>
          <a:p>
            <a:r>
              <a:rPr lang="el-GR" sz="2000" dirty="0" smtClean="0"/>
              <a:t>Διαδικτυακά μέσα </a:t>
            </a:r>
            <a:r>
              <a:rPr lang="en-GB" sz="2000" dirty="0" smtClean="0"/>
              <a:t>(Web 2.0</a:t>
            </a:r>
            <a:r>
              <a:rPr lang="el-GR" sz="2000" dirty="0" smtClean="0"/>
              <a:t> – π.χ. </a:t>
            </a:r>
            <a:r>
              <a:rPr lang="en-GB" sz="2000" dirty="0" err="1" smtClean="0"/>
              <a:t>Prezi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Posters </a:t>
            </a:r>
          </a:p>
          <a:p>
            <a:r>
              <a:rPr lang="el-GR" sz="2000" dirty="0" smtClean="0"/>
              <a:t>Διαδραστικά μέσα </a:t>
            </a:r>
          </a:p>
          <a:p>
            <a:endParaRPr lang="el-GR" sz="2000" dirty="0"/>
          </a:p>
          <a:p>
            <a:r>
              <a:rPr lang="el-GR" sz="2000" dirty="0" smtClean="0"/>
              <a:t>Επιλογή αναλόγως σκοπού, ακροατηρίου, χρόνου</a:t>
            </a:r>
          </a:p>
        </p:txBody>
      </p:sp>
    </p:spTree>
    <p:extLst>
      <p:ext uri="{BB962C8B-B14F-4D97-AF65-F5344CB8AC3E}">
        <p14:creationId xmlns:p14="http://schemas.microsoft.com/office/powerpoint/2010/main" val="1617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Φόβος σκηνής, γλωσσοφοβία </a:t>
            </a:r>
            <a:br>
              <a:rPr lang="el-GR" dirty="0" smtClean="0"/>
            </a:br>
            <a:r>
              <a:rPr lang="el-GR" dirty="0" smtClean="0"/>
              <a:t>και άγχος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125112" cy="44644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Φυσιολογικά πλην ελεγχόμενα επακόλουθα της παρουσίας ακροατηρίου</a:t>
            </a:r>
          </a:p>
          <a:p>
            <a:r>
              <a:rPr lang="el-GR" dirty="0" smtClean="0"/>
              <a:t>Μειώστε τις αρνητικές σκέψεις</a:t>
            </a:r>
          </a:p>
          <a:p>
            <a:r>
              <a:rPr lang="el-GR" dirty="0" smtClean="0"/>
              <a:t>Επικεντρωθείτε στα δυνατά σας σημεία ως ομιλητές</a:t>
            </a:r>
          </a:p>
          <a:p>
            <a:r>
              <a:rPr lang="el-GR" dirty="0" smtClean="0"/>
              <a:t>Επαρκής προετοιμασία και πρόβες (π.χ. εξάσκηση </a:t>
            </a:r>
            <a:r>
              <a:rPr lang="el-GR" dirty="0"/>
              <a:t>μπροστά σε </a:t>
            </a:r>
            <a:r>
              <a:rPr lang="el-GR" dirty="0" smtClean="0"/>
              <a:t>φίλους)</a:t>
            </a:r>
          </a:p>
          <a:p>
            <a:r>
              <a:rPr lang="el-GR" dirty="0" smtClean="0"/>
              <a:t>Προσπαθήστε να αγνοήσετε άγχος / ανησυχίες</a:t>
            </a:r>
          </a:p>
          <a:p>
            <a:r>
              <a:rPr lang="el-GR" dirty="0" smtClean="0"/>
              <a:t>Μην επιμείνετε στα όποια μικρολαθάκια κατά την ώρα της παρουσίασης</a:t>
            </a:r>
          </a:p>
          <a:p>
            <a:r>
              <a:rPr lang="el-GR" dirty="0" smtClean="0"/>
              <a:t>Η προφορική παρουσίαση είναι ευκαιρία, όχι βάρος</a:t>
            </a:r>
          </a:p>
          <a:p>
            <a:r>
              <a:rPr lang="el-GR" dirty="0" smtClean="0"/>
              <a:t>Περιορίστε την καφεϊνη / το κάπνισμα πριν την παρουσίαση</a:t>
            </a:r>
          </a:p>
          <a:p>
            <a:r>
              <a:rPr lang="el-GR" dirty="0" smtClean="0"/>
              <a:t>Αναπτύξτε δεξιότητες ελέγχου των παραπάνω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59">
            <a:off x="7668344" y="188640"/>
            <a:ext cx="11978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1926"/>
            <a:ext cx="7125112" cy="4789991"/>
          </a:xfrm>
        </p:spPr>
        <p:txBody>
          <a:bodyPr>
            <a:normAutofit/>
          </a:bodyPr>
          <a:lstStyle/>
          <a:p>
            <a:r>
              <a:rPr lang="el-GR" dirty="0" smtClean="0"/>
              <a:t>Μπορείτε να σχηματίστε τυχαίες ομάδες 3-4 ατόμων</a:t>
            </a:r>
          </a:p>
          <a:p>
            <a:r>
              <a:rPr lang="el-GR" dirty="0" smtClean="0"/>
              <a:t>Σύντομη συζήτηση (5’) σε ένα από τα ακόλουθα:</a:t>
            </a:r>
          </a:p>
          <a:p>
            <a:pPr lvl="1"/>
            <a:r>
              <a:rPr lang="el-GR" dirty="0" smtClean="0"/>
              <a:t>Πώς να περάσετε ένα διήμερο στην Αθήνα</a:t>
            </a:r>
          </a:p>
          <a:p>
            <a:pPr lvl="1"/>
            <a:r>
              <a:rPr lang="el-GR" dirty="0" smtClean="0"/>
              <a:t>Καλή υγεία – 4 τρόποι για να την πετύχουμε</a:t>
            </a:r>
          </a:p>
          <a:p>
            <a:pPr lvl="1"/>
            <a:r>
              <a:rPr lang="el-GR" dirty="0" smtClean="0"/>
              <a:t>Όταν κερδίσω το Λόττο</a:t>
            </a:r>
          </a:p>
          <a:p>
            <a:pPr lvl="1"/>
            <a:r>
              <a:rPr lang="el-GR" dirty="0" smtClean="0"/>
              <a:t>Οποιοδήποτε άλλο θέμα δικής σας επιλογής</a:t>
            </a:r>
          </a:p>
          <a:p>
            <a:endParaRPr lang="el-GR" dirty="0" smtClean="0"/>
          </a:p>
          <a:p>
            <a:r>
              <a:rPr lang="el-GR" dirty="0" smtClean="0"/>
              <a:t>Χρονομετρημένη ομαδική παρουσίαση (30’’ για κάθε άτομο)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sz="2000" dirty="0" smtClean="0"/>
          </a:p>
          <a:p>
            <a:r>
              <a:rPr lang="el-GR" sz="2000" dirty="0" smtClean="0"/>
              <a:t>Σας ευχαριστώ θερμά για την παρουσία σας</a:t>
            </a:r>
          </a:p>
          <a:p>
            <a:endParaRPr lang="el-GR" sz="2000" dirty="0" smtClean="0"/>
          </a:p>
          <a:p>
            <a:r>
              <a:rPr lang="el-GR" sz="2000" dirty="0" smtClean="0"/>
              <a:t>Η διάλεξη και σχετική βιλβιογραφία είναι διαθέσιμα ηλεκτρονικά </a:t>
            </a:r>
            <a:r>
              <a:rPr lang="en-GB" sz="2000" dirty="0" smtClean="0">
                <a:hlinkClick r:id="rId2"/>
              </a:rPr>
              <a:t>tsouris.constantinos@ucy.ac.cy</a:t>
            </a:r>
            <a:r>
              <a:rPr lang="en-GB" sz="2000" dirty="0" smtClean="0"/>
              <a:t> </a:t>
            </a:r>
          </a:p>
          <a:p>
            <a:endParaRPr lang="el-GR" sz="2000" dirty="0" smtClean="0"/>
          </a:p>
          <a:p>
            <a:r>
              <a:rPr lang="el-GR" sz="2000" dirty="0" smtClean="0"/>
              <a:t>Προτού φύγετε, θυμηθείτε να πάρετε μαζί το ερωτηματολόγιο αξιολόγησης – για παραλαβή του πιστοποιητικού παρακολούθησης και πίστωση των ωρών προς απόκτηση μονάδων στο πτυχίο σας, δείτε τις οδηγίες και τηλέφωνα επικοινωνίας στο έντυπο 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042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249">
            <a:off x="305402" y="619090"/>
            <a:ext cx="1776809" cy="2460197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339">
            <a:off x="6469289" y="598560"/>
            <a:ext cx="2325638" cy="20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100">
            <a:off x="5567016" y="3495852"/>
            <a:ext cx="2985660" cy="297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189">
            <a:off x="541498" y="3727146"/>
            <a:ext cx="3604978" cy="28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303">
            <a:off x="2483768" y="282060"/>
            <a:ext cx="3480048" cy="27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Προκαταρκτικό πρόγραμμα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4" cy="472514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1500-16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  <a:r>
              <a:rPr lang="el-GR" dirty="0" smtClean="0">
                <a:solidFill>
                  <a:srgbClr val="FF0000"/>
                </a:solidFill>
              </a:rPr>
              <a:t>0</a:t>
            </a:r>
            <a:r>
              <a:rPr lang="el-GR" dirty="0" smtClean="0"/>
              <a:t> Θεωρητικές </a:t>
            </a:r>
            <a:r>
              <a:rPr lang="el-GR" dirty="0"/>
              <a:t>πτυχές </a:t>
            </a:r>
            <a:r>
              <a:rPr lang="el-GR" dirty="0" smtClean="0"/>
              <a:t>παρουσιάσεων, με επίκεντρο τις παρουσιάσεις μπροστά </a:t>
            </a:r>
            <a:r>
              <a:rPr lang="el-GR" dirty="0"/>
              <a:t>σε </a:t>
            </a:r>
            <a:r>
              <a:rPr lang="el-GR" dirty="0" smtClean="0"/>
              <a:t>ακροατήριο ή </a:t>
            </a:r>
            <a:r>
              <a:rPr lang="el-GR" dirty="0"/>
              <a:t>σε επιτροπή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- Παρουσίαση </a:t>
            </a:r>
            <a:r>
              <a:rPr lang="el-GR" dirty="0"/>
              <a:t>πτυχιακών και διατριβών μπροστά σε επιτροπή κρίσης και τρόποι με τους οποίους τέτοιου είδους παρουσιάσεις μπορούν να γίνουν πιο αποτελεσματικές.  </a:t>
            </a:r>
            <a:endParaRPr lang="en-GB" dirty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16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  <a:r>
              <a:rPr lang="el-GR" dirty="0" smtClean="0">
                <a:solidFill>
                  <a:srgbClr val="FF0000"/>
                </a:solidFill>
              </a:rPr>
              <a:t>0-1</a:t>
            </a:r>
            <a:r>
              <a:rPr lang="en-GB" dirty="0" smtClean="0">
                <a:solidFill>
                  <a:srgbClr val="FF0000"/>
                </a:solidFill>
              </a:rPr>
              <a:t>70</a:t>
            </a:r>
            <a:r>
              <a:rPr lang="el-GR" dirty="0" smtClean="0">
                <a:solidFill>
                  <a:srgbClr val="FF0000"/>
                </a:solidFill>
              </a:rPr>
              <a:t>0 </a:t>
            </a:r>
            <a:r>
              <a:rPr lang="el-GR" dirty="0" smtClean="0"/>
              <a:t>Διάλειμμα   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70</a:t>
            </a:r>
            <a:r>
              <a:rPr lang="el-GR" dirty="0" smtClean="0">
                <a:solidFill>
                  <a:srgbClr val="FF0000"/>
                </a:solidFill>
              </a:rPr>
              <a:t>0-1730 </a:t>
            </a:r>
            <a:r>
              <a:rPr lang="el-GR" dirty="0" smtClean="0"/>
              <a:t>Γνωριμία με πολυμέσα τα οποία μπορούν να εμπλουτίσουν μια προφορική παρουσίαση</a:t>
            </a:r>
          </a:p>
          <a:p>
            <a:r>
              <a:rPr lang="el-GR" dirty="0"/>
              <a:t>- Παρουσίαση τρόπων αντιμετώπισης του λεγόμενου ‘φόβου σκηνής’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1730-1800 </a:t>
            </a:r>
            <a:r>
              <a:rPr lang="el-GR" dirty="0" smtClean="0"/>
              <a:t>Πρακτική εξάσκηση (επιλογή, ετοιμασία και παρουσίαση σύντομου θέματος)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0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Αντικείμενα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Προφορική παρουσίαση </a:t>
            </a:r>
            <a:r>
              <a:rPr lang="el-GR" dirty="0" smtClean="0"/>
              <a:t>μελέτης/πτυχιακής/διατριβής</a:t>
            </a:r>
          </a:p>
          <a:p>
            <a:pPr lvl="1"/>
            <a:r>
              <a:rPr lang="el-GR" dirty="0" smtClean="0"/>
              <a:t>Επικοινωνία με το ακροατήριο</a:t>
            </a:r>
          </a:p>
          <a:p>
            <a:pPr lvl="1"/>
            <a:r>
              <a:rPr lang="el-GR" dirty="0" smtClean="0"/>
              <a:t>Γλώσσα του σώματος (</a:t>
            </a:r>
            <a:r>
              <a:rPr lang="en-GB" dirty="0" smtClean="0"/>
              <a:t>body language) </a:t>
            </a:r>
          </a:p>
          <a:p>
            <a:pPr lvl="1"/>
            <a:r>
              <a:rPr lang="el-GR" dirty="0" smtClean="0"/>
              <a:t>Προετοιμασία ομιλητή </a:t>
            </a:r>
            <a:endParaRPr lang="en-GB" dirty="0"/>
          </a:p>
          <a:p>
            <a:pPr lvl="1"/>
            <a:r>
              <a:rPr lang="el-GR" dirty="0"/>
              <a:t>Οργάνωση </a:t>
            </a:r>
            <a:r>
              <a:rPr lang="el-GR" dirty="0" smtClean="0"/>
              <a:t>/ ανάπτυξη </a:t>
            </a:r>
            <a:r>
              <a:rPr lang="el-GR" dirty="0"/>
              <a:t>υλικού</a:t>
            </a:r>
            <a:endParaRPr lang="en-GB" dirty="0"/>
          </a:p>
          <a:p>
            <a:pPr lvl="1"/>
            <a:r>
              <a:rPr lang="el-GR" dirty="0"/>
              <a:t>Ορθή επιλογή μέσων παρουσίασης (τεχνολογία, </a:t>
            </a:r>
            <a:r>
              <a:rPr lang="en-GB" dirty="0"/>
              <a:t>posters</a:t>
            </a:r>
            <a:r>
              <a:rPr lang="el-GR" dirty="0"/>
              <a:t>, διαφάνειες, κτλ</a:t>
            </a:r>
            <a:r>
              <a:rPr lang="el-GR" dirty="0" smtClean="0"/>
              <a:t>.)</a:t>
            </a:r>
          </a:p>
          <a:p>
            <a:pPr lvl="1"/>
            <a:r>
              <a:rPr lang="el-GR" dirty="0" smtClean="0"/>
              <a:t>Διάρκεια</a:t>
            </a:r>
          </a:p>
          <a:p>
            <a:pPr lvl="1"/>
            <a:r>
              <a:rPr lang="el-GR" dirty="0" smtClean="0"/>
              <a:t>Δομή </a:t>
            </a:r>
          </a:p>
          <a:p>
            <a:pPr lvl="1"/>
            <a:r>
              <a:rPr lang="el-GR" dirty="0" smtClean="0"/>
              <a:t>Ηθικά ζητήματα</a:t>
            </a:r>
          </a:p>
          <a:p>
            <a:pPr lvl="1"/>
            <a:r>
              <a:rPr lang="el-GR" dirty="0" smtClean="0"/>
              <a:t>Μπροστά σε επιτροπής κρίσης</a:t>
            </a:r>
            <a:endParaRPr lang="en-GB" dirty="0" smtClean="0"/>
          </a:p>
          <a:p>
            <a:pPr lvl="0"/>
            <a:r>
              <a:rPr lang="el-GR" dirty="0" smtClean="0"/>
              <a:t>Χρήση </a:t>
            </a:r>
            <a:r>
              <a:rPr lang="el-GR" dirty="0"/>
              <a:t>πολυμέσων για δημιουργία και εκτέλεση παρουσιάσεων (</a:t>
            </a:r>
            <a:r>
              <a:rPr lang="en-GB" dirty="0"/>
              <a:t>PowerPoint</a:t>
            </a:r>
            <a:r>
              <a:rPr lang="el-GR" dirty="0"/>
              <a:t>, </a:t>
            </a:r>
            <a:r>
              <a:rPr lang="en-GB" dirty="0"/>
              <a:t>Web</a:t>
            </a:r>
            <a:r>
              <a:rPr lang="el-GR" dirty="0"/>
              <a:t> </a:t>
            </a:r>
            <a:r>
              <a:rPr lang="el-GR" dirty="0" smtClean="0"/>
              <a:t>2.0</a:t>
            </a:r>
            <a:r>
              <a:rPr lang="en-GB" dirty="0" smtClean="0"/>
              <a:t>, Posters</a:t>
            </a:r>
            <a:r>
              <a:rPr lang="el-GR" dirty="0" smtClean="0"/>
              <a:t>)</a:t>
            </a:r>
            <a:endParaRPr lang="en-GB" dirty="0"/>
          </a:p>
          <a:p>
            <a:pPr lvl="0"/>
            <a:r>
              <a:rPr lang="el-GR" dirty="0" smtClean="0"/>
              <a:t>Φόβος σκηνής, γλωσσοφοβία και άγχος </a:t>
            </a:r>
            <a:r>
              <a:rPr lang="el-GR" dirty="0"/>
              <a:t>– πώς </a:t>
            </a:r>
            <a:r>
              <a:rPr lang="el-GR" dirty="0" smtClean="0"/>
              <a:t>καταπολεμούνται;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 smtClean="0"/>
              <a:t>ξεκ</a:t>
            </a:r>
            <a:r>
              <a:rPr lang="el-GR" sz="4000" dirty="0" smtClean="0">
                <a:solidFill>
                  <a:srgbClr val="FF0000"/>
                </a:solidFill>
              </a:rPr>
              <a:t>Ά</a:t>
            </a:r>
            <a:r>
              <a:rPr lang="el-GR" sz="4000" dirty="0" smtClean="0"/>
              <a:t>θαρος στόχος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endParaRPr lang="el-GR" sz="4000" dirty="0" smtClean="0"/>
          </a:p>
          <a:p>
            <a:pPr marL="0" indent="0">
              <a:buNone/>
            </a:pPr>
            <a:r>
              <a:rPr lang="el-GR" sz="4000" dirty="0" smtClean="0"/>
              <a:t>				γν</a:t>
            </a:r>
            <a:r>
              <a:rPr lang="el-GR" sz="4000" dirty="0" smtClean="0">
                <a:solidFill>
                  <a:srgbClr val="FF0000"/>
                </a:solidFill>
              </a:rPr>
              <a:t>Ώ</a:t>
            </a:r>
            <a:r>
              <a:rPr lang="el-GR" sz="4000" dirty="0" smtClean="0"/>
              <a:t>ση αντικειμένου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698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με το ακροατήριο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Εξασφάλιση και διατήρηση ενδιαφέροντος</a:t>
            </a:r>
          </a:p>
          <a:p>
            <a:r>
              <a:rPr lang="el-GR" sz="2000" dirty="0" smtClean="0"/>
              <a:t>Ευφράδεια λόγου</a:t>
            </a:r>
          </a:p>
          <a:p>
            <a:r>
              <a:rPr lang="el-GR" sz="2000" dirty="0" smtClean="0"/>
              <a:t>Γνωστικό και γλωσσικό επίπεδο ακροατηρίου</a:t>
            </a:r>
          </a:p>
          <a:p>
            <a:r>
              <a:rPr lang="el-GR" sz="2000" dirty="0" smtClean="0"/>
              <a:t>Κι αν το ακροατήριο                     ;;;</a:t>
            </a:r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Σαφήνεια</a:t>
            </a:r>
            <a:endParaRPr lang="en-GB" sz="2000" dirty="0" smtClean="0"/>
          </a:p>
          <a:p>
            <a:r>
              <a:rPr lang="el-GR" sz="2000" dirty="0" smtClean="0"/>
              <a:t>Χρήση δεικτών για προσανατολισμό</a:t>
            </a:r>
          </a:p>
          <a:p>
            <a:r>
              <a:rPr lang="el-GR" sz="2000" dirty="0" smtClean="0"/>
              <a:t>Προσαρμογή στο ακροατήριο και στον χώρο </a:t>
            </a:r>
          </a:p>
          <a:p>
            <a:r>
              <a:rPr lang="el-GR" sz="2000" dirty="0" smtClean="0"/>
              <a:t>Επαγγελματισμός 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1629972" cy="11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γλώσσα του σώματος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Δείχνει την κατάσταση του ομιλητή</a:t>
            </a:r>
          </a:p>
          <a:p>
            <a:endParaRPr lang="el-GR" sz="2000" dirty="0" smtClean="0"/>
          </a:p>
          <a:p>
            <a:r>
              <a:rPr lang="el-GR" sz="2000" dirty="0" smtClean="0"/>
              <a:t>Να νιώθουμε άνετα χωρίς να χάνουμε τον επαγγελματισμό μας</a:t>
            </a:r>
          </a:p>
          <a:p>
            <a:endParaRPr lang="el-GR" sz="2000" dirty="0" smtClean="0"/>
          </a:p>
          <a:p>
            <a:r>
              <a:rPr lang="el-GR" sz="2000" dirty="0" smtClean="0"/>
              <a:t>Τεχνικές ελέγχου άγχους – φόβου σκηνής (!)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145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Απαραίτητη, ιδίως για άπειρους ομιλητές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πουσία χρόνου για αυτοσχεδιασμό κατά την παρουσίαση</a:t>
            </a:r>
          </a:p>
          <a:p>
            <a:r>
              <a:rPr lang="el-GR" sz="2000" dirty="0" smtClean="0"/>
              <a:t>Ετοιμασία προσχεδίου</a:t>
            </a:r>
          </a:p>
          <a:p>
            <a:r>
              <a:rPr lang="el-GR" sz="2000" dirty="0" smtClean="0"/>
              <a:t>Ενδελεχής έρευνα </a:t>
            </a:r>
          </a:p>
          <a:p>
            <a:endParaRPr lang="el-GR" sz="2000" dirty="0" smtClean="0"/>
          </a:p>
          <a:p>
            <a:r>
              <a:rPr lang="el-GR" sz="2000" dirty="0" smtClean="0"/>
              <a:t>Έλεγχος συντακτικού / γραμματικής</a:t>
            </a:r>
          </a:p>
          <a:p>
            <a:r>
              <a:rPr lang="el-GR" sz="2000" dirty="0" smtClean="0"/>
              <a:t>Αποφυγή συντμήσεων / πλατειασμού</a:t>
            </a:r>
          </a:p>
          <a:p>
            <a:r>
              <a:rPr lang="el-GR" sz="2000" dirty="0" smtClean="0"/>
              <a:t>Ορθή χρήση βιβλιογραφίας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5719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και ανάπτυξη υλικού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Η δομή μιας παρουσίασης διαφέρει αναλόγως του τύπου και σκοπού της</a:t>
            </a:r>
          </a:p>
          <a:p>
            <a:pPr lvl="1"/>
            <a:r>
              <a:rPr lang="el-GR" sz="1800" dirty="0" smtClean="0"/>
              <a:t>Δομημένη / Εστιασμένη</a:t>
            </a:r>
          </a:p>
          <a:p>
            <a:endParaRPr lang="el-GR" sz="2000" dirty="0" smtClean="0"/>
          </a:p>
          <a:p>
            <a:r>
              <a:rPr lang="el-GR" sz="2000" dirty="0" smtClean="0"/>
              <a:t>Στόχος: η όλη οργάνωση να βοηθά το ακροατήριο να (παρ)ακολουθεί αποτελεσματικά 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1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20780</TotalTime>
  <Words>672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Spring</vt:lpstr>
      <vt:lpstr>Τεχνικές  προφορικών παρουσιάσεων</vt:lpstr>
      <vt:lpstr>PowerPoint Presentation</vt:lpstr>
      <vt:lpstr>Προκαταρκτικό πρόγραμμα</vt:lpstr>
      <vt:lpstr>Αντικείμενα </vt:lpstr>
      <vt:lpstr>PowerPoint Presentation</vt:lpstr>
      <vt:lpstr>Επικοινωνία με το ακροατήριο</vt:lpstr>
      <vt:lpstr>Η γλώσσα του σώματος</vt:lpstr>
      <vt:lpstr>Προετοιμασία</vt:lpstr>
      <vt:lpstr>Οργάνωση και ανάπτυξη υλικού</vt:lpstr>
      <vt:lpstr>Δομή</vt:lpstr>
      <vt:lpstr>Επιλογή μέσων παρουσίασης (!)</vt:lpstr>
      <vt:lpstr>Διάρκεια</vt:lpstr>
      <vt:lpstr>Ηθικά ζητήματα</vt:lpstr>
      <vt:lpstr>Μπροστά σε επιτροπή κρίσης (διατριβές, πτυχιακές)</vt:lpstr>
      <vt:lpstr>PowerPoint Presentation</vt:lpstr>
      <vt:lpstr>Χρήση πολυμέσων</vt:lpstr>
      <vt:lpstr>Φόβος σκηνής, γλωσσοφοβία  και άγχος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 προφορικών παρουσιάσεων</dc:title>
  <dc:creator>Constantinos &amp; Vicky</dc:creator>
  <cp:lastModifiedBy>Sophie</cp:lastModifiedBy>
  <cp:revision>147</cp:revision>
  <cp:lastPrinted>2015-01-28T10:17:15Z</cp:lastPrinted>
  <dcterms:created xsi:type="dcterms:W3CDTF">2014-01-24T08:25:13Z</dcterms:created>
  <dcterms:modified xsi:type="dcterms:W3CDTF">2015-02-26T08:28:46Z</dcterms:modified>
</cp:coreProperties>
</file>