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28"/>
  </p:notesMasterIdLst>
  <p:sldIdLst>
    <p:sldId id="256" r:id="rId2"/>
    <p:sldId id="258" r:id="rId3"/>
    <p:sldId id="259" r:id="rId4"/>
    <p:sldId id="262" r:id="rId5"/>
    <p:sldId id="263" r:id="rId6"/>
    <p:sldId id="266" r:id="rId7"/>
    <p:sldId id="260" r:id="rId8"/>
    <p:sldId id="270" r:id="rId9"/>
    <p:sldId id="274" r:id="rId10"/>
    <p:sldId id="273" r:id="rId11"/>
    <p:sldId id="275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08" r:id="rId22"/>
    <p:sldId id="320" r:id="rId23"/>
    <p:sldId id="321" r:id="rId24"/>
    <p:sldId id="322" r:id="rId25"/>
    <p:sldId id="309" r:id="rId26"/>
    <p:sldId id="323" r:id="rId2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96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50C129-E3DA-4208-B47C-12A277CCAFAF}" type="doc">
      <dgm:prSet loTypeId="urn:microsoft.com/office/officeart/2005/8/layout/orgChart1" loCatId="hierarchy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el-GR"/>
        </a:p>
      </dgm:t>
    </dgm:pt>
    <dgm:pt modelId="{7F9CA99A-BA3D-4A61-BF4F-D4C477FAFC34}">
      <dgm:prSet phldrT="[Text]"/>
      <dgm:spPr/>
      <dgm:t>
        <a:bodyPr/>
        <a:lstStyle/>
        <a:p>
          <a:r>
            <a:rPr lang="el-GR" dirty="0" smtClean="0"/>
            <a:t>Γραπτή αξιολόγηση</a:t>
          </a:r>
          <a:endParaRPr lang="el-GR" dirty="0"/>
        </a:p>
      </dgm:t>
    </dgm:pt>
    <dgm:pt modelId="{F5D43D73-588B-4485-82E0-947E0F9F28B7}" type="parTrans" cxnId="{53C4065C-5F20-4456-A02F-5586D9D44E7B}">
      <dgm:prSet/>
      <dgm:spPr/>
      <dgm:t>
        <a:bodyPr/>
        <a:lstStyle/>
        <a:p>
          <a:endParaRPr lang="el-GR"/>
        </a:p>
      </dgm:t>
    </dgm:pt>
    <dgm:pt modelId="{94BD80BD-DDC2-47F6-B7B0-ED453E7F6507}" type="sibTrans" cxnId="{53C4065C-5F20-4456-A02F-5586D9D44E7B}">
      <dgm:prSet/>
      <dgm:spPr/>
      <dgm:t>
        <a:bodyPr/>
        <a:lstStyle/>
        <a:p>
          <a:endParaRPr lang="el-GR"/>
        </a:p>
      </dgm:t>
    </dgm:pt>
    <dgm:pt modelId="{B2C5B359-7356-4C30-89B8-3EE2CF94F8D3}">
      <dgm:prSet phldrT="[Text]"/>
      <dgm:spPr/>
      <dgm:t>
        <a:bodyPr/>
        <a:lstStyle/>
        <a:p>
          <a:r>
            <a:rPr lang="el-GR" dirty="0" smtClean="0"/>
            <a:t>Ενδιάμεση Εξέταση</a:t>
          </a:r>
          <a:endParaRPr lang="el-GR" dirty="0"/>
        </a:p>
      </dgm:t>
    </dgm:pt>
    <dgm:pt modelId="{E3E02EB8-E7E6-4FF5-BD4C-878D4B0C3085}" type="parTrans" cxnId="{1EC6323E-90A4-48D1-AACB-3D30CD5D0F32}">
      <dgm:prSet/>
      <dgm:spPr/>
      <dgm:t>
        <a:bodyPr/>
        <a:lstStyle/>
        <a:p>
          <a:endParaRPr lang="el-GR"/>
        </a:p>
      </dgm:t>
    </dgm:pt>
    <dgm:pt modelId="{61276BE1-766D-478F-84D3-942168AB750C}" type="sibTrans" cxnId="{1EC6323E-90A4-48D1-AACB-3D30CD5D0F32}">
      <dgm:prSet/>
      <dgm:spPr/>
      <dgm:t>
        <a:bodyPr/>
        <a:lstStyle/>
        <a:p>
          <a:endParaRPr lang="el-GR"/>
        </a:p>
      </dgm:t>
    </dgm:pt>
    <dgm:pt modelId="{10A3F929-DCD0-4D6D-8A2D-64B6520A574E}">
      <dgm:prSet phldrT="[Text]"/>
      <dgm:spPr/>
      <dgm:t>
        <a:bodyPr/>
        <a:lstStyle/>
        <a:p>
          <a:r>
            <a:rPr lang="el-GR" dirty="0" smtClean="0"/>
            <a:t>Τελική Εξέταση</a:t>
          </a:r>
          <a:endParaRPr lang="el-GR" dirty="0"/>
        </a:p>
      </dgm:t>
    </dgm:pt>
    <dgm:pt modelId="{EB681B20-15EE-4EA7-A691-3F6C11F60A5B}" type="parTrans" cxnId="{964FAF8A-2AD0-46EB-9B6E-874DE7037E64}">
      <dgm:prSet/>
      <dgm:spPr/>
      <dgm:t>
        <a:bodyPr/>
        <a:lstStyle/>
        <a:p>
          <a:endParaRPr lang="el-GR"/>
        </a:p>
      </dgm:t>
    </dgm:pt>
    <dgm:pt modelId="{6C6BAABE-EDCC-4101-AF7A-AB509B336193}" type="sibTrans" cxnId="{964FAF8A-2AD0-46EB-9B6E-874DE7037E64}">
      <dgm:prSet/>
      <dgm:spPr/>
      <dgm:t>
        <a:bodyPr/>
        <a:lstStyle/>
        <a:p>
          <a:endParaRPr lang="el-GR"/>
        </a:p>
      </dgm:t>
    </dgm:pt>
    <dgm:pt modelId="{4A23B622-6FCA-4C61-8289-1E1C9A2FA7F6}" type="pres">
      <dgm:prSet presAssocID="{7150C129-E3DA-4208-B47C-12A277CCAFA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C97C9D62-977C-4131-BF16-F5E972C116AB}" type="pres">
      <dgm:prSet presAssocID="{7F9CA99A-BA3D-4A61-BF4F-D4C477FAFC34}" presName="hierRoot1" presStyleCnt="0">
        <dgm:presLayoutVars>
          <dgm:hierBranch val="init"/>
        </dgm:presLayoutVars>
      </dgm:prSet>
      <dgm:spPr/>
    </dgm:pt>
    <dgm:pt modelId="{DBD61777-15E9-42DF-8CAA-93C207713054}" type="pres">
      <dgm:prSet presAssocID="{7F9CA99A-BA3D-4A61-BF4F-D4C477FAFC34}" presName="rootComposite1" presStyleCnt="0"/>
      <dgm:spPr/>
    </dgm:pt>
    <dgm:pt modelId="{E43AABA5-37F5-447E-AC60-CABFFEF69B0F}" type="pres">
      <dgm:prSet presAssocID="{7F9CA99A-BA3D-4A61-BF4F-D4C477FAFC3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7196D30-99A4-4E82-BD1C-308D74DD4B19}" type="pres">
      <dgm:prSet presAssocID="{7F9CA99A-BA3D-4A61-BF4F-D4C477FAFC34}" presName="rootConnector1" presStyleLbl="node1" presStyleIdx="0" presStyleCnt="0"/>
      <dgm:spPr/>
      <dgm:t>
        <a:bodyPr/>
        <a:lstStyle/>
        <a:p>
          <a:endParaRPr lang="el-GR"/>
        </a:p>
      </dgm:t>
    </dgm:pt>
    <dgm:pt modelId="{B0A69E5E-E229-466D-A514-77D85425F8F2}" type="pres">
      <dgm:prSet presAssocID="{7F9CA99A-BA3D-4A61-BF4F-D4C477FAFC34}" presName="hierChild2" presStyleCnt="0"/>
      <dgm:spPr/>
    </dgm:pt>
    <dgm:pt modelId="{C7B4AFF9-073F-4C4E-A2DB-126558A8BD49}" type="pres">
      <dgm:prSet presAssocID="{E3E02EB8-E7E6-4FF5-BD4C-878D4B0C3085}" presName="Name37" presStyleLbl="parChTrans1D2" presStyleIdx="0" presStyleCnt="2"/>
      <dgm:spPr/>
      <dgm:t>
        <a:bodyPr/>
        <a:lstStyle/>
        <a:p>
          <a:endParaRPr lang="el-GR"/>
        </a:p>
      </dgm:t>
    </dgm:pt>
    <dgm:pt modelId="{8C0ADD3C-1FBC-4EB2-8CF1-BF869A86205D}" type="pres">
      <dgm:prSet presAssocID="{B2C5B359-7356-4C30-89B8-3EE2CF94F8D3}" presName="hierRoot2" presStyleCnt="0">
        <dgm:presLayoutVars>
          <dgm:hierBranch val="init"/>
        </dgm:presLayoutVars>
      </dgm:prSet>
      <dgm:spPr/>
    </dgm:pt>
    <dgm:pt modelId="{6DB35ACD-AC64-4358-A8CF-373ADD8F262F}" type="pres">
      <dgm:prSet presAssocID="{B2C5B359-7356-4C30-89B8-3EE2CF94F8D3}" presName="rootComposite" presStyleCnt="0"/>
      <dgm:spPr/>
    </dgm:pt>
    <dgm:pt modelId="{2A3D8AEC-E9FE-4CA4-B2FC-679E3107AF51}" type="pres">
      <dgm:prSet presAssocID="{B2C5B359-7356-4C30-89B8-3EE2CF94F8D3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321C56F-CDC9-4755-8032-059B822DB89D}" type="pres">
      <dgm:prSet presAssocID="{B2C5B359-7356-4C30-89B8-3EE2CF94F8D3}" presName="rootConnector" presStyleLbl="node2" presStyleIdx="0" presStyleCnt="2"/>
      <dgm:spPr/>
      <dgm:t>
        <a:bodyPr/>
        <a:lstStyle/>
        <a:p>
          <a:endParaRPr lang="el-GR"/>
        </a:p>
      </dgm:t>
    </dgm:pt>
    <dgm:pt modelId="{46737036-AA99-4986-8C89-49DE10C94B69}" type="pres">
      <dgm:prSet presAssocID="{B2C5B359-7356-4C30-89B8-3EE2CF94F8D3}" presName="hierChild4" presStyleCnt="0"/>
      <dgm:spPr/>
    </dgm:pt>
    <dgm:pt modelId="{D6278566-43A7-47C0-BFB8-EE82A9EAC0C4}" type="pres">
      <dgm:prSet presAssocID="{B2C5B359-7356-4C30-89B8-3EE2CF94F8D3}" presName="hierChild5" presStyleCnt="0"/>
      <dgm:spPr/>
    </dgm:pt>
    <dgm:pt modelId="{86D3AA41-D359-4CA8-91CC-C4CCBDF0CE32}" type="pres">
      <dgm:prSet presAssocID="{EB681B20-15EE-4EA7-A691-3F6C11F60A5B}" presName="Name37" presStyleLbl="parChTrans1D2" presStyleIdx="1" presStyleCnt="2"/>
      <dgm:spPr/>
      <dgm:t>
        <a:bodyPr/>
        <a:lstStyle/>
        <a:p>
          <a:endParaRPr lang="el-GR"/>
        </a:p>
      </dgm:t>
    </dgm:pt>
    <dgm:pt modelId="{A4677762-2F70-4358-BC1F-04F75A65D5FF}" type="pres">
      <dgm:prSet presAssocID="{10A3F929-DCD0-4D6D-8A2D-64B6520A574E}" presName="hierRoot2" presStyleCnt="0">
        <dgm:presLayoutVars>
          <dgm:hierBranch val="init"/>
        </dgm:presLayoutVars>
      </dgm:prSet>
      <dgm:spPr/>
    </dgm:pt>
    <dgm:pt modelId="{9EC093E2-FA6C-4773-9703-F07B0BA0EB53}" type="pres">
      <dgm:prSet presAssocID="{10A3F929-DCD0-4D6D-8A2D-64B6520A574E}" presName="rootComposite" presStyleCnt="0"/>
      <dgm:spPr/>
    </dgm:pt>
    <dgm:pt modelId="{2EF5D459-E56F-461E-A738-52B7E5A8477C}" type="pres">
      <dgm:prSet presAssocID="{10A3F929-DCD0-4D6D-8A2D-64B6520A574E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1F0F9CD-7A39-45AB-8433-E787C2F2A0A7}" type="pres">
      <dgm:prSet presAssocID="{10A3F929-DCD0-4D6D-8A2D-64B6520A574E}" presName="rootConnector" presStyleLbl="node2" presStyleIdx="1" presStyleCnt="2"/>
      <dgm:spPr/>
      <dgm:t>
        <a:bodyPr/>
        <a:lstStyle/>
        <a:p>
          <a:endParaRPr lang="el-GR"/>
        </a:p>
      </dgm:t>
    </dgm:pt>
    <dgm:pt modelId="{02BE9816-178E-481C-91D7-D93F20AB94D7}" type="pres">
      <dgm:prSet presAssocID="{10A3F929-DCD0-4D6D-8A2D-64B6520A574E}" presName="hierChild4" presStyleCnt="0"/>
      <dgm:spPr/>
    </dgm:pt>
    <dgm:pt modelId="{E0DC4A4F-ECB2-45D2-B2A9-FD856937F057}" type="pres">
      <dgm:prSet presAssocID="{10A3F929-DCD0-4D6D-8A2D-64B6520A574E}" presName="hierChild5" presStyleCnt="0"/>
      <dgm:spPr/>
    </dgm:pt>
    <dgm:pt modelId="{673308F7-EA61-40AA-B9E4-6F4A440FC23F}" type="pres">
      <dgm:prSet presAssocID="{7F9CA99A-BA3D-4A61-BF4F-D4C477FAFC34}" presName="hierChild3" presStyleCnt="0"/>
      <dgm:spPr/>
    </dgm:pt>
  </dgm:ptLst>
  <dgm:cxnLst>
    <dgm:cxn modelId="{D35FD69C-7710-4167-9F56-9DC434BD8A96}" type="presOf" srcId="{7F9CA99A-BA3D-4A61-BF4F-D4C477FAFC34}" destId="{77196D30-99A4-4E82-BD1C-308D74DD4B19}" srcOrd="1" destOrd="0" presId="urn:microsoft.com/office/officeart/2005/8/layout/orgChart1"/>
    <dgm:cxn modelId="{94659307-26FB-474A-B3BB-11676BD5489A}" type="presOf" srcId="{10A3F929-DCD0-4D6D-8A2D-64B6520A574E}" destId="{F1F0F9CD-7A39-45AB-8433-E787C2F2A0A7}" srcOrd="1" destOrd="0" presId="urn:microsoft.com/office/officeart/2005/8/layout/orgChart1"/>
    <dgm:cxn modelId="{53C4065C-5F20-4456-A02F-5586D9D44E7B}" srcId="{7150C129-E3DA-4208-B47C-12A277CCAFAF}" destId="{7F9CA99A-BA3D-4A61-BF4F-D4C477FAFC34}" srcOrd="0" destOrd="0" parTransId="{F5D43D73-588B-4485-82E0-947E0F9F28B7}" sibTransId="{94BD80BD-DDC2-47F6-B7B0-ED453E7F6507}"/>
    <dgm:cxn modelId="{964FAF8A-2AD0-46EB-9B6E-874DE7037E64}" srcId="{7F9CA99A-BA3D-4A61-BF4F-D4C477FAFC34}" destId="{10A3F929-DCD0-4D6D-8A2D-64B6520A574E}" srcOrd="1" destOrd="0" parTransId="{EB681B20-15EE-4EA7-A691-3F6C11F60A5B}" sibTransId="{6C6BAABE-EDCC-4101-AF7A-AB509B336193}"/>
    <dgm:cxn modelId="{E80CFDC6-B27E-46A9-95CA-19836D8ED0D3}" type="presOf" srcId="{B2C5B359-7356-4C30-89B8-3EE2CF94F8D3}" destId="{D321C56F-CDC9-4755-8032-059B822DB89D}" srcOrd="1" destOrd="0" presId="urn:microsoft.com/office/officeart/2005/8/layout/orgChart1"/>
    <dgm:cxn modelId="{1EC6323E-90A4-48D1-AACB-3D30CD5D0F32}" srcId="{7F9CA99A-BA3D-4A61-BF4F-D4C477FAFC34}" destId="{B2C5B359-7356-4C30-89B8-3EE2CF94F8D3}" srcOrd="0" destOrd="0" parTransId="{E3E02EB8-E7E6-4FF5-BD4C-878D4B0C3085}" sibTransId="{61276BE1-766D-478F-84D3-942168AB750C}"/>
    <dgm:cxn modelId="{E5E691BF-206D-43DA-95A1-EF89A77BC713}" type="presOf" srcId="{7F9CA99A-BA3D-4A61-BF4F-D4C477FAFC34}" destId="{E43AABA5-37F5-447E-AC60-CABFFEF69B0F}" srcOrd="0" destOrd="0" presId="urn:microsoft.com/office/officeart/2005/8/layout/orgChart1"/>
    <dgm:cxn modelId="{3876B615-66DD-47E6-980B-5CB8AC21151F}" type="presOf" srcId="{B2C5B359-7356-4C30-89B8-3EE2CF94F8D3}" destId="{2A3D8AEC-E9FE-4CA4-B2FC-679E3107AF51}" srcOrd="0" destOrd="0" presId="urn:microsoft.com/office/officeart/2005/8/layout/orgChart1"/>
    <dgm:cxn modelId="{1146FF2C-9CE9-4616-A9FC-B90FFBCC8A7E}" type="presOf" srcId="{EB681B20-15EE-4EA7-A691-3F6C11F60A5B}" destId="{86D3AA41-D359-4CA8-91CC-C4CCBDF0CE32}" srcOrd="0" destOrd="0" presId="urn:microsoft.com/office/officeart/2005/8/layout/orgChart1"/>
    <dgm:cxn modelId="{05B489B0-8F73-44CF-83D5-681767DB6098}" type="presOf" srcId="{7150C129-E3DA-4208-B47C-12A277CCAFAF}" destId="{4A23B622-6FCA-4C61-8289-1E1C9A2FA7F6}" srcOrd="0" destOrd="0" presId="urn:microsoft.com/office/officeart/2005/8/layout/orgChart1"/>
    <dgm:cxn modelId="{68779FD1-3A53-4AB9-AD8B-123F5DAF15CA}" type="presOf" srcId="{10A3F929-DCD0-4D6D-8A2D-64B6520A574E}" destId="{2EF5D459-E56F-461E-A738-52B7E5A8477C}" srcOrd="0" destOrd="0" presId="urn:microsoft.com/office/officeart/2005/8/layout/orgChart1"/>
    <dgm:cxn modelId="{E93703A6-DB88-420D-A495-7B395DA4F0EA}" type="presOf" srcId="{E3E02EB8-E7E6-4FF5-BD4C-878D4B0C3085}" destId="{C7B4AFF9-073F-4C4E-A2DB-126558A8BD49}" srcOrd="0" destOrd="0" presId="urn:microsoft.com/office/officeart/2005/8/layout/orgChart1"/>
    <dgm:cxn modelId="{2607AF84-560B-4EC0-866F-07AEA79511D0}" type="presParOf" srcId="{4A23B622-6FCA-4C61-8289-1E1C9A2FA7F6}" destId="{C97C9D62-977C-4131-BF16-F5E972C116AB}" srcOrd="0" destOrd="0" presId="urn:microsoft.com/office/officeart/2005/8/layout/orgChart1"/>
    <dgm:cxn modelId="{FAD7BF71-18A6-42BB-A4C3-2A8AF150FE0E}" type="presParOf" srcId="{C97C9D62-977C-4131-BF16-F5E972C116AB}" destId="{DBD61777-15E9-42DF-8CAA-93C207713054}" srcOrd="0" destOrd="0" presId="urn:microsoft.com/office/officeart/2005/8/layout/orgChart1"/>
    <dgm:cxn modelId="{A2DEF781-093F-40FC-A78E-7CB6D65E1E8E}" type="presParOf" srcId="{DBD61777-15E9-42DF-8CAA-93C207713054}" destId="{E43AABA5-37F5-447E-AC60-CABFFEF69B0F}" srcOrd="0" destOrd="0" presId="urn:microsoft.com/office/officeart/2005/8/layout/orgChart1"/>
    <dgm:cxn modelId="{08CABC4B-CB74-4597-9328-6007BDD693F1}" type="presParOf" srcId="{DBD61777-15E9-42DF-8CAA-93C207713054}" destId="{77196D30-99A4-4E82-BD1C-308D74DD4B19}" srcOrd="1" destOrd="0" presId="urn:microsoft.com/office/officeart/2005/8/layout/orgChart1"/>
    <dgm:cxn modelId="{6EA2E9AB-25CE-455B-AFDF-22B0CB2FFA18}" type="presParOf" srcId="{C97C9D62-977C-4131-BF16-F5E972C116AB}" destId="{B0A69E5E-E229-466D-A514-77D85425F8F2}" srcOrd="1" destOrd="0" presId="urn:microsoft.com/office/officeart/2005/8/layout/orgChart1"/>
    <dgm:cxn modelId="{0703A7B6-2B36-429C-AE92-066BA91A698E}" type="presParOf" srcId="{B0A69E5E-E229-466D-A514-77D85425F8F2}" destId="{C7B4AFF9-073F-4C4E-A2DB-126558A8BD49}" srcOrd="0" destOrd="0" presId="urn:microsoft.com/office/officeart/2005/8/layout/orgChart1"/>
    <dgm:cxn modelId="{AEC84E51-CE34-47C6-9A91-AF24E8B1976D}" type="presParOf" srcId="{B0A69E5E-E229-466D-A514-77D85425F8F2}" destId="{8C0ADD3C-1FBC-4EB2-8CF1-BF869A86205D}" srcOrd="1" destOrd="0" presId="urn:microsoft.com/office/officeart/2005/8/layout/orgChart1"/>
    <dgm:cxn modelId="{013C2159-CBAD-4A69-932B-435835D77EB4}" type="presParOf" srcId="{8C0ADD3C-1FBC-4EB2-8CF1-BF869A86205D}" destId="{6DB35ACD-AC64-4358-A8CF-373ADD8F262F}" srcOrd="0" destOrd="0" presId="urn:microsoft.com/office/officeart/2005/8/layout/orgChart1"/>
    <dgm:cxn modelId="{94410889-F310-436F-9E04-8CED2CC80684}" type="presParOf" srcId="{6DB35ACD-AC64-4358-A8CF-373ADD8F262F}" destId="{2A3D8AEC-E9FE-4CA4-B2FC-679E3107AF51}" srcOrd="0" destOrd="0" presId="urn:microsoft.com/office/officeart/2005/8/layout/orgChart1"/>
    <dgm:cxn modelId="{54CC201A-C319-4680-99DF-DDC842CB6767}" type="presParOf" srcId="{6DB35ACD-AC64-4358-A8CF-373ADD8F262F}" destId="{D321C56F-CDC9-4755-8032-059B822DB89D}" srcOrd="1" destOrd="0" presId="urn:microsoft.com/office/officeart/2005/8/layout/orgChart1"/>
    <dgm:cxn modelId="{BAA1D80C-9FDE-4B46-8102-5F3AF90AD3FA}" type="presParOf" srcId="{8C0ADD3C-1FBC-4EB2-8CF1-BF869A86205D}" destId="{46737036-AA99-4986-8C89-49DE10C94B69}" srcOrd="1" destOrd="0" presId="urn:microsoft.com/office/officeart/2005/8/layout/orgChart1"/>
    <dgm:cxn modelId="{61A8C8AB-14D3-40BF-BD03-E832F8CFC8E7}" type="presParOf" srcId="{8C0ADD3C-1FBC-4EB2-8CF1-BF869A86205D}" destId="{D6278566-43A7-47C0-BFB8-EE82A9EAC0C4}" srcOrd="2" destOrd="0" presId="urn:microsoft.com/office/officeart/2005/8/layout/orgChart1"/>
    <dgm:cxn modelId="{6029CB10-5596-497E-89FE-EED50F0CDA0A}" type="presParOf" srcId="{B0A69E5E-E229-466D-A514-77D85425F8F2}" destId="{86D3AA41-D359-4CA8-91CC-C4CCBDF0CE32}" srcOrd="2" destOrd="0" presId="urn:microsoft.com/office/officeart/2005/8/layout/orgChart1"/>
    <dgm:cxn modelId="{C02295CA-6DEF-46C6-A9FC-EA7645DDB768}" type="presParOf" srcId="{B0A69E5E-E229-466D-A514-77D85425F8F2}" destId="{A4677762-2F70-4358-BC1F-04F75A65D5FF}" srcOrd="3" destOrd="0" presId="urn:microsoft.com/office/officeart/2005/8/layout/orgChart1"/>
    <dgm:cxn modelId="{3EA87C68-6086-44C3-AA6C-0A7E06C0B1AF}" type="presParOf" srcId="{A4677762-2F70-4358-BC1F-04F75A65D5FF}" destId="{9EC093E2-FA6C-4773-9703-F07B0BA0EB53}" srcOrd="0" destOrd="0" presId="urn:microsoft.com/office/officeart/2005/8/layout/orgChart1"/>
    <dgm:cxn modelId="{FD899C46-4CCB-46A5-812A-CCBA2D2BC219}" type="presParOf" srcId="{9EC093E2-FA6C-4773-9703-F07B0BA0EB53}" destId="{2EF5D459-E56F-461E-A738-52B7E5A8477C}" srcOrd="0" destOrd="0" presId="urn:microsoft.com/office/officeart/2005/8/layout/orgChart1"/>
    <dgm:cxn modelId="{EAD607C3-94B5-44C4-B2A5-EDC6612746B7}" type="presParOf" srcId="{9EC093E2-FA6C-4773-9703-F07B0BA0EB53}" destId="{F1F0F9CD-7A39-45AB-8433-E787C2F2A0A7}" srcOrd="1" destOrd="0" presId="urn:microsoft.com/office/officeart/2005/8/layout/orgChart1"/>
    <dgm:cxn modelId="{75BF610B-60F6-4F5F-B7F8-BFB20424DF9E}" type="presParOf" srcId="{A4677762-2F70-4358-BC1F-04F75A65D5FF}" destId="{02BE9816-178E-481C-91D7-D93F20AB94D7}" srcOrd="1" destOrd="0" presId="urn:microsoft.com/office/officeart/2005/8/layout/orgChart1"/>
    <dgm:cxn modelId="{8EC52662-4B85-4695-A034-64650419C99B}" type="presParOf" srcId="{A4677762-2F70-4358-BC1F-04F75A65D5FF}" destId="{E0DC4A4F-ECB2-45D2-B2A9-FD856937F057}" srcOrd="2" destOrd="0" presId="urn:microsoft.com/office/officeart/2005/8/layout/orgChart1"/>
    <dgm:cxn modelId="{52656EF1-B54A-4610-BF73-E738B41541E5}" type="presParOf" srcId="{C97C9D62-977C-4131-BF16-F5E972C116AB}" destId="{673308F7-EA61-40AA-B9E4-6F4A440FC2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D3AA41-D359-4CA8-91CC-C4CCBDF0CE32}">
      <dsp:nvSpPr>
        <dsp:cNvPr id="0" name=""/>
        <dsp:cNvSpPr/>
      </dsp:nvSpPr>
      <dsp:spPr>
        <a:xfrm>
          <a:off x="2064060" y="992094"/>
          <a:ext cx="1129551" cy="392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037"/>
              </a:lnTo>
              <a:lnTo>
                <a:pt x="1129551" y="196037"/>
              </a:lnTo>
              <a:lnTo>
                <a:pt x="1129551" y="392075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4AFF9-073F-4C4E-A2DB-126558A8BD49}">
      <dsp:nvSpPr>
        <dsp:cNvPr id="0" name=""/>
        <dsp:cNvSpPr/>
      </dsp:nvSpPr>
      <dsp:spPr>
        <a:xfrm>
          <a:off x="934508" y="992094"/>
          <a:ext cx="1129551" cy="392075"/>
        </a:xfrm>
        <a:custGeom>
          <a:avLst/>
          <a:gdLst/>
          <a:ahLst/>
          <a:cxnLst/>
          <a:rect l="0" t="0" r="0" b="0"/>
          <a:pathLst>
            <a:path>
              <a:moveTo>
                <a:pt x="1129551" y="0"/>
              </a:moveTo>
              <a:lnTo>
                <a:pt x="1129551" y="196037"/>
              </a:lnTo>
              <a:lnTo>
                <a:pt x="0" y="196037"/>
              </a:lnTo>
              <a:lnTo>
                <a:pt x="0" y="392075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3AABA5-37F5-447E-AC60-CABFFEF69B0F}">
      <dsp:nvSpPr>
        <dsp:cNvPr id="0" name=""/>
        <dsp:cNvSpPr/>
      </dsp:nvSpPr>
      <dsp:spPr>
        <a:xfrm>
          <a:off x="1130546" y="58580"/>
          <a:ext cx="1867026" cy="9335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000" kern="1200" dirty="0" smtClean="0"/>
            <a:t>Γραπτή αξιολόγηση</a:t>
          </a:r>
          <a:endParaRPr lang="el-GR" sz="3000" kern="1200" dirty="0"/>
        </a:p>
      </dsp:txBody>
      <dsp:txXfrm>
        <a:off x="1130546" y="58580"/>
        <a:ext cx="1867026" cy="933513"/>
      </dsp:txXfrm>
    </dsp:sp>
    <dsp:sp modelId="{2A3D8AEC-E9FE-4CA4-B2FC-679E3107AF51}">
      <dsp:nvSpPr>
        <dsp:cNvPr id="0" name=""/>
        <dsp:cNvSpPr/>
      </dsp:nvSpPr>
      <dsp:spPr>
        <a:xfrm>
          <a:off x="995" y="1384169"/>
          <a:ext cx="1867026" cy="9335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000" kern="1200" dirty="0" smtClean="0"/>
            <a:t>Ενδιάμεση Εξέταση</a:t>
          </a:r>
          <a:endParaRPr lang="el-GR" sz="3000" kern="1200" dirty="0"/>
        </a:p>
      </dsp:txBody>
      <dsp:txXfrm>
        <a:off x="995" y="1384169"/>
        <a:ext cx="1867026" cy="933513"/>
      </dsp:txXfrm>
    </dsp:sp>
    <dsp:sp modelId="{2EF5D459-E56F-461E-A738-52B7E5A8477C}">
      <dsp:nvSpPr>
        <dsp:cNvPr id="0" name=""/>
        <dsp:cNvSpPr/>
      </dsp:nvSpPr>
      <dsp:spPr>
        <a:xfrm>
          <a:off x="2260097" y="1384169"/>
          <a:ext cx="1867026" cy="9335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000" kern="1200" dirty="0" smtClean="0"/>
            <a:t>Τελική Εξέταση</a:t>
          </a:r>
          <a:endParaRPr lang="el-GR" sz="3000" kern="1200" dirty="0"/>
        </a:p>
      </dsp:txBody>
      <dsp:txXfrm>
        <a:off x="2260097" y="1384169"/>
        <a:ext cx="1867026" cy="9335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D04D3A-8EDA-4531-9640-87F9B7F2A553}" type="datetimeFigureOut">
              <a:rPr lang="el-GR" smtClean="0"/>
              <a:pPr/>
              <a:t>17/2/2014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678A-C888-4ED7-8CD6-657F0F75835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042273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357FEBD-C650-4223-BB4A-A9546BCB6A65}" type="datetime1">
              <a:rPr lang="el-GR" smtClean="0"/>
              <a:pPr/>
              <a:t>17/2/2014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59B8D3B-A797-4016-9DF1-B4D8A2C4E2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E3D04-C9BA-40F3-85FC-F5E6D0B88BE0}" type="datetime1">
              <a:rPr lang="el-GR" smtClean="0"/>
              <a:pPr/>
              <a:t>17/2/2014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BFBA-B175-4E16-82F0-A0A3EF509214}" type="datetime1">
              <a:rPr lang="el-GR" smtClean="0"/>
              <a:pPr/>
              <a:t>17/2/2014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F854-405E-43B6-BBB5-C7A573EDE831}" type="datetime1">
              <a:rPr lang="el-GR" smtClean="0"/>
              <a:pPr/>
              <a:t>17/2/2014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FD2D-5A6F-41CB-89EB-90F879BE8375}" type="datetime1">
              <a:rPr lang="el-GR" smtClean="0"/>
              <a:pPr/>
              <a:t>17/2/2014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DA3C3-3BC1-4C0D-8C21-83A7D12E56D3}" type="datetime1">
              <a:rPr lang="el-GR" smtClean="0"/>
              <a:pPr/>
              <a:t>17/2/2014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0A5C0F-EAA1-4DA8-B995-DD1A10CF142D}" type="datetime1">
              <a:rPr lang="el-GR" smtClean="0"/>
              <a:pPr/>
              <a:t>17/2/2014</a:t>
            </a:fld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9B8D3B-A797-4016-9DF1-B4D8A2C4E2A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92DA69-A0E9-43B3-AAED-A882093F8152}" type="datetime1">
              <a:rPr lang="el-GR" smtClean="0"/>
              <a:pPr/>
              <a:t>17/2/2014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59B8D3B-A797-4016-9DF1-B4D8A2C4E2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B676-CE21-40F2-BAFF-0244879A62FC}" type="datetime1">
              <a:rPr lang="el-GR" smtClean="0"/>
              <a:pPr/>
              <a:t>17/2/2014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DFA6-C89C-4FA7-B6E8-FD4272DF8202}" type="datetime1">
              <a:rPr lang="el-GR" smtClean="0"/>
              <a:pPr/>
              <a:t>17/2/2014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6F85D-5377-4861-AB21-8D952C3AE4E6}" type="datetime1">
              <a:rPr lang="el-GR" smtClean="0"/>
              <a:pPr/>
              <a:t>17/2/2014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9838F48-6FF7-496C-8C12-4598D5251C86}" type="datetime1">
              <a:rPr lang="el-GR" smtClean="0"/>
              <a:pPr/>
              <a:t>17/2/2014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59B8D3B-A797-4016-9DF1-B4D8A2C4E2A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 smtClean="0"/>
              <a:t>Αξιολόγηση Φοιτητών Τριτοβάθμιας Εκπαίδευσης: </a:t>
            </a:r>
            <a:br>
              <a:rPr lang="el-GR" sz="3600" b="1" dirty="0" smtClean="0"/>
            </a:br>
            <a:r>
              <a:rPr lang="el-GR" sz="3600" b="1" dirty="0" smtClean="0"/>
              <a:t>Από τη Θεωρία στην Πράξη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05064"/>
            <a:ext cx="4953000" cy="164747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altLang="el-GR" sz="2000" b="1" dirty="0" smtClean="0">
                <a:solidFill>
                  <a:schemeClr val="accent2">
                    <a:lumMod val="75000"/>
                  </a:schemeClr>
                </a:solidFill>
              </a:rPr>
              <a:t>Λεωνίδας Κυριακίδης &amp;</a:t>
            </a:r>
          </a:p>
          <a:p>
            <a:pPr>
              <a:lnSpc>
                <a:spcPct val="90000"/>
              </a:lnSpc>
            </a:pPr>
            <a:r>
              <a:rPr lang="el-GR" altLang="el-GR" sz="2000" b="1" dirty="0" smtClean="0">
                <a:solidFill>
                  <a:schemeClr val="accent2">
                    <a:lumMod val="75000"/>
                  </a:schemeClr>
                </a:solidFill>
              </a:rPr>
              <a:t>Αναστασία Παναγιώτου</a:t>
            </a:r>
          </a:p>
          <a:p>
            <a:pPr>
              <a:lnSpc>
                <a:spcPct val="90000"/>
              </a:lnSpc>
            </a:pPr>
            <a:endParaRPr lang="el-GR" altLang="el-GR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l-GR" altLang="el-GR" sz="2000" b="1" i="1" dirty="0" smtClean="0">
                <a:solidFill>
                  <a:schemeClr val="accent2">
                    <a:lumMod val="75000"/>
                  </a:schemeClr>
                </a:solidFill>
              </a:rPr>
              <a:t>Τμήμα Επιστημών της Αγωγής, Πανεπιστήμιο Κύπρου</a:t>
            </a:r>
            <a:endParaRPr lang="el-GR" sz="20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l-GR" dirty="0"/>
          </a:p>
        </p:txBody>
      </p:sp>
      <p:sp>
        <p:nvSpPr>
          <p:cNvPr id="4" name="Rectangle 3"/>
          <p:cNvSpPr/>
          <p:nvPr/>
        </p:nvSpPr>
        <p:spPr>
          <a:xfrm>
            <a:off x="6660232" y="6309320"/>
            <a:ext cx="2294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 Φεβρουαρίου 2014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20072" y="188640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 smtClean="0">
                <a:solidFill>
                  <a:schemeClr val="bg1"/>
                </a:solidFill>
              </a:rPr>
              <a:t>Εκπαιδευτική Ημερίδα</a:t>
            </a:r>
          </a:p>
          <a:p>
            <a:pPr algn="r"/>
            <a:r>
              <a:rPr lang="el-GR" sz="1600" b="1" dirty="0" smtClean="0">
                <a:solidFill>
                  <a:schemeClr val="bg1"/>
                </a:solidFill>
              </a:rPr>
              <a:t>Κέντρο Διδασκαλίας και μάθησης (ΚΕ.ΔΙ.ΜΑ.)</a:t>
            </a:r>
            <a:endParaRPr lang="el-GR" sz="1600" b="1" dirty="0">
              <a:solidFill>
                <a:schemeClr val="bg1"/>
              </a:solidFill>
            </a:endParaRPr>
          </a:p>
        </p:txBody>
      </p:sp>
      <p:pic>
        <p:nvPicPr>
          <p:cNvPr id="7" name="Picture 10" descr="http://ucy.ac.cy/images/template_img/logo_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2"/>
            <a:ext cx="2348309" cy="576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92162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Οι τεχνικές αξιολόγησης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525963"/>
          </a:xfrm>
        </p:spPr>
        <p:txBody>
          <a:bodyPr>
            <a:normAutofit/>
          </a:bodyPr>
          <a:lstStyle/>
          <a:p>
            <a:pPr marL="0" lvl="0" indent="0" hangingPunct="0">
              <a:buNone/>
            </a:pPr>
            <a:r>
              <a:rPr lang="el-GR" sz="2800" dirty="0"/>
              <a:t>Οι τεχνικές αξιολόγησης μπορούν να ταξινομηθούν με </a:t>
            </a:r>
            <a:r>
              <a:rPr lang="el-GR" sz="2800" b="1" dirty="0"/>
              <a:t>βάση τη δραστηριότητα του εξεταζόμενου </a:t>
            </a:r>
            <a:r>
              <a:rPr lang="el-GR" sz="2800" dirty="0"/>
              <a:t>σε: </a:t>
            </a:r>
            <a:endParaRPr lang="el-GR" sz="2800" dirty="0" smtClean="0"/>
          </a:p>
          <a:p>
            <a:pPr lvl="0" hangingPunct="0"/>
            <a:endParaRPr lang="en-US" sz="2800" dirty="0"/>
          </a:p>
          <a:p>
            <a:pPr lvl="0" hangingPunct="0">
              <a:buFont typeface="Wingdings" pitchFamily="2" charset="2"/>
              <a:buChar char="Ø"/>
            </a:pPr>
            <a:r>
              <a:rPr lang="el-GR" sz="2800" dirty="0"/>
              <a:t>Γραπτές</a:t>
            </a:r>
            <a:endParaRPr lang="en-US" sz="2800" dirty="0"/>
          </a:p>
          <a:p>
            <a:pPr lvl="0" hangingPunct="0">
              <a:buFont typeface="Wingdings" pitchFamily="2" charset="2"/>
              <a:buChar char="Ø"/>
            </a:pPr>
            <a:r>
              <a:rPr lang="el-GR" sz="2800" dirty="0"/>
              <a:t>Προφορικές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l-GR" sz="2800" dirty="0" smtClean="0"/>
              <a:t>Εκτέλεσης </a:t>
            </a:r>
            <a:r>
              <a:rPr lang="el-GR" sz="2800" dirty="0"/>
              <a:t>δραστηριοτήτων </a:t>
            </a:r>
            <a:r>
              <a:rPr lang="el-GR" sz="2800" dirty="0" smtClean="0"/>
              <a:t>– Εργασίες (Pe</a:t>
            </a:r>
            <a:r>
              <a:rPr lang="en-US" sz="2800" dirty="0" err="1"/>
              <a:t>rformance</a:t>
            </a:r>
            <a:r>
              <a:rPr lang="en-US" sz="2800" dirty="0"/>
              <a:t> Assessment</a:t>
            </a:r>
            <a:r>
              <a:rPr lang="el-GR" sz="2800" dirty="0" smtClean="0"/>
              <a:t>).</a:t>
            </a:r>
          </a:p>
          <a:p>
            <a:pPr>
              <a:buFont typeface="Wingdings" pitchFamily="2" charset="2"/>
              <a:buChar char="Ø"/>
            </a:pPr>
            <a:endParaRPr lang="el-GR" sz="2800" dirty="0" smtClean="0"/>
          </a:p>
          <a:p>
            <a:pPr>
              <a:buFont typeface="Wingdings" pitchFamily="2" charset="2"/>
              <a:buChar char="Ø"/>
            </a:pP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83119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l-GR" sz="2800" dirty="0" smtClean="0"/>
          </a:p>
          <a:p>
            <a:pPr>
              <a:buNone/>
            </a:pPr>
            <a:r>
              <a:rPr lang="el-GR" dirty="0" smtClean="0"/>
              <a:t>		</a:t>
            </a:r>
            <a:endParaRPr lang="en-US" sz="280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92162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Οι τεχνικές αξιολόγησης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1600" y="4272677"/>
            <a:ext cx="741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/>
              <a:t>Ποιος νομίζετε ότι είναι ο σκοπός της ενδιάμεσης και ποιος της τελικής εξέτασης;</a:t>
            </a:r>
          </a:p>
          <a:p>
            <a:endParaRPr lang="el-GR" sz="2400" b="1" dirty="0" smtClean="0"/>
          </a:p>
          <a:p>
            <a:r>
              <a:rPr lang="el-GR" sz="2400" b="1" dirty="0" smtClean="0"/>
              <a:t>Ποια είναι τα πλεονεκτήματα των γραπτών εξετάσεων έναντι άλλων μορφών αξιολόγησης (π.χ. Εργασίες) και πότε θα πρέπει να χρησιμοποιούνται;</a:t>
            </a:r>
            <a:endParaRPr lang="el-GR" sz="2400" b="1" dirty="0"/>
          </a:p>
        </p:txBody>
      </p:sp>
      <p:graphicFrame>
        <p:nvGraphicFramePr>
          <p:cNvPr id="11" name="Diagram 10"/>
          <p:cNvGraphicFramePr/>
          <p:nvPr/>
        </p:nvGraphicFramePr>
        <p:xfrm>
          <a:off x="2195736" y="1628800"/>
          <a:ext cx="4128120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1746" name="Picture 2" descr="http://mediad.publicbroadcasting.net/p/wfpl/files/201305/shutterstock_115746919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6176" y="692696"/>
            <a:ext cx="2835669" cy="18917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8311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Γραπτή εξέταση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/>
          <a:lstStyle/>
          <a:p>
            <a:r>
              <a:rPr lang="el-GR" dirty="0" smtClean="0"/>
              <a:t>Πώς μπορούμε να βεβαιωθούμε ότι στη γραπτή ενδιάμεση ή/και τελική εξέταση αξιολογούμε όλους τους στόχους που θέσαμε στο πλαίσιο του μαθήματος;</a:t>
            </a:r>
          </a:p>
          <a:p>
            <a:endParaRPr lang="el-GR" dirty="0" smtClean="0"/>
          </a:p>
          <a:p>
            <a:r>
              <a:rPr lang="el-GR" dirty="0" smtClean="0"/>
              <a:t>Με ποια κριτήρια μπορεί να καθοριστεί η έμφαση που θα δοθεί σε κάθε στόχο στο εξεταστικό δοκίμιο;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Πίνακας Προδιαγραφών</a:t>
            </a:r>
            <a:endParaRPr lang="en-US" sz="4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 fontScale="92500"/>
          </a:bodyPr>
          <a:lstStyle/>
          <a:p>
            <a:pPr eaLnBrk="1" hangingPunct="1">
              <a:buNone/>
              <a:defRPr/>
            </a:pPr>
            <a:r>
              <a:rPr lang="el-GR" sz="2400" b="1" dirty="0" smtClean="0">
                <a:solidFill>
                  <a:srgbClr val="0070C0"/>
                </a:solidFill>
              </a:rPr>
              <a:t>Σχεδιάζοντας ένα εξεταστικό δοκίμιο θα πρέπει:</a:t>
            </a:r>
          </a:p>
          <a:p>
            <a:pPr eaLnBrk="1" hangingPunct="1">
              <a:defRPr/>
            </a:pPr>
            <a:r>
              <a:rPr lang="el-GR" sz="2400" dirty="0" smtClean="0"/>
              <a:t>Να στηριχθούμε στο σύνολο των </a:t>
            </a:r>
            <a:r>
              <a:rPr lang="el-GR" sz="2400" b="1" dirty="0" smtClean="0"/>
              <a:t>διδακτικών στόχων που τέθηκαν στο πλαίσιο του μαθήματος </a:t>
            </a:r>
            <a:r>
              <a:rPr lang="el-GR" sz="2400" dirty="0" smtClean="0"/>
              <a:t>και</a:t>
            </a:r>
          </a:p>
          <a:p>
            <a:pPr eaLnBrk="1" hangingPunct="1">
              <a:defRPr/>
            </a:pPr>
            <a:r>
              <a:rPr lang="el-GR" sz="2400" dirty="0" smtClean="0"/>
              <a:t>Να αποφασίσουμε για την </a:t>
            </a:r>
            <a:r>
              <a:rPr lang="el-GR" sz="2400" b="1" dirty="0" smtClean="0"/>
              <a:t>έμφαση</a:t>
            </a:r>
            <a:r>
              <a:rPr lang="el-GR" sz="2400" dirty="0" smtClean="0"/>
              <a:t> που πρέπει να δοθεί στον καθένα από αυτούς.</a:t>
            </a:r>
          </a:p>
          <a:p>
            <a:pPr eaLnBrk="1" hangingPunct="1">
              <a:buNone/>
              <a:defRPr/>
            </a:pPr>
            <a:endParaRPr lang="el-GR" sz="2400" dirty="0" smtClean="0"/>
          </a:p>
          <a:p>
            <a:pPr eaLnBrk="1" hangingPunct="1">
              <a:buNone/>
              <a:defRPr/>
            </a:pPr>
            <a:r>
              <a:rPr lang="el-GR" sz="2400" dirty="0" smtClean="0">
                <a:sym typeface="Wingdings" pitchFamily="2" charset="2"/>
              </a:rPr>
              <a:t> </a:t>
            </a:r>
            <a:r>
              <a:rPr lang="el-GR" sz="2400" dirty="0" smtClean="0"/>
              <a:t>Αν αυτό δεν γίνει τότε υπάρχει μεγάλη πιθανότητα να δοθεί μεγαλύτερη έμφαση σε ορισμένες πτυχές και να αγνοηθούν άλλες. </a:t>
            </a:r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r>
              <a:rPr lang="el-GR" sz="2400" dirty="0" smtClean="0"/>
              <a:t>Συνεπώς πριν την κατασκευή του εξεταστικού δοκιμίου προηγείται η κατασκευή του </a:t>
            </a:r>
            <a:r>
              <a:rPr lang="el-GR" sz="2400" b="1" dirty="0" smtClean="0"/>
              <a:t>πίνακα προδιαγραφών (</a:t>
            </a:r>
            <a:r>
              <a:rPr lang="en-US" sz="2400" b="1" dirty="0" smtClean="0"/>
              <a:t>table of specifications)</a:t>
            </a:r>
            <a:r>
              <a:rPr lang="el-GR" sz="2400" dirty="0" smtClean="0"/>
              <a:t>. </a:t>
            </a:r>
          </a:p>
          <a:p>
            <a:pPr eaLnBrk="1" hangingPunct="1">
              <a:defRPr/>
            </a:pPr>
            <a:endParaRPr lang="el-GR" sz="2800" dirty="0" smtClean="0"/>
          </a:p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82430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Πίνακας Προδιαγραφών</a:t>
            </a:r>
            <a:endParaRPr lang="en-US" sz="4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5040560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l-GR" sz="2800" dirty="0" smtClean="0"/>
              <a:t>Ο </a:t>
            </a:r>
            <a:r>
              <a:rPr lang="el-GR" sz="2800" dirty="0"/>
              <a:t>πίνακας προδιαγραφών μας </a:t>
            </a:r>
            <a:r>
              <a:rPr lang="el-GR" sz="2800" dirty="0" smtClean="0"/>
              <a:t>βοηθά να </a:t>
            </a:r>
            <a:r>
              <a:rPr lang="el-GR" sz="2800" dirty="0"/>
              <a:t>καταγράψουμε τόσο τις </a:t>
            </a:r>
            <a:r>
              <a:rPr lang="el-GR" sz="2800" b="1" dirty="0"/>
              <a:t>έννοιες που αξιολογούμε </a:t>
            </a:r>
            <a:r>
              <a:rPr lang="el-GR" sz="2800" dirty="0"/>
              <a:t>όσο και το </a:t>
            </a:r>
            <a:r>
              <a:rPr lang="el-GR" sz="2800" b="1" dirty="0"/>
              <a:t>επίπεδο στο οποίο θα γίνει η </a:t>
            </a:r>
            <a:r>
              <a:rPr lang="el-GR" sz="2800" b="1" dirty="0" smtClean="0"/>
              <a:t>αξιολόγηση </a:t>
            </a:r>
            <a:r>
              <a:rPr lang="el-GR" sz="2800" dirty="0" smtClean="0"/>
              <a:t>καθορίζοντας έτσι το </a:t>
            </a:r>
            <a:r>
              <a:rPr lang="el-GR" sz="2800" b="1" dirty="0" smtClean="0"/>
              <a:t>σκοπό </a:t>
            </a:r>
            <a:r>
              <a:rPr lang="el-GR" sz="2800" dirty="0" smtClean="0"/>
              <a:t>και την </a:t>
            </a:r>
            <a:r>
              <a:rPr lang="el-GR" sz="2800" b="1" dirty="0" smtClean="0"/>
              <a:t>έμφαση </a:t>
            </a:r>
            <a:r>
              <a:rPr lang="el-GR" sz="2800" dirty="0" smtClean="0"/>
              <a:t>του δοκιμίου και να τον συσχετίσει με τους διδακτικούς στόχους.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l-GR" sz="2800" dirty="0" smtClean="0"/>
              <a:t> </a:t>
            </a:r>
          </a:p>
          <a:p>
            <a:pPr eaLnBrk="1" hangingPunct="1">
              <a:defRPr/>
            </a:pPr>
            <a:r>
              <a:rPr lang="el-GR" sz="2800" dirty="0" smtClean="0"/>
              <a:t>Ο πίνακας προδιαγραφών είναι δύο διαστάσεων. Στη μία διάσταση γράφονται οι στόχοι ή οι υποενότητες της ύλης που θα αξιολογηθούν και στην άλλη διάσταση τα επίπεδα γνωστικών δεξιοτήτων</a:t>
            </a:r>
            <a:r>
              <a:rPr lang="en-US" sz="2800" dirty="0" smtClean="0"/>
              <a:t>. </a:t>
            </a:r>
          </a:p>
          <a:p>
            <a:pPr eaLnBrk="1" hangingPunct="1">
              <a:defRPr/>
            </a:pPr>
            <a:endParaRPr lang="el-GR" sz="2800" dirty="0" smtClean="0"/>
          </a:p>
          <a:p>
            <a:pPr eaLnBrk="1" hangingPunct="1">
              <a:defRPr/>
            </a:pPr>
            <a:r>
              <a:rPr lang="el-GR" sz="2800" dirty="0" smtClean="0"/>
              <a:t>Με </a:t>
            </a:r>
            <a:r>
              <a:rPr lang="el-GR" sz="2800" dirty="0"/>
              <a:t>βάση αυτό τον πίνακα, μπορεί να </a:t>
            </a:r>
            <a:r>
              <a:rPr lang="el-GR" sz="2800" b="1" dirty="0"/>
              <a:t>καταχωρηθεί η κάθε άσκηση </a:t>
            </a:r>
            <a:r>
              <a:rPr lang="el-GR" sz="2800" b="1" dirty="0" smtClean="0"/>
              <a:t>του εξεταστικού δοκιμίου </a:t>
            </a:r>
            <a:r>
              <a:rPr lang="el-GR" sz="2800" dirty="0" smtClean="0"/>
              <a:t>και </a:t>
            </a:r>
            <a:r>
              <a:rPr lang="el-GR" sz="2800" dirty="0"/>
              <a:t>στη συνέχεια να </a:t>
            </a:r>
            <a:r>
              <a:rPr lang="el-GR" sz="2800" dirty="0" smtClean="0"/>
              <a:t>ελεγχθεί </a:t>
            </a:r>
            <a:r>
              <a:rPr lang="el-GR" sz="2800" dirty="0"/>
              <a:t>η αντιπροσωπευτικότητα του δοκιμίου αλλά και η σχέση του με τους </a:t>
            </a:r>
            <a:r>
              <a:rPr lang="el-GR" sz="2800" b="1" dirty="0"/>
              <a:t>σκοπούς της διδασκαλίας </a:t>
            </a:r>
            <a:r>
              <a:rPr lang="el-GR" sz="2800" dirty="0" smtClean="0"/>
              <a:t>του μαθήματος. </a:t>
            </a:r>
            <a:endParaRPr lang="en-US" sz="2800" dirty="0"/>
          </a:p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82430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Πίνακας Προδιαγραφών</a:t>
            </a:r>
            <a:endParaRPr lang="en-US" sz="4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Content Placeholder 1"/>
          <p:cNvGraphicFramePr>
            <a:graphicFrameLocks noGrp="1"/>
          </p:cNvGraphicFramePr>
          <p:nvPr>
            <p:ph idx="1"/>
          </p:nvPr>
        </p:nvGraphicFramePr>
        <p:xfrm>
          <a:off x="381000" y="1371600"/>
          <a:ext cx="8229600" cy="52911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70094"/>
                <a:gridCol w="1344706"/>
                <a:gridCol w="1524000"/>
                <a:gridCol w="1447800"/>
                <a:gridCol w="1143000"/>
              </a:tblGrid>
              <a:tr h="12872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ΜΑΘΗΜΑ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ΓΝΩΣΗ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ΚΑΤΑΝΟΗΣΗ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ΕΦΑΡΜΟΓΗ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ΣΥΝΟΛΟ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51559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l-GR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ΣΤΟΧΟΣ</a:t>
                      </a:r>
                      <a:r>
                        <a:rPr lang="el-GR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1, 2α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2β, 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5,10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23903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l-GR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ΣΤΟΧΟΣ</a:t>
                      </a:r>
                      <a:r>
                        <a:rPr lang="el-GR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2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3, 9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6, 12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7, 8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1039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l-GR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ΣΤΟΧΟΣ</a:t>
                      </a:r>
                      <a:r>
                        <a:rPr lang="el-GR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3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4α, 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13709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l-GR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ΣΤΟΧΟΣ</a:t>
                      </a:r>
                      <a:r>
                        <a:rPr lang="el-GR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4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4β,11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137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ΣΥΝΟΛΟ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16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34094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Πίνακας Προδιαγραφών</a:t>
            </a:r>
            <a:endParaRPr lang="en-US" sz="4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/>
          <a:lstStyle/>
          <a:p>
            <a:r>
              <a:rPr lang="el-GR" sz="2400" b="1" dirty="0" smtClean="0"/>
              <a:t>Γνώση:</a:t>
            </a:r>
            <a:r>
              <a:rPr lang="el-GR" sz="2400" dirty="0" smtClean="0"/>
              <a:t> με το όρο αυτό αναφερόμαστε στο αν οι φοιτητές ξέρουν τον ορισμό μίας έννοιας ή μπορούν να ανακαλέσουν πληροφορίες (πχ. Να μπορούν να ανακαλέσουν τις κυριότερες θεωρίες που διδάχθηκαν σε ένα μάθημα)</a:t>
            </a:r>
            <a:endParaRPr lang="en-US" sz="2400" dirty="0" smtClean="0"/>
          </a:p>
          <a:p>
            <a:r>
              <a:rPr lang="el-GR" sz="2400" b="1" dirty="0" smtClean="0"/>
              <a:t>Κατανόηση:</a:t>
            </a:r>
            <a:r>
              <a:rPr lang="el-GR" sz="2400" dirty="0" smtClean="0"/>
              <a:t> με το όρο αυτό αναφερόμαστε στο αν οι φοιτητές μπορούν να εντοπίζουν σχέσεις ανάμεσα στις έννοιες που διδάχθηκαν</a:t>
            </a:r>
            <a:endParaRPr lang="en-US" sz="2400" dirty="0" smtClean="0"/>
          </a:p>
          <a:p>
            <a:r>
              <a:rPr lang="el-GR" sz="2400" b="1" dirty="0" smtClean="0"/>
              <a:t>Εφαρμογή:</a:t>
            </a:r>
            <a:r>
              <a:rPr lang="el-GR" sz="2400" dirty="0" smtClean="0"/>
              <a:t> με τον όρο αυτό αναφερόμαστε στο αν οι φοιτητές μπορούν να χρησιμοποιήσουν τις έννοιες που διδάχθηκαν για να απαντήσουν σε προβληματισμούς ή άγνωστες καταστάσεις</a:t>
            </a:r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4155414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Πίνακας Προδιαγραφών</a:t>
            </a:r>
            <a:endParaRPr lang="en-US" sz="4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16832"/>
            <a:ext cx="8229600" cy="43924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endParaRPr lang="el-GR" sz="900" dirty="0" smtClean="0"/>
          </a:p>
          <a:p>
            <a:pPr>
              <a:defRPr/>
            </a:pPr>
            <a:r>
              <a:rPr lang="el-GR" sz="2800" dirty="0" smtClean="0"/>
              <a:t>Η απόφαση για την </a:t>
            </a:r>
            <a:r>
              <a:rPr lang="el-GR" b="1" dirty="0" smtClean="0"/>
              <a:t>έμφαση </a:t>
            </a:r>
            <a:r>
              <a:rPr lang="el-GR" dirty="0" smtClean="0"/>
              <a:t>που πρέπει να δοθεί σε κάθε ενότητα/στόχο</a:t>
            </a:r>
            <a:r>
              <a:rPr lang="en-US" dirty="0" smtClean="0"/>
              <a:t>, </a:t>
            </a:r>
            <a:r>
              <a:rPr lang="el-GR" dirty="0" smtClean="0"/>
              <a:t>δηλαδή στον αριθμό των ασκήσεων σε κάθε κατηγορία</a:t>
            </a:r>
            <a:r>
              <a:rPr lang="el-GR" sz="2800" dirty="0" smtClean="0"/>
              <a:t> λαμβάνεται με βάση:</a:t>
            </a:r>
          </a:p>
          <a:p>
            <a:pPr lvl="1">
              <a:defRPr/>
            </a:pPr>
            <a:r>
              <a:rPr lang="el-GR" sz="2400" dirty="0" smtClean="0"/>
              <a:t>Τη σημασία που αποδίδεται σε κάθε στόχο και </a:t>
            </a:r>
          </a:p>
          <a:p>
            <a:pPr lvl="1">
              <a:defRPr/>
            </a:pPr>
            <a:r>
              <a:rPr lang="el-GR" sz="2400" dirty="0" smtClean="0"/>
              <a:t>Την προσπάθεια που καταβλήθηκε για την επίτευξή του (δηλ. τ</a:t>
            </a:r>
            <a:r>
              <a:rPr lang="el-GR" sz="2500" dirty="0" smtClean="0"/>
              <a:t>ην </a:t>
            </a:r>
            <a:r>
              <a:rPr lang="el-GR" sz="2500" b="1" dirty="0" smtClean="0"/>
              <a:t>έμφαση</a:t>
            </a:r>
            <a:r>
              <a:rPr lang="el-GR" sz="2500" dirty="0" smtClean="0"/>
              <a:t> που δόθηκε στη διδασκαλία του κάθε στόχου)</a:t>
            </a:r>
          </a:p>
          <a:p>
            <a:pPr lvl="1">
              <a:defRPr/>
            </a:pPr>
            <a:endParaRPr lang="el-GR" sz="900" dirty="0" smtClean="0"/>
          </a:p>
          <a:p>
            <a:pPr>
              <a:defRPr/>
            </a:pPr>
            <a:r>
              <a:rPr lang="el-GR" sz="2700" dirty="0" smtClean="0"/>
              <a:t>Είναι προτιμότερο να υπάρχουν </a:t>
            </a:r>
            <a:r>
              <a:rPr lang="el-GR" sz="2700" b="1" dirty="0" smtClean="0"/>
              <a:t>τουλάχιστον 2 ασκήσεις</a:t>
            </a:r>
            <a:r>
              <a:rPr lang="el-GR" sz="2700" dirty="0" smtClean="0"/>
              <a:t> για κάθε πτυχή. </a:t>
            </a:r>
          </a:p>
          <a:p>
            <a:pPr lvl="1">
              <a:defRPr/>
            </a:pPr>
            <a:endParaRPr lang="el-GR" sz="2500" dirty="0" smtClean="0"/>
          </a:p>
        </p:txBody>
      </p:sp>
    </p:spTree>
    <p:extLst>
      <p:ext uri="{BB962C8B-B14F-4D97-AF65-F5344CB8AC3E}">
        <p14:creationId xmlns="" xmlns:p14="http://schemas.microsoft.com/office/powerpoint/2010/main" val="1882430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Πίνακας Προδιαγραφών</a:t>
            </a:r>
            <a:endParaRPr lang="en-US" sz="4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Content Placeholder 1"/>
          <p:cNvGraphicFramePr>
            <a:graphicFrameLocks noGrp="1"/>
          </p:cNvGraphicFramePr>
          <p:nvPr>
            <p:ph idx="1"/>
          </p:nvPr>
        </p:nvGraphicFramePr>
        <p:xfrm>
          <a:off x="3203848" y="1268760"/>
          <a:ext cx="5486400" cy="50704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70094"/>
                <a:gridCol w="2716306"/>
              </a:tblGrid>
              <a:tr h="10666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ΜΑΘΗΜΑ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51560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l-GR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ΣΤΟΧΟΣ</a:t>
                      </a:r>
                      <a:r>
                        <a:rPr lang="el-GR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40%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23860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l-GR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ΣΤΟΧΟΣ</a:t>
                      </a:r>
                      <a:r>
                        <a:rPr lang="el-GR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2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1040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l-GR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ΣΤΟΧΟΣ</a:t>
                      </a:r>
                      <a:r>
                        <a:rPr lang="el-GR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3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20%</a:t>
                      </a: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13671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l-GR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ΣΤΟΧΟΣ</a:t>
                      </a:r>
                      <a:r>
                        <a:rPr lang="el-GR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4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10%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136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ΣΥΝΟΛΟ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100%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1484784"/>
            <a:ext cx="22322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Βοηθητικός πίνακας για την κατασκευή του πίνακα προδιαγραφών</a:t>
            </a:r>
            <a:endParaRPr lang="el-GR" sz="2400" dirty="0"/>
          </a:p>
        </p:txBody>
      </p:sp>
    </p:spTree>
    <p:extLst>
      <p:ext uri="{BB962C8B-B14F-4D97-AF65-F5344CB8AC3E}">
        <p14:creationId xmlns="" xmlns:p14="http://schemas.microsoft.com/office/powerpoint/2010/main" val="2123794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r>
              <a:rPr lang="el-G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Γραπτή εξέταση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69672"/>
          </a:xfrm>
        </p:spPr>
        <p:txBody>
          <a:bodyPr/>
          <a:lstStyle/>
          <a:p>
            <a:r>
              <a:rPr lang="el-GR" dirty="0" smtClean="0"/>
              <a:t>Με ποιο τρόπο γίνεται διόρθωση των εξεταστικών δοκιμίων έτσι ώστε να εξασφαλιστεί η αντικειμενικότητα στη διόρθωση;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19</a:t>
            </a:fld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5616624" cy="715962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Αξιολόγηση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534400" cy="4853136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r>
              <a:rPr lang="el-GR" sz="2800" dirty="0" smtClean="0"/>
              <a:t>Η </a:t>
            </a:r>
            <a:r>
              <a:rPr lang="el-GR" sz="2800" dirty="0"/>
              <a:t>αξιολόγηση (</a:t>
            </a:r>
            <a:r>
              <a:rPr lang="en-US" sz="2800" dirty="0"/>
              <a:t>assessment) </a:t>
            </a:r>
            <a:r>
              <a:rPr lang="el-GR" sz="2800" dirty="0"/>
              <a:t>είναι μια διαδικασία κατά την οποία παίρνουμε πληροφορίες σε σχέση με κάποιο γνωστό </a:t>
            </a:r>
            <a:r>
              <a:rPr lang="el-GR" sz="2800" dirty="0" smtClean="0"/>
              <a:t>στόχο.</a:t>
            </a:r>
          </a:p>
          <a:p>
            <a:endParaRPr lang="el-GR" sz="2800" dirty="0"/>
          </a:p>
          <a:p>
            <a:r>
              <a:rPr lang="el-GR" sz="2800" dirty="0" smtClean="0"/>
              <a:t>Συστηματική διαδικασία προσδιορισμού του βαθμού στον οποίο επιτυγχάνονται οι στόχοι που επιδιώκονται.</a:t>
            </a:r>
          </a:p>
          <a:p>
            <a:pPr lvl="1">
              <a:buNone/>
            </a:pPr>
            <a:r>
              <a:rPr lang="el-GR" sz="2500" dirty="0" smtClean="0">
                <a:sym typeface="Wingdings" pitchFamily="2" charset="2"/>
              </a:rPr>
              <a:t> </a:t>
            </a:r>
            <a:r>
              <a:rPr lang="el-GR" sz="2500" dirty="0" smtClean="0"/>
              <a:t>Προϋπόθεση η ύπαρξη ξεκάθαρων και σαφών στόχων.</a:t>
            </a:r>
          </a:p>
          <a:p>
            <a:pPr marL="0" indent="0">
              <a:buNone/>
            </a:pPr>
            <a:endParaRPr lang="el-GR" sz="2400" dirty="0"/>
          </a:p>
          <a:p>
            <a:endParaRPr lang="el-GR" sz="2400" dirty="0"/>
          </a:p>
          <a:p>
            <a:pPr marL="0" indent="0">
              <a:buNone/>
            </a:pPr>
            <a:endParaRPr lang="el-GR" u="sng" dirty="0" smtClean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098" name="Picture 2" descr="http://www.intelligentphilanthropy.com/Images/Dude_Writing_Check_Li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620688"/>
            <a:ext cx="2592288" cy="1725891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4928258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80962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l-G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Γραπτή εξέταση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96752"/>
            <a:ext cx="8610600" cy="5184576"/>
          </a:xfrm>
        </p:spPr>
        <p:txBody>
          <a:bodyPr rtlCol="0">
            <a:normAutofit/>
          </a:bodyPr>
          <a:lstStyle/>
          <a:p>
            <a:pPr marL="0" indent="0" eaLnBrk="1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2600" b="1" u="sng" dirty="0" smtClean="0">
                <a:solidFill>
                  <a:srgbClr val="0070C0"/>
                </a:solidFill>
              </a:rPr>
              <a:t>Εισηγήσεις </a:t>
            </a:r>
            <a:r>
              <a:rPr lang="el-GR" sz="2600" b="1" u="sng" dirty="0">
                <a:solidFill>
                  <a:srgbClr val="0070C0"/>
                </a:solidFill>
              </a:rPr>
              <a:t>για </a:t>
            </a:r>
            <a:r>
              <a:rPr lang="el-GR" sz="2600" b="1" u="sng" dirty="0" smtClean="0">
                <a:solidFill>
                  <a:srgbClr val="0070C0"/>
                </a:solidFill>
              </a:rPr>
              <a:t>καλύτερη διόρθωση</a:t>
            </a:r>
            <a:endParaRPr lang="en-US" sz="2600" b="1" dirty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el-GR" sz="2400" dirty="0" smtClean="0"/>
              <a:t>Σαφής εκ των προτέρων καθορισμός των </a:t>
            </a:r>
            <a:r>
              <a:rPr lang="el-GR" sz="2400" b="1" dirty="0" smtClean="0"/>
              <a:t>παραγόντων </a:t>
            </a:r>
            <a:r>
              <a:rPr lang="el-GR" sz="2400" b="1" dirty="0"/>
              <a:t>που </a:t>
            </a:r>
            <a:r>
              <a:rPr lang="el-GR" sz="2400" b="1" dirty="0" smtClean="0"/>
              <a:t>θεωρούνται βασικοί </a:t>
            </a:r>
            <a:r>
              <a:rPr lang="el-GR" sz="2400" dirty="0"/>
              <a:t>για την αξιολόγηση της </a:t>
            </a:r>
            <a:r>
              <a:rPr lang="el-GR" sz="2400" dirty="0" smtClean="0"/>
              <a:t>απάντησης (αντικειμενικότητα).</a:t>
            </a:r>
          </a:p>
          <a:p>
            <a:pPr>
              <a:buFont typeface="Wingdings" pitchFamily="2" charset="2"/>
              <a:buChar char="ü"/>
              <a:defRPr/>
            </a:pPr>
            <a:endParaRPr lang="el-GR" sz="24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l-GR" sz="2400" dirty="0" smtClean="0"/>
              <a:t>Ετοιμασία ενός </a:t>
            </a:r>
            <a:r>
              <a:rPr lang="el-GR" sz="2400" b="1" dirty="0" smtClean="0"/>
              <a:t>προτύπου απάντησης </a:t>
            </a:r>
            <a:r>
              <a:rPr lang="el-GR" sz="2400" dirty="0" smtClean="0"/>
              <a:t>από την αρχή και να διαχωρισμός των επιμέρους βαθμών ανάλογα.</a:t>
            </a:r>
          </a:p>
          <a:p>
            <a:pPr eaLnBrk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l-GR" sz="2400" dirty="0" smtClean="0"/>
          </a:p>
          <a:p>
            <a:pPr eaLnBrk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400" dirty="0" smtClean="0"/>
              <a:t> </a:t>
            </a:r>
            <a:r>
              <a:rPr lang="el-GR" sz="2400" dirty="0"/>
              <a:t>Είναι προτιμότερο </a:t>
            </a:r>
            <a:r>
              <a:rPr lang="el-GR" sz="2400" b="1" dirty="0"/>
              <a:t>να αξιολογείται η ίδια ερώτηση </a:t>
            </a:r>
            <a:r>
              <a:rPr lang="el-GR" sz="2400" dirty="0"/>
              <a:t>όλων των δοκιμίων, πριν επιχειρήσουμε να αξιολογήσουμε την επόμενη </a:t>
            </a:r>
            <a:r>
              <a:rPr lang="el-GR" sz="2400" dirty="0" smtClean="0"/>
              <a:t>ερώτηση.</a:t>
            </a:r>
          </a:p>
          <a:p>
            <a:pPr eaLnBrk="1" fontAlgn="auto">
              <a:spcAft>
                <a:spcPts val="0"/>
              </a:spcAft>
              <a:buNone/>
              <a:defRPr/>
            </a:pPr>
            <a:endParaRPr lang="el-GR" sz="2400" dirty="0" smtClean="0"/>
          </a:p>
          <a:p>
            <a:pPr eaLnBrk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l-GR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l-GR" sz="2400" dirty="0"/>
          </a:p>
          <a:p>
            <a:pPr marL="0" indent="0" eaLnBrk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u="sng" dirty="0"/>
          </a:p>
          <a:p>
            <a:pPr eaLnBrk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2345228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8096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Αξιολόγηση Εργασιών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564904"/>
            <a:ext cx="8610600" cy="4032448"/>
          </a:xfrm>
        </p:spPr>
        <p:txBody>
          <a:bodyPr rtlCol="0">
            <a:normAutofit/>
          </a:bodyPr>
          <a:lstStyle/>
          <a:p>
            <a:pPr marL="0" indent="0">
              <a:buFont typeface="Wingdings" pitchFamily="2" charset="2"/>
              <a:buChar char="ü"/>
              <a:defRPr/>
            </a:pPr>
            <a:r>
              <a:rPr lang="el-GR" sz="2400" dirty="0" smtClean="0"/>
              <a:t>Ποιους σκοπούς πιστεύετε ότι εξυπηρετεί η ανάθεση εργασίας στην τριτοβάθμια εκπαίδευση;</a:t>
            </a:r>
          </a:p>
          <a:p>
            <a:pPr marL="0" indent="0">
              <a:defRPr/>
            </a:pPr>
            <a:endParaRPr lang="el-GR" sz="2400" dirty="0" smtClean="0"/>
          </a:p>
          <a:p>
            <a:pPr marL="0" indent="0">
              <a:buFont typeface="Wingdings" pitchFamily="2" charset="2"/>
              <a:buChar char="ü"/>
              <a:defRPr/>
            </a:pPr>
            <a:r>
              <a:rPr lang="el-GR" sz="2400" dirty="0" smtClean="0"/>
              <a:t>Ποια κριτήρια πρέπει να λαμβάνονται υπόψη για την αξιολόγηση των εργασιών των φοιτητών (π.χ. Διαδικασία/αποτέλεσμα);</a:t>
            </a:r>
          </a:p>
          <a:p>
            <a:pPr marL="0" indent="0">
              <a:buFont typeface="Wingdings" pitchFamily="2" charset="2"/>
              <a:buChar char="ü"/>
              <a:defRPr/>
            </a:pPr>
            <a:endParaRPr lang="el-GR" sz="2400" dirty="0" smtClean="0"/>
          </a:p>
          <a:p>
            <a:pPr marL="0" indent="0">
              <a:buFont typeface="Wingdings" pitchFamily="2" charset="2"/>
              <a:buChar char="ü"/>
              <a:defRPr/>
            </a:pPr>
            <a:r>
              <a:rPr lang="el-GR" sz="2400" dirty="0" smtClean="0"/>
              <a:t>Ποιες δυσκολίες μπορούν να παρουσιαστούν στις ομαδικές εργασίες και πως θα πρέπει ο διδάσκοντας να τις αντιμετωπίσει;</a:t>
            </a:r>
            <a:endParaRPr lang="el-GR" sz="2400" dirty="0"/>
          </a:p>
          <a:p>
            <a:pPr marL="0" indent="0" eaLnBrk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u="sng" dirty="0"/>
          </a:p>
          <a:p>
            <a:pPr eaLnBrk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sz="2400" dirty="0" smtClean="0"/>
          </a:p>
        </p:txBody>
      </p:sp>
      <p:pic>
        <p:nvPicPr>
          <p:cNvPr id="33794" name="Picture 2" descr="http://2.bp.blogspot.com/_aAPV1BC-lZU/S5V03HmeDbI/AAAAAAAAABI/o90Yn3AmQ80/s320/ing-In-Front-Of-A-Computer-Keyboard-And-Looking-Up-At-A-Flat-Screen-Lcd-Monitor-Screen-While-One-Person-Operates-The-Mouse-Clipart-Illustration-Graphi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692696"/>
            <a:ext cx="2471936" cy="18539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23452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8096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Αξιολόγηση Εργασιών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04864"/>
            <a:ext cx="8610600" cy="4032448"/>
          </a:xfrm>
        </p:spPr>
        <p:txBody>
          <a:bodyPr rtlCol="0">
            <a:normAutofit lnSpcReduction="10000"/>
          </a:bodyPr>
          <a:lstStyle/>
          <a:p>
            <a:pPr marL="0" indent="0">
              <a:buFont typeface="Wingdings" pitchFamily="2" charset="2"/>
              <a:buChar char="ü"/>
              <a:defRPr/>
            </a:pPr>
            <a:r>
              <a:rPr lang="el-GR" sz="2400" dirty="0" smtClean="0"/>
              <a:t>Με ποιο τρόπο μπορούμε να διασφαλίσουμε την ποιότητα της εργασίας των φοιτητών μας πριν την παράδοση της τελικής της μορφής;</a:t>
            </a:r>
          </a:p>
          <a:p>
            <a:pPr marL="0" indent="0">
              <a:buFont typeface="Wingdings" pitchFamily="2" charset="2"/>
              <a:buChar char="ü"/>
              <a:defRPr/>
            </a:pPr>
            <a:endParaRPr lang="el-GR" sz="2400" dirty="0" smtClean="0"/>
          </a:p>
          <a:p>
            <a:pPr marL="0" indent="0">
              <a:buFont typeface="Wingdings" pitchFamily="2" charset="2"/>
              <a:buChar char="ü"/>
              <a:defRPr/>
            </a:pPr>
            <a:r>
              <a:rPr lang="el-GR" sz="2400" b="1" dirty="0" smtClean="0"/>
              <a:t>Ατομικές εργασίες </a:t>
            </a:r>
            <a:r>
              <a:rPr lang="en-US" sz="2400" b="1" dirty="0" smtClean="0"/>
              <a:t>vs.</a:t>
            </a:r>
            <a:r>
              <a:rPr lang="el-GR" sz="2400" b="1" dirty="0" smtClean="0"/>
              <a:t> Ομαδικές. </a:t>
            </a:r>
            <a:r>
              <a:rPr lang="el-GR" sz="2400" dirty="0" smtClean="0"/>
              <a:t>Στην περίπτωση της ομαδικής εργασίας με ποιο τρόπο μπορούμε να αξιολογήσουμε τη συνεισφορά του κάθε μέλους της ομάδας; </a:t>
            </a:r>
          </a:p>
          <a:p>
            <a:pPr marL="0" indent="0">
              <a:buFont typeface="Wingdings" pitchFamily="2" charset="2"/>
              <a:buChar char="ü"/>
              <a:defRPr/>
            </a:pPr>
            <a:endParaRPr lang="el-GR" sz="2400" dirty="0" smtClean="0"/>
          </a:p>
          <a:p>
            <a:pPr marL="0" indent="0">
              <a:buFont typeface="Wingdings" pitchFamily="2" charset="2"/>
              <a:buChar char="ü"/>
              <a:defRPr/>
            </a:pPr>
            <a:r>
              <a:rPr lang="el-GR" sz="2400" dirty="0" smtClean="0"/>
              <a:t>Πώς πρέπει να αξιοποιούνται οι ώρες γραφείου και πώς μπορούμε να ενθαρρύνουμε την επικοινωνία διδάσκοντα-φοιτητών;</a:t>
            </a:r>
          </a:p>
          <a:p>
            <a:pPr marL="0" indent="0">
              <a:buFont typeface="Wingdings" pitchFamily="2" charset="2"/>
              <a:buChar char="ü"/>
              <a:defRPr/>
            </a:pPr>
            <a:endParaRPr lang="el-GR" sz="2400" dirty="0" smtClean="0"/>
          </a:p>
          <a:p>
            <a:pPr marL="0" indent="0">
              <a:buFont typeface="Wingdings" pitchFamily="2" charset="2"/>
              <a:buChar char="ü"/>
              <a:defRPr/>
            </a:pPr>
            <a:endParaRPr lang="el-GR" sz="2400" dirty="0"/>
          </a:p>
          <a:p>
            <a:pPr marL="0" indent="0" eaLnBrk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u="sng" dirty="0"/>
          </a:p>
          <a:p>
            <a:pPr eaLnBrk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23452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8096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Γενικές αρχές αξιολόγησης </a:t>
            </a: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</a:t>
            </a: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ργασιών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16832"/>
            <a:ext cx="8610600" cy="4680520"/>
          </a:xfrm>
        </p:spPr>
        <p:txBody>
          <a:bodyPr rtlCol="0">
            <a:normAutofit/>
          </a:bodyPr>
          <a:lstStyle/>
          <a:p>
            <a:pPr marL="0" indent="0">
              <a:buFont typeface="Wingdings" pitchFamily="2" charset="2"/>
              <a:buChar char="ü"/>
              <a:defRPr/>
            </a:pPr>
            <a:r>
              <a:rPr lang="el-GR" sz="2400" dirty="0" smtClean="0"/>
              <a:t>Όταν χρησιμοποιείται αυτή η μέθοδος αξιολόγησης, πρέπει να οριοθετούνται από την αρχή τόσο οι </a:t>
            </a:r>
            <a:r>
              <a:rPr lang="el-GR" sz="2400" b="1" dirty="0" smtClean="0"/>
              <a:t>σκοποί της συγκεκριμένης εργασίας</a:t>
            </a:r>
            <a:r>
              <a:rPr lang="el-GR" sz="2400" dirty="0" smtClean="0"/>
              <a:t> που θα αναλάβουν οι φοιτητές όσο και τα </a:t>
            </a:r>
            <a:r>
              <a:rPr lang="el-GR" sz="2400" b="1" dirty="0" smtClean="0"/>
              <a:t>κριτήρια με τα οποία θα κριθούν οι εργασίες τους</a:t>
            </a:r>
            <a:r>
              <a:rPr lang="el-GR" sz="2400" dirty="0" smtClean="0"/>
              <a:t>. </a:t>
            </a:r>
          </a:p>
          <a:p>
            <a:pPr marL="0" indent="0">
              <a:buFont typeface="Wingdings" pitchFamily="2" charset="2"/>
              <a:buChar char="ü"/>
              <a:defRPr/>
            </a:pPr>
            <a:endParaRPr lang="el-GR" sz="2400" dirty="0" smtClean="0"/>
          </a:p>
          <a:p>
            <a:pPr marL="0" indent="0">
              <a:buFont typeface="Wingdings" pitchFamily="2" charset="2"/>
              <a:buChar char="ü"/>
              <a:defRPr/>
            </a:pPr>
            <a:r>
              <a:rPr lang="el-GR" sz="2400" dirty="0" smtClean="0"/>
              <a:t>Ακόμη, αν πρόκειται για ομαδική εργασία τα κριτήρια μπορεί να διαφοροποιούνται από ομάδα σε ομάδα. </a:t>
            </a:r>
          </a:p>
          <a:p>
            <a:pPr marL="0" indent="0">
              <a:buFont typeface="Wingdings" pitchFamily="2" charset="2"/>
              <a:buChar char="ü"/>
              <a:defRPr/>
            </a:pPr>
            <a:endParaRPr lang="el-GR" sz="2400" dirty="0"/>
          </a:p>
          <a:p>
            <a:pPr marL="0" indent="0" eaLnBrk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u="sng" dirty="0"/>
          </a:p>
          <a:p>
            <a:pPr eaLnBrk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23452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8096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Γενικές αρχές αξιολόγησης </a:t>
            </a: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</a:t>
            </a: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ργασιών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16832"/>
            <a:ext cx="8610600" cy="4680520"/>
          </a:xfrm>
        </p:spPr>
        <p:txBody>
          <a:bodyPr rtlCol="0">
            <a:normAutofit/>
          </a:bodyPr>
          <a:lstStyle/>
          <a:p>
            <a:pPr hangingPunct="0">
              <a:buNone/>
            </a:pPr>
            <a:r>
              <a:rPr lang="el-GR" sz="2400" dirty="0" smtClean="0"/>
              <a:t>Μερικά από τα κριτήρια που μπορεί να χρησιμοποιηθούν στις περισσότερες εργασίες είναι:</a:t>
            </a:r>
          </a:p>
          <a:p>
            <a:pPr hangingPunct="0"/>
            <a:r>
              <a:rPr lang="el-GR" sz="2400" dirty="0" smtClean="0"/>
              <a:t>α) Τήρηση των αρχών και των διαδικασιών που προβλέπονται.</a:t>
            </a:r>
          </a:p>
          <a:p>
            <a:pPr hangingPunct="0"/>
            <a:r>
              <a:rPr lang="el-GR" sz="2400" dirty="0" smtClean="0"/>
              <a:t>β) Τήρηση χρονικών προδιαγραφών.</a:t>
            </a:r>
          </a:p>
          <a:p>
            <a:pPr hangingPunct="0"/>
            <a:r>
              <a:rPr lang="el-GR" sz="2400" dirty="0" smtClean="0"/>
              <a:t>γ) Πηγές που χρησιμοποιήθηκαν ως προς την αντιπροσωπευτικότητά τους και ως προς το κύρος τους.</a:t>
            </a:r>
          </a:p>
          <a:p>
            <a:pPr hangingPunct="0"/>
            <a:r>
              <a:rPr lang="el-GR" sz="2400" dirty="0" smtClean="0"/>
              <a:t>δ) Κύρος και αξιοπιστία μέσων, υλικών και διαδικασιών που χρησιμοποιήθηκαν.</a:t>
            </a:r>
          </a:p>
          <a:p>
            <a:pPr hangingPunct="0"/>
            <a:r>
              <a:rPr lang="el-GR" sz="2400" dirty="0" smtClean="0"/>
              <a:t>ε) Επιχειρηματολογία, ιδέες, πρωτοτυπία κτλ. </a:t>
            </a:r>
          </a:p>
          <a:p>
            <a:pPr marL="0" indent="0">
              <a:buFont typeface="Wingdings" pitchFamily="2" charset="2"/>
              <a:buChar char="ü"/>
              <a:defRPr/>
            </a:pPr>
            <a:endParaRPr lang="el-GR" sz="2400" dirty="0"/>
          </a:p>
          <a:p>
            <a:pPr marL="0" indent="0" eaLnBrk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u="sng" dirty="0"/>
          </a:p>
          <a:p>
            <a:pPr eaLnBrk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23452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Κοινοποίηση αποτελεσμάτων και βαθμολογιών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13688"/>
          </a:xfrm>
        </p:spPr>
        <p:txBody>
          <a:bodyPr/>
          <a:lstStyle/>
          <a:p>
            <a:r>
              <a:rPr lang="el-GR" dirty="0" smtClean="0"/>
              <a:t>Πώς μπορούν να αξιοποιηθούν τα αποτελέσματα της αξιολόγησης (π.χ. Ενδιάμεσης εξέτασης, εργασίας κ.τ.λ.);</a:t>
            </a:r>
          </a:p>
          <a:p>
            <a:endParaRPr lang="el-GR" dirty="0" smtClean="0"/>
          </a:p>
          <a:p>
            <a:r>
              <a:rPr lang="el-GR" dirty="0" smtClean="0"/>
              <a:t>Με ποιους τρόπους μπορεί ο διδάσκοντας να ενημέρωσει τους φοιτητές για τη βαθμολογία τους και πως μπορούν να αντιμετωπιστούν προβλήματα στη βαθμολόγηση;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25</a:t>
            </a:fld>
            <a:endParaRPr lang="el-G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3200" b="1" dirty="0" smtClean="0"/>
              <a:t>Ευχαριστούμε για τη συμμετοχή σας! </a:t>
            </a:r>
            <a:endParaRPr lang="el-GR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26</a:t>
            </a:fld>
            <a:endParaRPr lang="el-GR"/>
          </a:p>
        </p:txBody>
      </p:sp>
      <p:sp>
        <p:nvSpPr>
          <p:cNvPr id="5" name="Rectangle 4"/>
          <p:cNvSpPr/>
          <p:nvPr/>
        </p:nvSpPr>
        <p:spPr>
          <a:xfrm>
            <a:off x="683568" y="2996952"/>
            <a:ext cx="7632848" cy="72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864096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Ορισμός αξιολόγησης και βασικές έννοιες</a:t>
            </a:r>
            <a:endParaRPr lang="el-GR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8229600" cy="4248472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Η αξιολόγηση συνήθως αναφέρεται στη διαδικασία, κατά την οποία ο διδάσκων </a:t>
            </a:r>
            <a:r>
              <a:rPr lang="el-GR" b="1" dirty="0" smtClean="0"/>
              <a:t>συγκεντρώνει πληροφορίες </a:t>
            </a:r>
            <a:r>
              <a:rPr lang="el-GR" dirty="0" smtClean="0"/>
              <a:t>από έναν αριθμό </a:t>
            </a:r>
            <a:r>
              <a:rPr lang="el-GR" b="1" dirty="0" smtClean="0"/>
              <a:t>διαφορετικών πηγών</a:t>
            </a:r>
            <a:r>
              <a:rPr lang="el-GR" dirty="0" smtClean="0"/>
              <a:t>, προς το σκοπό διατύπωσης κρίσεων (Γεωργούσης, 1999).</a:t>
            </a:r>
          </a:p>
          <a:p>
            <a:endParaRPr lang="el-GR" dirty="0" smtClean="0"/>
          </a:p>
          <a:p>
            <a:r>
              <a:rPr lang="el-GR" dirty="0" smtClean="0"/>
              <a:t>Ο Stufflebeam (1971) ορίζει την αξιολόγηση ως διαδικασία </a:t>
            </a:r>
            <a:r>
              <a:rPr lang="el-GR" b="1" dirty="0" smtClean="0"/>
              <a:t>συλλογής χρήσιμων πληροφοριών </a:t>
            </a:r>
            <a:r>
              <a:rPr lang="el-GR" dirty="0" smtClean="0"/>
              <a:t>για την κρίση εναλλακτικών </a:t>
            </a:r>
            <a:r>
              <a:rPr lang="el-GR" b="1" dirty="0" smtClean="0"/>
              <a:t>αποφάσεων</a:t>
            </a:r>
            <a:r>
              <a:rPr lang="el-GR" dirty="0" smtClean="0"/>
              <a:t>. Ενεργεί δηλαδή η αξιολόγηση ως μηχανισμός ανατροφοδότησης, με σκοπό τη συνεχή βελτίωση και τελειοποίηση του.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B8D3B-A797-4016-9DF1-B4D8A2C4E2A4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Σκοποί της αξιολόγησης: αρχικές αντιλήψεις</a:t>
            </a:r>
            <a:endParaRPr lang="el-GR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4326-6C27-4F6D-A14F-6946318585D3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988840"/>
            <a:ext cx="8229600" cy="4325112"/>
          </a:xfrm>
        </p:spPr>
        <p:txBody>
          <a:bodyPr>
            <a:normAutofit lnSpcReduction="10000"/>
          </a:bodyPr>
          <a:lstStyle/>
          <a:p>
            <a:endParaRPr lang="el-GR" dirty="0" smtClean="0"/>
          </a:p>
          <a:p>
            <a:r>
              <a:rPr lang="el-GR" sz="2400" dirty="0" smtClean="0"/>
              <a:t>Πολλοί θεωρούν την αξιολόγηση ως μια κεντρική διαδικασία της αποτελεσματικής διδασκαλίας. Γιατί νομίζετε ότι πρέπει να γίνεται η αξιολόγηση των φοιτητών στην τριτοβάθμια εκπαίδευση;</a:t>
            </a:r>
          </a:p>
          <a:p>
            <a:endParaRPr lang="el-GR" sz="2400" dirty="0" smtClean="0"/>
          </a:p>
          <a:p>
            <a:r>
              <a:rPr lang="el-GR" sz="2400" dirty="0" smtClean="0"/>
              <a:t>Πότε νομίζετε ότι πρέπει να γίνεται η αξιολόγηση των φοιτητών; </a:t>
            </a:r>
          </a:p>
          <a:p>
            <a:endParaRPr lang="el-GR" sz="2400" dirty="0" smtClean="0"/>
          </a:p>
          <a:p>
            <a:r>
              <a:rPr lang="el-GR" sz="2400" dirty="0" smtClean="0"/>
              <a:t>Πώς πρέπει να αξιοποιούνται τα δεδομένα/πληροφορίες της αξιολόγησης;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Σκοποί της αξιολόγησης</a:t>
            </a:r>
            <a:endParaRPr lang="el-GR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4326-6C27-4F6D-A14F-6946318585D3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8229600" cy="4325112"/>
          </a:xfrm>
        </p:spPr>
        <p:txBody>
          <a:bodyPr>
            <a:normAutofit fontScale="85000" lnSpcReduction="20000"/>
          </a:bodyPr>
          <a:lstStyle/>
          <a:p>
            <a:pPr hangingPunct="0">
              <a:buNone/>
            </a:pPr>
            <a:r>
              <a:rPr lang="el-GR" dirty="0" smtClean="0"/>
              <a:t>Οι κυριότεροι σκοποί της αξιολόγησης είναι:</a:t>
            </a:r>
          </a:p>
          <a:p>
            <a:pPr hangingPunct="0"/>
            <a:r>
              <a:rPr lang="el-GR" dirty="0" smtClean="0"/>
              <a:t>να προσφέρει πληροφορίες για το πόσο </a:t>
            </a:r>
            <a:r>
              <a:rPr lang="el-GR" b="1" dirty="0" smtClean="0"/>
              <a:t>ικανός</a:t>
            </a:r>
            <a:r>
              <a:rPr lang="el-GR" dirty="0" smtClean="0"/>
              <a:t> είναι ένας φοιτητής σε </a:t>
            </a:r>
            <a:r>
              <a:rPr lang="el-GR" b="1" dirty="0" smtClean="0"/>
              <a:t>σχέση με τους υπόλοιπους φοιτητές στο τμήμα του </a:t>
            </a:r>
            <a:r>
              <a:rPr lang="el-GR" dirty="0" smtClean="0"/>
              <a:t>(συγκριτική-summative)</a:t>
            </a:r>
          </a:p>
          <a:p>
            <a:pPr hangingPunct="0"/>
            <a:endParaRPr lang="el-GR" sz="900" dirty="0" smtClean="0"/>
          </a:p>
          <a:p>
            <a:pPr hangingPunct="0"/>
            <a:r>
              <a:rPr lang="el-GR" dirty="0" smtClean="0"/>
              <a:t>να συμβάλει στην </a:t>
            </a:r>
            <a:r>
              <a:rPr lang="el-GR" b="1" dirty="0" smtClean="0"/>
              <a:t>αυτο-αξιολόγηση του διδάσκοντα </a:t>
            </a:r>
            <a:r>
              <a:rPr lang="el-GR" dirty="0" smtClean="0"/>
              <a:t>(teacher’s self-assessment)</a:t>
            </a:r>
          </a:p>
          <a:p>
            <a:pPr hangingPunct="0"/>
            <a:endParaRPr lang="el-GR" sz="900" dirty="0" smtClean="0"/>
          </a:p>
          <a:p>
            <a:pPr hangingPunct="0"/>
            <a:r>
              <a:rPr lang="el-GR" dirty="0" smtClean="0"/>
              <a:t>να βοηθά το διδάσκοντα στην επισήμανση και διάγνωση των </a:t>
            </a:r>
            <a:r>
              <a:rPr lang="el-GR" b="1" dirty="0" smtClean="0"/>
              <a:t>διδακτικών αναγκών των φοιτητών </a:t>
            </a:r>
            <a:r>
              <a:rPr lang="el-GR" dirty="0" smtClean="0"/>
              <a:t>του (διαμορφωτική-formative)  </a:t>
            </a:r>
          </a:p>
          <a:p>
            <a:pPr hangingPunct="0"/>
            <a:endParaRPr lang="el-GR" sz="900" dirty="0" smtClean="0"/>
          </a:p>
          <a:p>
            <a:pPr hangingPunct="0"/>
            <a:r>
              <a:rPr lang="el-GR" dirty="0" smtClean="0"/>
              <a:t>να παρέχει πληροφορίες για το </a:t>
            </a:r>
            <a:r>
              <a:rPr lang="el-GR" b="1" dirty="0" smtClean="0"/>
              <a:t>πόσο καλά λειτουργεί ένα τμήμα ή/και ολόκληρο το πανεπιστημακό σύστημα </a:t>
            </a:r>
            <a:r>
              <a:rPr lang="el-GR" dirty="0" smtClean="0"/>
              <a:t>(αξιολογητική-evaluative).</a:t>
            </a:r>
          </a:p>
          <a:p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Σκοποί της αξιολόγησης</a:t>
            </a:r>
            <a:endParaRPr lang="el-GR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4326-6C27-4F6D-A14F-6946318585D3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8229600" cy="4325112"/>
          </a:xfrm>
        </p:spPr>
        <p:txBody>
          <a:bodyPr>
            <a:normAutofit fontScale="85000" lnSpcReduction="20000"/>
          </a:bodyPr>
          <a:lstStyle/>
          <a:p>
            <a:pPr hangingPunct="0">
              <a:buNone/>
            </a:pPr>
            <a:r>
              <a:rPr lang="el-GR" b="1" dirty="0" smtClean="0"/>
              <a:t>Παρατηρήσεις σε σχέση με την πιο πάνω θεώρηση των σκοπών της αξιολόγησης</a:t>
            </a:r>
          </a:p>
          <a:p>
            <a:pPr lvl="0" hangingPunct="0"/>
            <a:r>
              <a:rPr lang="el-GR" dirty="0" smtClean="0"/>
              <a:t>Είναι σημαντικό να ορίσουμε τη </a:t>
            </a:r>
            <a:r>
              <a:rPr lang="el-GR" b="1" dirty="0" smtClean="0"/>
              <a:t>σημασία</a:t>
            </a:r>
            <a:r>
              <a:rPr lang="el-GR" dirty="0" smtClean="0"/>
              <a:t> του κάθε σκοπού και να επισημάνουμε αν το σύστημα αξιολόγησης που θα αναπτύξουμε θα στηρίζεται: </a:t>
            </a:r>
          </a:p>
          <a:p>
            <a:pPr lvl="0" hangingPunct="0">
              <a:buNone/>
            </a:pPr>
            <a:r>
              <a:rPr lang="el-GR" dirty="0" smtClean="0"/>
              <a:t>Α) στη διαμορφωτική ή </a:t>
            </a:r>
          </a:p>
          <a:p>
            <a:pPr lvl="0" hangingPunct="0">
              <a:buNone/>
            </a:pPr>
            <a:r>
              <a:rPr lang="el-GR" dirty="0" smtClean="0"/>
              <a:t>Β) στη συγκριτική αξιολόγηση </a:t>
            </a:r>
          </a:p>
          <a:p>
            <a:pPr lvl="0" hangingPunct="0">
              <a:buNone/>
            </a:pPr>
            <a:endParaRPr lang="el-GR" dirty="0" smtClean="0"/>
          </a:p>
          <a:p>
            <a:pPr hangingPunct="0"/>
            <a:r>
              <a:rPr lang="el-GR" b="1" i="1" dirty="0" smtClean="0"/>
              <a:t>Πότε νομίζετε ότι πρέπει να χρησιμοποιείται η κάθε  προσεγγίση της αξιολόγησης; </a:t>
            </a:r>
          </a:p>
          <a:p>
            <a:pPr hangingPunct="0"/>
            <a:endParaRPr lang="el-GR" b="1" i="1" dirty="0" smtClean="0"/>
          </a:p>
          <a:p>
            <a:pPr hangingPunct="0"/>
            <a:r>
              <a:rPr lang="el-GR" b="1" i="1" dirty="0" smtClean="0"/>
              <a:t>Πόσο εφικτή θεωρείτε τη διαμορφωτική αξιολόγηση στην τριτοβάθμια εκπαίδευση;</a:t>
            </a:r>
          </a:p>
          <a:p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Σκοπός της αξιολόγησης και όργανα αξιολόγησης</a:t>
            </a:r>
            <a:endParaRPr lang="el-GR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4326-6C27-4F6D-A14F-6946318585D3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Ο καθορισμός του </a:t>
            </a:r>
            <a:r>
              <a:rPr lang="el-GR" sz="2400" b="1" dirty="0" smtClean="0"/>
              <a:t>σκοπού αξιολόγησης </a:t>
            </a:r>
            <a:r>
              <a:rPr lang="el-GR" sz="2400" dirty="0" smtClean="0"/>
              <a:t>έχει </a:t>
            </a:r>
            <a:r>
              <a:rPr lang="el-GR" sz="2400" b="1" dirty="0" smtClean="0"/>
              <a:t>άμεσες επιπτώσεις στον τρόπο με τον οποίο θα επιχειρήσουμε στη συνέχεια να καταρτίσουμε όργανα αξιολόγησης</a:t>
            </a:r>
            <a:r>
              <a:rPr lang="el-GR" sz="2400" dirty="0" smtClean="0"/>
              <a:t>.</a:t>
            </a:r>
            <a:endParaRPr lang="en-US" sz="22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95536" y="3645024"/>
            <a:ext cx="8458200" cy="280076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200" dirty="0"/>
              <a:t>Για παράδειγμα, στην περίπτωση της </a:t>
            </a:r>
            <a:r>
              <a:rPr lang="el-GR" sz="2200" u="sng" dirty="0"/>
              <a:t>συγκριτικής αξιολόγησης </a:t>
            </a:r>
            <a:r>
              <a:rPr lang="el-GR" sz="2200" dirty="0"/>
              <a:t>δίνεται μεγαλύτερη έμφαση στο </a:t>
            </a:r>
            <a:r>
              <a:rPr lang="el-GR" sz="2200" b="1" dirty="0"/>
              <a:t>βαθμό δυσκολίας </a:t>
            </a:r>
            <a:r>
              <a:rPr lang="el-GR" sz="2200" dirty="0"/>
              <a:t>των ερωτήσεων του </a:t>
            </a:r>
            <a:r>
              <a:rPr lang="el-GR" sz="2200" dirty="0" smtClean="0"/>
              <a:t>εξεταστικού δοκιμίου</a:t>
            </a:r>
            <a:r>
              <a:rPr lang="el-GR" sz="2200" dirty="0"/>
              <a:t>. Αντίθετα, στην περίπτωση της </a:t>
            </a:r>
            <a:r>
              <a:rPr lang="el-GR" sz="2200" u="sng" dirty="0"/>
              <a:t>διαμορφωτικής αξιολόγησης</a:t>
            </a:r>
            <a:r>
              <a:rPr lang="el-GR" sz="2200" dirty="0"/>
              <a:t> δίνεται έμφαση στην </a:t>
            </a:r>
            <a:r>
              <a:rPr lang="el-GR" sz="2200" b="1" dirty="0"/>
              <a:t>αντιπροσωπευτικότητα</a:t>
            </a:r>
            <a:r>
              <a:rPr lang="el-GR" sz="2200" dirty="0"/>
              <a:t> του δοκιμίου και πιο συγκεκριμένα στην ανάγκη αξιολόγησης όλου του φάσματος των δεξιοτήτων και ικανοτήτων που διδάχτηκαν οι </a:t>
            </a:r>
            <a:r>
              <a:rPr lang="el-GR" sz="2200" dirty="0" smtClean="0"/>
              <a:t>φοιτητές, </a:t>
            </a:r>
            <a:r>
              <a:rPr lang="el-GR" sz="2200" dirty="0"/>
              <a:t>ώστε να εντοπίζεται ο βαθμός στον οποίο επιτεύχθηκαν οι στόχοι του </a:t>
            </a:r>
            <a:r>
              <a:rPr lang="el-GR" sz="2200" dirty="0" smtClean="0"/>
              <a:t>μαθήματος.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778098"/>
          </a:xfrm>
        </p:spPr>
        <p:txBody>
          <a:bodyPr>
            <a:noAutofit/>
          </a:bodyPr>
          <a:lstStyle/>
          <a:p>
            <a:pPr hangingPunct="0"/>
            <a:r>
              <a:rPr lang="el-G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Οι τεχνικές αξιολόγησης</a:t>
            </a:r>
            <a:endParaRPr lang="el-GR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72816"/>
            <a:ext cx="8229600" cy="4464496"/>
          </a:xfrm>
        </p:spPr>
        <p:txBody>
          <a:bodyPr>
            <a:normAutofit/>
          </a:bodyPr>
          <a:lstStyle/>
          <a:p>
            <a:pPr marL="457200" indent="-457200" hangingPunct="0"/>
            <a:r>
              <a:rPr lang="el-GR" sz="2400" dirty="0" smtClean="0"/>
              <a:t>Μετά τον προσδιορισμό του </a:t>
            </a:r>
            <a:r>
              <a:rPr lang="el-GR" sz="2400" b="1" dirty="0" smtClean="0"/>
              <a:t>σκοπού της αξιολόγησης </a:t>
            </a:r>
            <a:r>
              <a:rPr lang="el-GR" sz="2400" dirty="0" smtClean="0"/>
              <a:t>καθώς και της </a:t>
            </a:r>
            <a:r>
              <a:rPr lang="el-GR" sz="2400" b="1" dirty="0" smtClean="0"/>
              <a:t>ύλης</a:t>
            </a:r>
            <a:r>
              <a:rPr lang="el-GR" sz="2400" dirty="0" smtClean="0"/>
              <a:t> στην οποία αναφέρεται μια ορισμένη αξιολόγηση, ακολουθεί η επιλογή των </a:t>
            </a:r>
            <a:r>
              <a:rPr lang="el-GR" sz="2400" b="1" i="1" dirty="0" smtClean="0">
                <a:solidFill>
                  <a:srgbClr val="0070C0"/>
                </a:solidFill>
              </a:rPr>
              <a:t>τεχνικών αξιολόγησης </a:t>
            </a:r>
            <a:r>
              <a:rPr lang="el-GR" sz="2400" dirty="0" smtClean="0"/>
              <a:t>καθώς και η επιλογή του </a:t>
            </a:r>
            <a:r>
              <a:rPr lang="el-GR" sz="2400" b="1" i="1" dirty="0" smtClean="0">
                <a:solidFill>
                  <a:srgbClr val="0070C0"/>
                </a:solidFill>
              </a:rPr>
              <a:t>τύπου δραστηριοτήτων</a:t>
            </a:r>
            <a:r>
              <a:rPr lang="el-GR" sz="2400" dirty="0" smtClean="0"/>
              <a:t> </a:t>
            </a:r>
            <a:r>
              <a:rPr lang="el-GR" sz="2400" b="1" i="1" dirty="0" smtClean="0">
                <a:solidFill>
                  <a:srgbClr val="0070C0"/>
                </a:solidFill>
              </a:rPr>
              <a:t>- ερωτήσεων </a:t>
            </a:r>
            <a:r>
              <a:rPr lang="el-GR" sz="2400" dirty="0" smtClean="0"/>
              <a:t>που θα κληθούν να εκτελέσουν - απαντήσουν οι φοιτητές.</a:t>
            </a:r>
          </a:p>
          <a:p>
            <a:pPr marL="457200" indent="-457200" hangingPunct="0"/>
            <a:endParaRPr lang="el-GR" sz="2400" dirty="0" smtClean="0"/>
          </a:p>
          <a:p>
            <a:pPr marL="457200" lvl="0" indent="-457200" hangingPunct="0">
              <a:buFont typeface="+mj-lt"/>
              <a:buAutoNum type="arabicPeriod" startAt="5"/>
            </a:pPr>
            <a:endParaRPr lang="el-GR" sz="2400" dirty="0" smtClean="0"/>
          </a:p>
          <a:p>
            <a:pPr marL="457200" indent="-457200" hangingPunct="0">
              <a:buFont typeface="+mj-lt"/>
              <a:buAutoNum type="arabicPeriod" startAt="5"/>
            </a:pPr>
            <a:endParaRPr lang="el-GR" sz="2400" dirty="0" smtClean="0"/>
          </a:p>
          <a:p>
            <a:pPr hangingPunct="0"/>
            <a:endParaRPr lang="el-GR" sz="2400" dirty="0" smtClean="0"/>
          </a:p>
          <a:p>
            <a:pPr algn="just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4326-6C27-4F6D-A14F-6946318585D3}" type="slidenum">
              <a:rPr lang="el-GR" smtClean="0"/>
              <a:pPr/>
              <a:t>8</a:t>
            </a:fld>
            <a:endParaRPr lang="el-GR"/>
          </a:p>
        </p:txBody>
      </p:sp>
      <p:sp>
        <p:nvSpPr>
          <p:cNvPr id="22532" name="AutoShape 4" descr="http://www.supplychainskills.com/images/testbackground.jpg"/>
          <p:cNvSpPr>
            <a:spLocks noChangeAspect="1" noChangeArrowheads="1"/>
          </p:cNvSpPr>
          <p:nvPr/>
        </p:nvSpPr>
        <p:spPr bwMode="auto">
          <a:xfrm>
            <a:off x="155575" y="-2293938"/>
            <a:ext cx="7153275" cy="47815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2534" name="AutoShape 6" descr="https://encrypted-tbn1.gstatic.com/images?q=tbn:ANd9GcQ7eWXroqDwg9NF_qBI-nHmBP7m3Gc2Q-tr6nZslvdDJUBOwei0o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2536" name="Picture 8" descr="http://img.wonderhowto.com/img/38/18/63507151661800/0/hack-like-pro-hack-your-schools-server-download-final-exam-answers.w6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365104"/>
            <a:ext cx="3421038" cy="22754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99120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778098"/>
          </a:xfrm>
        </p:spPr>
        <p:txBody>
          <a:bodyPr>
            <a:noAutofit/>
          </a:bodyPr>
          <a:lstStyle/>
          <a:p>
            <a:pPr hangingPunct="0"/>
            <a:r>
              <a:rPr lang="el-G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Οι τεχνικές αξιολόγησης</a:t>
            </a:r>
            <a:endParaRPr lang="el-GR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72816"/>
            <a:ext cx="8229600" cy="4464496"/>
          </a:xfrm>
        </p:spPr>
        <p:txBody>
          <a:bodyPr>
            <a:normAutofit/>
          </a:bodyPr>
          <a:lstStyle/>
          <a:p>
            <a:pPr marL="457200" indent="-457200" hangingPunct="0"/>
            <a:r>
              <a:rPr lang="el-GR" sz="2400" dirty="0" smtClean="0"/>
              <a:t>Η </a:t>
            </a:r>
            <a:r>
              <a:rPr lang="el-GR" sz="2400" b="1" dirty="0" smtClean="0"/>
              <a:t>ύλη</a:t>
            </a:r>
            <a:r>
              <a:rPr lang="el-GR" sz="2400" dirty="0" smtClean="0"/>
              <a:t> στην οποία αναφέρεται η αξιολόγηση</a:t>
            </a:r>
          </a:p>
          <a:p>
            <a:pPr marL="457200" indent="-457200" hangingPunct="0"/>
            <a:endParaRPr lang="el-GR" sz="2400" dirty="0" smtClean="0"/>
          </a:p>
          <a:p>
            <a:pPr marL="457200" indent="-457200" hangingPunct="0"/>
            <a:r>
              <a:rPr lang="el-GR" sz="2400" dirty="0" smtClean="0"/>
              <a:t>Η </a:t>
            </a:r>
            <a:r>
              <a:rPr lang="el-GR" sz="2400" b="1" dirty="0" smtClean="0"/>
              <a:t>φύση </a:t>
            </a:r>
            <a:r>
              <a:rPr lang="el-GR" sz="2400" dirty="0" smtClean="0"/>
              <a:t>του μαθήματος (θεωρητικό/πρακτικό)</a:t>
            </a:r>
          </a:p>
          <a:p>
            <a:pPr marL="457200" indent="-457200" hangingPunct="0"/>
            <a:endParaRPr lang="el-GR" sz="2400" dirty="0" smtClean="0"/>
          </a:p>
          <a:p>
            <a:pPr marL="457200" indent="-457200" hangingPunct="0"/>
            <a:r>
              <a:rPr lang="el-GR" sz="2400" dirty="0" smtClean="0"/>
              <a:t>Οι </a:t>
            </a:r>
            <a:r>
              <a:rPr lang="el-GR" sz="2400" b="1" dirty="0" smtClean="0"/>
              <a:t>σκοποί και οι στόχοι </a:t>
            </a:r>
            <a:r>
              <a:rPr lang="el-GR" sz="2400" dirty="0" smtClean="0"/>
              <a:t>που επιδιώκει να εξετάσει με την αξιολόγηση που θα διενεργήσει </a:t>
            </a:r>
          </a:p>
          <a:p>
            <a:pPr marL="457200" indent="-457200" hangingPunct="0"/>
            <a:endParaRPr lang="el-GR" sz="2400" dirty="0" smtClean="0"/>
          </a:p>
          <a:p>
            <a:pPr marL="457200" indent="-457200" hangingPunct="0"/>
            <a:r>
              <a:rPr lang="el-GR" sz="2400" dirty="0" smtClean="0"/>
              <a:t>Οι </a:t>
            </a:r>
            <a:r>
              <a:rPr lang="el-GR" sz="2400" b="1" dirty="0" smtClean="0"/>
              <a:t>πνευματικές ικανότητες</a:t>
            </a:r>
            <a:r>
              <a:rPr lang="el-GR" sz="2400" dirty="0" smtClean="0"/>
              <a:t> και η </a:t>
            </a:r>
            <a:r>
              <a:rPr lang="el-GR" sz="2400" b="1" dirty="0" smtClean="0"/>
              <a:t>ψυχολογία</a:t>
            </a:r>
            <a:r>
              <a:rPr lang="el-GR" sz="2400" dirty="0" smtClean="0"/>
              <a:t> των ατόμων που θα αξιολογηθούν.</a:t>
            </a:r>
          </a:p>
          <a:p>
            <a:pPr marL="457200" indent="-457200" hangingPunct="0"/>
            <a:endParaRPr lang="el-GR" sz="2400" dirty="0" smtClean="0"/>
          </a:p>
          <a:p>
            <a:pPr marL="457200" lvl="0" indent="-457200" hangingPunct="0">
              <a:buFont typeface="+mj-lt"/>
              <a:buAutoNum type="arabicPeriod" startAt="5"/>
            </a:pPr>
            <a:endParaRPr lang="el-GR" sz="2400" dirty="0" smtClean="0"/>
          </a:p>
          <a:p>
            <a:pPr marL="457200" indent="-457200" hangingPunct="0">
              <a:buFont typeface="+mj-lt"/>
              <a:buAutoNum type="arabicPeriod" startAt="5"/>
            </a:pPr>
            <a:endParaRPr lang="el-GR" sz="2400" dirty="0" smtClean="0"/>
          </a:p>
          <a:p>
            <a:pPr hangingPunct="0"/>
            <a:endParaRPr lang="el-GR" sz="2400" dirty="0" smtClean="0"/>
          </a:p>
          <a:p>
            <a:pPr algn="just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4326-6C27-4F6D-A14F-6946318585D3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22532" name="AutoShape 4" descr="http://www.supplychainskills.com/images/testbackground.jpg"/>
          <p:cNvSpPr>
            <a:spLocks noChangeAspect="1" noChangeArrowheads="1"/>
          </p:cNvSpPr>
          <p:nvPr/>
        </p:nvSpPr>
        <p:spPr bwMode="auto">
          <a:xfrm>
            <a:off x="155575" y="-2293938"/>
            <a:ext cx="7153275" cy="47815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2534" name="AutoShape 6" descr="https://encrypted-tbn1.gstatic.com/images?q=tbn:ANd9GcQ7eWXroqDwg9NF_qBI-nHmBP7m3Gc2Q-tr6nZslvdDJUBOwei0o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99120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244</TotalTime>
  <Words>1438</Words>
  <Application>Microsoft Office PowerPoint</Application>
  <PresentationFormat>On-screen Show (4:3)</PresentationFormat>
  <Paragraphs>210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Urban</vt:lpstr>
      <vt:lpstr>Αξιολόγηση Φοιτητών Τριτοβάθμιας Εκπαίδευσης:  Από τη Θεωρία στην Πράξη </vt:lpstr>
      <vt:lpstr>Αξιολόγηση</vt:lpstr>
      <vt:lpstr>Ορισμός αξιολόγησης και βασικές έννοιες</vt:lpstr>
      <vt:lpstr>Σκοποί της αξιολόγησης: αρχικές αντιλήψεις</vt:lpstr>
      <vt:lpstr>Σκοποί της αξιολόγησης</vt:lpstr>
      <vt:lpstr>Σκοποί της αξιολόγησης</vt:lpstr>
      <vt:lpstr>Σκοπός της αξιολόγησης και όργανα αξιολόγησης</vt:lpstr>
      <vt:lpstr>Οι τεχνικές αξιολόγησης</vt:lpstr>
      <vt:lpstr>Οι τεχνικές αξιολόγησης</vt:lpstr>
      <vt:lpstr>Οι τεχνικές αξιολόγησης</vt:lpstr>
      <vt:lpstr>Οι τεχνικές αξιολόγησης</vt:lpstr>
      <vt:lpstr>Γραπτή εξέταση</vt:lpstr>
      <vt:lpstr>Πίνακας Προδιαγραφών</vt:lpstr>
      <vt:lpstr>Πίνακας Προδιαγραφών</vt:lpstr>
      <vt:lpstr>Πίνακας Προδιαγραφών</vt:lpstr>
      <vt:lpstr>Πίνακας Προδιαγραφών</vt:lpstr>
      <vt:lpstr>Πίνακας Προδιαγραφών</vt:lpstr>
      <vt:lpstr>Πίνακας Προδιαγραφών</vt:lpstr>
      <vt:lpstr>Γραπτή εξέταση</vt:lpstr>
      <vt:lpstr>Γραπτή εξέταση</vt:lpstr>
      <vt:lpstr>Αξιολόγηση Εργασιών</vt:lpstr>
      <vt:lpstr>Αξιολόγηση Εργασιών</vt:lpstr>
      <vt:lpstr>Γενικές αρχές αξιολόγησης εργασιών</vt:lpstr>
      <vt:lpstr>Γενικές αρχές αξιολόγησης εργασιών</vt:lpstr>
      <vt:lpstr>Κοινοποίηση αποτελεσμάτων και βαθμολογιών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Αξιολόγηση Φοιτητών Τριτοβάθμιας Εκπαίδευσης:  Από τη Θεωρία στην Πράξη</dc:title>
  <dc:creator>User</dc:creator>
  <cp:lastModifiedBy>KEDIMA</cp:lastModifiedBy>
  <cp:revision>40</cp:revision>
  <dcterms:created xsi:type="dcterms:W3CDTF">2014-02-01T12:37:43Z</dcterms:created>
  <dcterms:modified xsi:type="dcterms:W3CDTF">2014-02-17T06:24:41Z</dcterms:modified>
</cp:coreProperties>
</file>