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4" r:id="rId2"/>
    <p:sldMasterId id="2147483686" r:id="rId3"/>
    <p:sldMasterId id="2147483690" r:id="rId4"/>
  </p:sldMasterIdLst>
  <p:notesMasterIdLst>
    <p:notesMasterId r:id="rId21"/>
  </p:notesMasterIdLst>
  <p:handoutMasterIdLst>
    <p:handoutMasterId r:id="rId22"/>
  </p:handoutMasterIdLst>
  <p:sldIdLst>
    <p:sldId id="321" r:id="rId5"/>
    <p:sldId id="322" r:id="rId6"/>
    <p:sldId id="323" r:id="rId7"/>
    <p:sldId id="330" r:id="rId8"/>
    <p:sldId id="329" r:id="rId9"/>
    <p:sldId id="325" r:id="rId10"/>
    <p:sldId id="331" r:id="rId11"/>
    <p:sldId id="326" r:id="rId12"/>
    <p:sldId id="336" r:id="rId13"/>
    <p:sldId id="338" r:id="rId14"/>
    <p:sldId id="339" r:id="rId15"/>
    <p:sldId id="340" r:id="rId16"/>
    <p:sldId id="343" r:id="rId17"/>
    <p:sldId id="344" r:id="rId18"/>
    <p:sldId id="341" r:id="rId19"/>
    <p:sldId id="337" r:id="rId20"/>
  </p:sldIdLst>
  <p:sldSz cx="9144000" cy="6858000" type="screen4x3"/>
  <p:notesSz cx="6662738" cy="9926638"/>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8AA"/>
    <a:srgbClr val="FFFF00"/>
    <a:srgbClr val="000000"/>
    <a:srgbClr val="CC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2" autoAdjust="0"/>
    <p:restoredTop sz="98093" autoAdjust="0"/>
  </p:normalViewPr>
  <p:slideViewPr>
    <p:cSldViewPr>
      <p:cViewPr>
        <p:scale>
          <a:sx n="90" d="100"/>
          <a:sy n="90" d="100"/>
        </p:scale>
        <p:origin x="-1236" y="-22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887663" cy="495300"/>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defRPr sz="1200" smtClean="0">
                <a:latin typeface="Arial" charset="0"/>
              </a:defRPr>
            </a:lvl1pPr>
          </a:lstStyle>
          <a:p>
            <a:pPr>
              <a:defRPr/>
            </a:pPr>
            <a:endParaRPr lang="en-GB"/>
          </a:p>
        </p:txBody>
      </p:sp>
      <p:sp>
        <p:nvSpPr>
          <p:cNvPr id="132099" name="Rectangle 3"/>
          <p:cNvSpPr>
            <a:spLocks noGrp="1" noChangeArrowheads="1"/>
          </p:cNvSpPr>
          <p:nvPr>
            <p:ph type="dt" sz="quarter" idx="1"/>
          </p:nvPr>
        </p:nvSpPr>
        <p:spPr bwMode="auto">
          <a:xfrm>
            <a:off x="3773488" y="0"/>
            <a:ext cx="2887662" cy="495300"/>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132100" name="Rectangle 4"/>
          <p:cNvSpPr>
            <a:spLocks noGrp="1" noChangeArrowheads="1"/>
          </p:cNvSpPr>
          <p:nvPr>
            <p:ph type="ftr" sz="quarter" idx="2"/>
          </p:nvPr>
        </p:nvSpPr>
        <p:spPr bwMode="auto">
          <a:xfrm>
            <a:off x="0" y="9429750"/>
            <a:ext cx="2887663" cy="495300"/>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defRPr sz="1200" smtClean="0">
                <a:latin typeface="Arial" charset="0"/>
              </a:defRPr>
            </a:lvl1pPr>
          </a:lstStyle>
          <a:p>
            <a:pPr>
              <a:defRPr/>
            </a:pPr>
            <a:endParaRPr lang="en-GB"/>
          </a:p>
        </p:txBody>
      </p:sp>
      <p:sp>
        <p:nvSpPr>
          <p:cNvPr id="132101" name="Rectangle 5"/>
          <p:cNvSpPr>
            <a:spLocks noGrp="1" noChangeArrowheads="1"/>
          </p:cNvSpPr>
          <p:nvPr>
            <p:ph type="sldNum" sz="quarter" idx="3"/>
          </p:nvPr>
        </p:nvSpPr>
        <p:spPr bwMode="auto">
          <a:xfrm>
            <a:off x="3773488" y="9429750"/>
            <a:ext cx="2887662" cy="495300"/>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lgn="r">
              <a:defRPr sz="1200" smtClean="0">
                <a:latin typeface="Arial" charset="0"/>
              </a:defRPr>
            </a:lvl1pPr>
          </a:lstStyle>
          <a:p>
            <a:pPr>
              <a:defRPr/>
            </a:pPr>
            <a:fld id="{32D7088A-6221-4A83-86E6-3620D98CDC2F}" type="slidenum">
              <a:rPr lang="en-GB"/>
              <a:pPr>
                <a:defRPr/>
              </a:pPr>
              <a:t>‹#›</a:t>
            </a:fld>
            <a:endParaRPr lang="en-GB"/>
          </a:p>
        </p:txBody>
      </p:sp>
    </p:spTree>
    <p:extLst>
      <p:ext uri="{BB962C8B-B14F-4D97-AF65-F5344CB8AC3E}">
        <p14:creationId xmlns:p14="http://schemas.microsoft.com/office/powerpoint/2010/main" val="335260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7663" cy="495300"/>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defRPr sz="1200" smtClean="0">
                <a:latin typeface="Arial" charset="0"/>
              </a:defRPr>
            </a:lvl1pPr>
          </a:lstStyle>
          <a:p>
            <a:pPr>
              <a:defRPr/>
            </a:pPr>
            <a:endParaRPr lang="en-GB"/>
          </a:p>
        </p:txBody>
      </p:sp>
      <p:sp>
        <p:nvSpPr>
          <p:cNvPr id="3075" name="Rectangle 3"/>
          <p:cNvSpPr>
            <a:spLocks noGrp="1" noChangeArrowheads="1"/>
          </p:cNvSpPr>
          <p:nvPr>
            <p:ph type="dt" idx="1"/>
          </p:nvPr>
        </p:nvSpPr>
        <p:spPr bwMode="auto">
          <a:xfrm>
            <a:off x="3773488" y="0"/>
            <a:ext cx="2887662" cy="495300"/>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849313"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887663" cy="495300"/>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defRPr sz="1200" smtClean="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773488" y="9429750"/>
            <a:ext cx="2887662" cy="495300"/>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lgn="r">
              <a:defRPr sz="1200" smtClean="0">
                <a:latin typeface="Arial" charset="0"/>
              </a:defRPr>
            </a:lvl1pPr>
          </a:lstStyle>
          <a:p>
            <a:pPr>
              <a:defRPr/>
            </a:pPr>
            <a:fld id="{770C0A8A-DC8A-4FD5-AEC7-5AA6F81723C5}" type="slidenum">
              <a:rPr lang="en-GB"/>
              <a:pPr>
                <a:defRPr/>
              </a:pPr>
              <a:t>‹#›</a:t>
            </a:fld>
            <a:endParaRPr lang="en-GB"/>
          </a:p>
        </p:txBody>
      </p:sp>
    </p:spTree>
    <p:extLst>
      <p:ext uri="{BB962C8B-B14F-4D97-AF65-F5344CB8AC3E}">
        <p14:creationId xmlns:p14="http://schemas.microsoft.com/office/powerpoint/2010/main" val="1409015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Στόχος της σημερινής παρουσίασης αυτής είναι να γνωρίσετε την Υπηρεσία μας, να ξέρετε που βρισκόμαστε, να ενημερωθείτε για τις υπηρεσίες που σας προσφέρουμε και σας αφορούν άμεσα, και τέλος, να ξέρετε πώς να επικοινωνήσετε εύκολα και άμεσα μαζί μας.</a:t>
            </a:r>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(ΕΜΑ, </a:t>
            </a:r>
            <a:r>
              <a:rPr lang="el-GR" sz="1200" dirty="0" err="1" smtClean="0"/>
              <a:t>Φραγκόπουλος</a:t>
            </a:r>
            <a:r>
              <a:rPr lang="el-GR" sz="1200" dirty="0" smtClean="0"/>
              <a:t>, </a:t>
            </a:r>
            <a:r>
              <a:rPr lang="el-GR" sz="1200" dirty="0" err="1" smtClean="0"/>
              <a:t>Λατσιά</a:t>
            </a:r>
            <a:r>
              <a:rPr lang="el-GR" sz="1200" dirty="0" smtClean="0"/>
              <a:t>, κτήρια 11,12, και 13)</a:t>
            </a:r>
            <a:endParaRPr lang="el-GR" dirty="0" smtClean="0"/>
          </a:p>
          <a:p>
            <a:endParaRPr lang="en-US" dirty="0"/>
          </a:p>
        </p:txBody>
      </p:sp>
      <p:sp>
        <p:nvSpPr>
          <p:cNvPr id="4" name="Slide Number Placeholder 3"/>
          <p:cNvSpPr>
            <a:spLocks noGrp="1"/>
          </p:cNvSpPr>
          <p:nvPr>
            <p:ph type="sldNum" sz="quarter" idx="10"/>
          </p:nvPr>
        </p:nvSpPr>
        <p:spPr/>
        <p:txBody>
          <a:bodyPr/>
          <a:lstStyle/>
          <a:p>
            <a:fld id="{C89CA5CD-9D06-4369-A7AC-4A780E18C16C}"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C6ACD-66BC-467A-ACCC-1ECADD995CC5}" type="datetime4">
              <a:rPr lang="el-GR" smtClean="0">
                <a:solidFill>
                  <a:prstClr val="black">
                    <a:tint val="75000"/>
                  </a:prstClr>
                </a:solidFill>
              </a:rPr>
              <a:pPr/>
              <a:t>25 Σεπτεμβρίου 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9/25/2013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9/25/2013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9/25/2013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cs typeface="+mn-cs"/>
              </a:rPr>
              <a:pPr fontAlgn="auto">
                <a:spcBef>
                  <a:spcPts val="0"/>
                </a:spcBef>
                <a:spcAft>
                  <a:spcPts val="0"/>
                </a:spcAft>
              </a:pPr>
              <a:t>9/25/2013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www.eduroam.org/" TargetMode="External"/><Relationship Id="rId4" Type="http://schemas.openxmlformats.org/officeDocument/2006/relationships/hyperlink" Target="http://www.ucy.ac.cy/goto/iss/el-GR/eduroam.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6.gif"/><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ucy.ac.cy/data/iss/Services/ucyvp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s://voicemail.ucy.ac.cy/inbox" TargetMode="Externa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www.ucy.ac.cy/data/iss/ucytempforms/Entipo23A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ucy.ac.cy/data/iss/Announcements/2011/SPAM-SAMPL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webmail.ucy.ac.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ucy.ac.cy/data/iss/ucytempforms/Entipo1.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thletic center-final.jpg"/>
          <p:cNvPicPr>
            <a:picLocks noChangeAspect="1"/>
          </p:cNvPicPr>
          <p:nvPr/>
        </p:nvPicPr>
        <p:blipFill>
          <a:blip r:embed="rId3" cstate="print"/>
          <a:stretch>
            <a:fillRect/>
          </a:stretch>
        </p:blipFill>
        <p:spPr>
          <a:xfrm>
            <a:off x="0" y="1139942"/>
            <a:ext cx="9180512" cy="5385402"/>
          </a:xfrm>
          <a:prstGeom prst="rect">
            <a:avLst/>
          </a:prstGeom>
        </p:spPr>
      </p:pic>
      <p:sp>
        <p:nvSpPr>
          <p:cNvPr id="6" name="Rectangle 5"/>
          <p:cNvSpPr/>
          <p:nvPr/>
        </p:nvSpPr>
        <p:spPr>
          <a:xfrm>
            <a:off x="0" y="6324600"/>
            <a:ext cx="9180512" cy="609600"/>
          </a:xfrm>
          <a:prstGeom prst="rect">
            <a:avLst/>
          </a:prstGeom>
          <a:solidFill>
            <a:srgbClr val="EE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100" b="1" dirty="0">
              <a:solidFill>
                <a:prstClr val="white"/>
              </a:solidFill>
              <a:cs typeface="Calibri" pitchFamily="34" charset="0"/>
            </a:endParaRPr>
          </a:p>
        </p:txBody>
      </p:sp>
      <p:pic>
        <p:nvPicPr>
          <p:cNvPr id="4" name="Picture 3"/>
          <p:cNvPicPr>
            <a:picLocks noChangeAspect="1" noChangeArrowheads="1"/>
          </p:cNvPicPr>
          <p:nvPr/>
        </p:nvPicPr>
        <p:blipFill>
          <a:blip r:embed="rId4" cstate="print"/>
          <a:srcRect/>
          <a:stretch>
            <a:fillRect/>
          </a:stretch>
        </p:blipFill>
        <p:spPr bwMode="auto">
          <a:xfrm>
            <a:off x="-1" y="0"/>
            <a:ext cx="2442073" cy="1066800"/>
          </a:xfrm>
          <a:prstGeom prst="rect">
            <a:avLst/>
          </a:prstGeom>
          <a:noFill/>
          <a:ln w="9525">
            <a:noFill/>
            <a:miter lim="800000"/>
            <a:headEnd/>
            <a:tailEnd/>
          </a:ln>
          <a:effectLst/>
        </p:spPr>
      </p:pic>
      <p:sp>
        <p:nvSpPr>
          <p:cNvPr id="9" name="Rectangle 8"/>
          <p:cNvSpPr/>
          <p:nvPr/>
        </p:nvSpPr>
        <p:spPr>
          <a:xfrm>
            <a:off x="-36512" y="2852936"/>
            <a:ext cx="9252520" cy="936104"/>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0" y="980728"/>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lgn="ctr" fontAlgn="auto">
              <a:spcBef>
                <a:spcPts val="0"/>
              </a:spcBef>
              <a:spcAft>
                <a:spcPts val="0"/>
              </a:spcAft>
            </a:pPr>
            <a:r>
              <a:rPr lang="el-GR" sz="2000" b="1" dirty="0" smtClean="0">
                <a:solidFill>
                  <a:prstClr val="white"/>
                </a:solidFill>
                <a:cs typeface="Calibri" pitchFamily="34" charset="0"/>
              </a:rPr>
              <a:t>Υ Π Η Ρ Ε Σ Ι Α  Π Λ Η Ρ Ο Φ Ο Ρ Ι Κ Ω Ν  Σ Υ Σ Τ Η Μ Α Τ Ω Ν </a:t>
            </a:r>
            <a:endParaRPr lang="en-US" sz="2000" b="1" dirty="0" smtClean="0">
              <a:solidFill>
                <a:prstClr val="white"/>
              </a:solidFill>
              <a:cs typeface="Calibri" pitchFamily="34" charset="0"/>
            </a:endParaRPr>
          </a:p>
        </p:txBody>
      </p:sp>
      <p:sp>
        <p:nvSpPr>
          <p:cNvPr id="11" name="Date Placeholder 10"/>
          <p:cNvSpPr>
            <a:spLocks noGrp="1"/>
          </p:cNvSpPr>
          <p:nvPr>
            <p:ph type="dt" sz="half" idx="10"/>
          </p:nvPr>
        </p:nvSpPr>
        <p:spPr/>
        <p:txBody>
          <a:bodyPr/>
          <a:lstStyle/>
          <a:p>
            <a:fld id="{D5CE314C-69AC-42BE-ADA6-F4E26232167A}" type="datetime4">
              <a:rPr lang="el-GR" sz="1600" smtClean="0">
                <a:solidFill>
                  <a:schemeClr val="bg1"/>
                </a:solidFill>
                <a:latin typeface="+mn-lt"/>
              </a:rPr>
              <a:pPr/>
              <a:t>25 Σεπτεμβρίου 2013</a:t>
            </a:fld>
            <a:endParaRPr lang="en-US" sz="1600" dirty="0">
              <a:solidFill>
                <a:schemeClr val="bg1"/>
              </a:solidFill>
              <a:latin typeface="+mn-lt"/>
            </a:endParaRPr>
          </a:p>
        </p:txBody>
      </p:sp>
      <p:sp>
        <p:nvSpPr>
          <p:cNvPr id="5" name="Rectangle 4"/>
          <p:cNvSpPr/>
          <p:nvPr/>
        </p:nvSpPr>
        <p:spPr>
          <a:xfrm>
            <a:off x="683568" y="2998693"/>
            <a:ext cx="8217634" cy="646331"/>
          </a:xfrm>
          <a:prstGeom prst="rect">
            <a:avLst/>
          </a:prstGeom>
        </p:spPr>
        <p:txBody>
          <a:bodyPr wrap="none">
            <a:spAutoFit/>
          </a:bodyPr>
          <a:lstStyle/>
          <a:p>
            <a:pPr algn="ctr"/>
            <a:r>
              <a:rPr lang="el-GR" sz="3600" dirty="0" smtClean="0">
                <a:effectLst>
                  <a:outerShdw blurRad="38100" dist="38100" dir="2700000" algn="tl">
                    <a:srgbClr val="000000">
                      <a:alpha val="43137"/>
                    </a:srgbClr>
                  </a:outerShdw>
                </a:effectLst>
                <a:latin typeface="Calibri" pitchFamily="34" charset="0"/>
                <a:cs typeface="Calibri" pitchFamily="34" charset="0"/>
              </a:rPr>
              <a:t>Καλωσορίσατε στο Πανεπιστήμιο Κύπρου!</a:t>
            </a:r>
            <a:endParaRPr lang="el-GR" sz="36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5" name="Rectangle 4"/>
          <p:cNvSpPr/>
          <p:nvPr/>
        </p:nvSpPr>
        <p:spPr>
          <a:xfrm>
            <a:off x="0" y="4653136"/>
            <a:ext cx="9144000" cy="2204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683568" y="2420888"/>
            <a:ext cx="5616624"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lnSpc>
                <a:spcPct val="80000"/>
              </a:lnSpc>
              <a:spcBef>
                <a:spcPct val="20000"/>
              </a:spcBef>
              <a:buFontTx/>
              <a:buChar char="•"/>
            </a:pPr>
            <a:r>
              <a:rPr lang="el-GR" kern="0" dirty="0" smtClean="0">
                <a:solidFill>
                  <a:srgbClr val="000000"/>
                </a:solidFill>
                <a:latin typeface="Calibri" pitchFamily="34" charset="0"/>
                <a:cs typeface="Calibri" pitchFamily="34" charset="0"/>
              </a:rPr>
              <a:t>Ασύρματη πρόσβαση στο διαδίκτυο σε ακαδημαϊκά και ερευνητικά ιδρύματα στην Ευρώπη, Καναδά και Ασία-Ειρηνικό Ωκεανό, </a:t>
            </a:r>
          </a:p>
          <a:p>
            <a:pPr marL="342900" lvl="0" indent="-342900" eaLnBrk="0" hangingPunct="0">
              <a:lnSpc>
                <a:spcPct val="80000"/>
              </a:lnSpc>
              <a:spcBef>
                <a:spcPct val="20000"/>
              </a:spcBef>
            </a:pPr>
            <a:r>
              <a:rPr lang="el-GR" kern="0" dirty="0" smtClean="0">
                <a:solidFill>
                  <a:srgbClr val="000000"/>
                </a:solidFill>
                <a:latin typeface="Calibri" pitchFamily="34" charset="0"/>
                <a:cs typeface="Calibri" pitchFamily="34" charset="0"/>
              </a:rPr>
              <a:t>	</a:t>
            </a:r>
            <a:r>
              <a:rPr lang="el-GR" b="1" kern="0" dirty="0" smtClean="0">
                <a:solidFill>
                  <a:srgbClr val="000000"/>
                </a:solidFill>
                <a:latin typeface="Calibri" pitchFamily="34" charset="0"/>
                <a:cs typeface="Calibri" pitchFamily="34" charset="0"/>
              </a:rPr>
              <a:t>με χρήση του ονόματος χρήστη και συνθηματικού του ΠΚ.</a:t>
            </a:r>
          </a:p>
          <a:p>
            <a:pPr marL="342900" lvl="0" indent="-342900" eaLnBrk="0" hangingPunct="0">
              <a:lnSpc>
                <a:spcPct val="80000"/>
              </a:lnSpc>
              <a:spcBef>
                <a:spcPct val="20000"/>
              </a:spcBef>
            </a:pPr>
            <a:endParaRPr lang="en-US" b="1"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pPr>
            <a:endParaRPr lang="el-GR" b="1"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buFontTx/>
              <a:buChar char="•"/>
            </a:pPr>
            <a:r>
              <a:rPr lang="el-GR" kern="0" dirty="0" smtClean="0">
                <a:solidFill>
                  <a:srgbClr val="000000"/>
                </a:solidFill>
                <a:latin typeface="Calibri" pitchFamily="34" charset="0"/>
                <a:cs typeface="Calibri" pitchFamily="34" charset="0"/>
              </a:rPr>
              <a:t>Γενικές πληροφορίες  </a:t>
            </a:r>
            <a:r>
              <a:rPr lang="en-US" kern="0" dirty="0" smtClean="0">
                <a:solidFill>
                  <a:srgbClr val="000000"/>
                </a:solidFill>
                <a:latin typeface="Calibri" pitchFamily="34" charset="0"/>
                <a:cs typeface="Calibri" pitchFamily="34" charset="0"/>
                <a:hlinkClick r:id="rId4"/>
              </a:rPr>
              <a:t>http://www.ucy.ac.cy/goto/iss/el-GR/eduroam.aspx</a:t>
            </a:r>
            <a:endParaRPr lang="en-US"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pPr>
            <a:endParaRPr lang="el-GR"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buFontTx/>
              <a:buChar char="•"/>
            </a:pPr>
            <a:endParaRPr lang="el-GR" kern="0" dirty="0" smtClean="0">
              <a:solidFill>
                <a:srgbClr val="000000"/>
              </a:solidFill>
              <a:latin typeface="Calibri" pitchFamily="34" charset="0"/>
              <a:cs typeface="Calibri" pitchFamily="34" charset="0"/>
              <a:hlinkClick r:id="rId5"/>
            </a:endParaRPr>
          </a:p>
          <a:p>
            <a:pPr marL="342900" lvl="0" indent="-342900" eaLnBrk="0" hangingPunct="0">
              <a:lnSpc>
                <a:spcPct val="80000"/>
              </a:lnSpc>
              <a:spcBef>
                <a:spcPct val="20000"/>
              </a:spcBef>
              <a:buFontTx/>
              <a:buChar char="•"/>
            </a:pPr>
            <a:r>
              <a:rPr lang="en-US" kern="0" dirty="0" smtClean="0">
                <a:solidFill>
                  <a:srgbClr val="000000"/>
                </a:solidFill>
                <a:latin typeface="Calibri" pitchFamily="34" charset="0"/>
                <a:cs typeface="Calibri" pitchFamily="34" charset="0"/>
                <a:hlinkClick r:id="rId5"/>
              </a:rPr>
              <a:t>http://www.eduroam.org</a:t>
            </a:r>
            <a:r>
              <a:rPr lang="en-US" kern="0" dirty="0" smtClean="0">
                <a:solidFill>
                  <a:srgbClr val="000000"/>
                </a:solidFill>
                <a:latin typeface="Calibri" pitchFamily="34" charset="0"/>
                <a:cs typeface="Calibri" pitchFamily="34" charset="0"/>
              </a:rPr>
              <a:t> </a:t>
            </a:r>
            <a:endParaRPr lang="el-GR" kern="0" dirty="0" smtClean="0">
              <a:solidFill>
                <a:srgbClr val="000000"/>
              </a:solidFill>
              <a:latin typeface="Calibri" pitchFamily="34" charset="0"/>
              <a:cs typeface="Calibri" pitchFamily="34" charset="0"/>
            </a:endParaRPr>
          </a:p>
        </p:txBody>
      </p:sp>
      <p:pic>
        <p:nvPicPr>
          <p:cNvPr id="10" name="Picture 2" descr="http://www.eduroam.org/downloads/logo/PNG/eduroam_trans_450pix.png"/>
          <p:cNvPicPr>
            <a:picLocks noChangeAspect="1" noChangeArrowheads="1"/>
          </p:cNvPicPr>
          <p:nvPr/>
        </p:nvPicPr>
        <p:blipFill>
          <a:blip r:embed="rId6" cstate="print"/>
          <a:srcRect/>
          <a:stretch>
            <a:fillRect/>
          </a:stretch>
        </p:blipFill>
        <p:spPr bwMode="auto">
          <a:xfrm>
            <a:off x="5615608" y="4725144"/>
            <a:ext cx="3528392" cy="152897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Α Σ Υ Ρ Μ Α Τ Η  Π Ρ Ο Σ Β Α Σ Η  </a:t>
            </a:r>
            <a:r>
              <a:rPr lang="en-US" sz="2000" b="1" dirty="0" smtClean="0">
                <a:solidFill>
                  <a:prstClr val="white"/>
                </a:solidFill>
                <a:cs typeface="Calibri" pitchFamily="34" charset="0"/>
              </a:rPr>
              <a:t>-  e d u r o a m</a:t>
            </a:r>
            <a:r>
              <a:rPr lang="el-GR" sz="2000" b="1" dirty="0" smtClean="0">
                <a:solidFill>
                  <a:prstClr val="white"/>
                </a:solidFill>
                <a:cs typeface="Calibri" pitchFamily="34" charset="0"/>
              </a:rPr>
              <a:t> </a:t>
            </a:r>
            <a:endParaRPr lang="en-US" sz="2000" dirty="0">
              <a:solidFill>
                <a:prstClr val="white"/>
              </a:solidFill>
              <a:cs typeface="Calibri"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58" y="1524000"/>
            <a:ext cx="3019809" cy="3129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221088"/>
            <a:ext cx="9144000" cy="273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7" name="Rectangle 6"/>
          <p:cNvSpPr/>
          <p:nvPr/>
        </p:nvSpPr>
        <p:spPr>
          <a:xfrm>
            <a:off x="0" y="1524000"/>
            <a:ext cx="6228184" cy="2769096"/>
          </a:xfrm>
          <a:prstGeom prst="rect">
            <a:avLst/>
          </a:prstGeom>
          <a:solidFill>
            <a:srgbClr val="E7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l-GR" dirty="0" smtClean="0">
              <a:latin typeface="Calibri" pitchFamily="34" charset="0"/>
              <a:cs typeface="Calibri" pitchFamily="34" charset="0"/>
            </a:endParaRPr>
          </a:p>
        </p:txBody>
      </p:sp>
      <p:pic>
        <p:nvPicPr>
          <p:cNvPr id="1026" name="Picture 2" descr="U:\Photos Archive\UCY - professional photographs\UCY Pro. Photos  by Haris Zevlaris\20091020 Ergastirio Pliroforikis\IMG_9180.JPG"/>
          <p:cNvPicPr>
            <a:picLocks noChangeAspect="1" noChangeArrowheads="1"/>
          </p:cNvPicPr>
          <p:nvPr/>
        </p:nvPicPr>
        <p:blipFill>
          <a:blip r:embed="rId4" cstate="print"/>
          <a:srcRect/>
          <a:stretch>
            <a:fillRect/>
          </a:stretch>
        </p:blipFill>
        <p:spPr bwMode="auto">
          <a:xfrm>
            <a:off x="6192688" y="1524000"/>
            <a:ext cx="3038190" cy="5505400"/>
          </a:xfrm>
          <a:prstGeom prst="rect">
            <a:avLst/>
          </a:prstGeom>
          <a:noFill/>
        </p:spPr>
      </p:pic>
      <p:sp>
        <p:nvSpPr>
          <p:cNvPr id="8" name="TextBox 7"/>
          <p:cNvSpPr txBox="1"/>
          <p:nvPr/>
        </p:nvSpPr>
        <p:spPr>
          <a:xfrm>
            <a:off x="107504" y="4725144"/>
            <a:ext cx="4896544" cy="590931"/>
          </a:xfrm>
          <a:prstGeom prst="rect">
            <a:avLst/>
          </a:prstGeom>
          <a:noFill/>
        </p:spPr>
        <p:txBody>
          <a:bodyPr wrap="square" rtlCol="0">
            <a:spAutoFit/>
          </a:bodyPr>
          <a:lstStyle/>
          <a:p>
            <a:pPr lvl="1">
              <a:lnSpc>
                <a:spcPct val="80000"/>
              </a:lnSpc>
              <a:buNone/>
            </a:pPr>
            <a:endParaRPr lang="el-GR" dirty="0" smtClean="0">
              <a:latin typeface="Calibri" pitchFamily="34" charset="0"/>
              <a:cs typeface="Calibri" pitchFamily="34" charset="0"/>
            </a:endParaRPr>
          </a:p>
          <a:p>
            <a:endParaRPr lang="el-GR" dirty="0"/>
          </a:p>
        </p:txBody>
      </p:sp>
      <p:sp>
        <p:nvSpPr>
          <p:cNvPr id="10" name="TextBox 9"/>
          <p:cNvSpPr txBox="1"/>
          <p:nvPr/>
        </p:nvSpPr>
        <p:spPr>
          <a:xfrm>
            <a:off x="755576" y="1779781"/>
            <a:ext cx="5472608" cy="2142125"/>
          </a:xfrm>
          <a:prstGeom prst="rect">
            <a:avLst/>
          </a:prstGeom>
          <a:noFill/>
        </p:spPr>
        <p:txBody>
          <a:bodyPr wrap="square" rtlCol="0">
            <a:spAutoFit/>
          </a:bodyPr>
          <a:lstStyle/>
          <a:p>
            <a:pPr>
              <a:lnSpc>
                <a:spcPct val="80000"/>
              </a:lnSpc>
              <a:buBlip>
                <a:blip r:embed="rId5"/>
              </a:buBlip>
            </a:pPr>
            <a:r>
              <a:rPr lang="el-GR" dirty="0" smtClean="0">
                <a:solidFill>
                  <a:schemeClr val="bg1"/>
                </a:solidFill>
                <a:latin typeface="Calibri" pitchFamily="34" charset="0"/>
                <a:cs typeface="Calibri" pitchFamily="34" charset="0"/>
              </a:rPr>
              <a:t> Φυσική πρόσβαση σε </a:t>
            </a:r>
          </a:p>
          <a:p>
            <a:pPr lvl="1">
              <a:lnSpc>
                <a:spcPct val="80000"/>
              </a:lnSpc>
              <a:buFont typeface="Wingdings" pitchFamily="2" charset="2"/>
              <a:buChar char="§"/>
            </a:pPr>
            <a:r>
              <a:rPr lang="el-GR" dirty="0" smtClean="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1</a:t>
            </a:r>
            <a:r>
              <a:rPr lang="el-GR" dirty="0" smtClean="0">
                <a:solidFill>
                  <a:schemeClr val="bg1"/>
                </a:solidFill>
                <a:latin typeface="Calibri" pitchFamily="34" charset="0"/>
                <a:cs typeface="Calibri" pitchFamily="34" charset="0"/>
              </a:rPr>
              <a:t>20 ηλεκτρονικούς υπολογιστές </a:t>
            </a:r>
          </a:p>
          <a:p>
            <a:pPr lvl="1">
              <a:lnSpc>
                <a:spcPct val="80000"/>
              </a:lnSpc>
              <a:buFont typeface="Wingdings" pitchFamily="2" charset="2"/>
              <a:buChar char="§"/>
            </a:pPr>
            <a:r>
              <a:rPr lang="el-GR" dirty="0" smtClean="0">
                <a:solidFill>
                  <a:schemeClr val="bg1"/>
                </a:solidFill>
                <a:latin typeface="Calibri" pitchFamily="34" charset="0"/>
                <a:cs typeface="Calibri" pitchFamily="34" charset="0"/>
              </a:rPr>
              <a:t> 8 εκτυπωτές </a:t>
            </a:r>
          </a:p>
          <a:p>
            <a:pPr lvl="1">
              <a:lnSpc>
                <a:spcPct val="80000"/>
              </a:lnSpc>
              <a:buBlip>
                <a:blip r:embed="rId5"/>
              </a:buBlip>
            </a:pPr>
            <a:endParaRPr lang="el-GR" dirty="0" smtClean="0">
              <a:solidFill>
                <a:schemeClr val="bg1"/>
              </a:solidFill>
              <a:latin typeface="Calibri" pitchFamily="34" charset="0"/>
              <a:cs typeface="Calibri" pitchFamily="34" charset="0"/>
            </a:endParaRPr>
          </a:p>
          <a:p>
            <a:pPr>
              <a:lnSpc>
                <a:spcPct val="80000"/>
              </a:lnSpc>
              <a:buBlip>
                <a:blip r:embed="rId5"/>
              </a:buBlip>
            </a:pPr>
            <a:r>
              <a:rPr lang="el-GR" dirty="0" smtClean="0">
                <a:solidFill>
                  <a:schemeClr val="bg1"/>
                </a:solidFill>
                <a:latin typeface="Calibri" pitchFamily="34" charset="0"/>
                <a:cs typeface="Calibri" pitchFamily="34" charset="0"/>
              </a:rPr>
              <a:t> </a:t>
            </a:r>
            <a:r>
              <a:rPr lang="el-GR" b="1" dirty="0" smtClean="0">
                <a:solidFill>
                  <a:schemeClr val="bg1"/>
                </a:solidFill>
                <a:latin typeface="Calibri" pitchFamily="34" charset="0"/>
                <a:cs typeface="Calibri" pitchFamily="34" charset="0"/>
              </a:rPr>
              <a:t>3</a:t>
            </a:r>
            <a:r>
              <a:rPr lang="el-GR" dirty="0" smtClean="0">
                <a:solidFill>
                  <a:schemeClr val="bg1"/>
                </a:solidFill>
                <a:latin typeface="Calibri" pitchFamily="34" charset="0"/>
                <a:cs typeface="Calibri" pitchFamily="34" charset="0"/>
              </a:rPr>
              <a:t> Εργαστήρια στα Κεντρικά Κτήρια (Καλλιπόλεως </a:t>
            </a:r>
            <a:r>
              <a:rPr lang="en-US" dirty="0" smtClean="0">
                <a:solidFill>
                  <a:schemeClr val="bg1"/>
                </a:solidFill>
                <a:latin typeface="Calibri" pitchFamily="34" charset="0"/>
                <a:cs typeface="Calibri" pitchFamily="34" charset="0"/>
              </a:rPr>
              <a:t>)</a:t>
            </a:r>
            <a:endParaRPr lang="el-GR" dirty="0" smtClean="0">
              <a:solidFill>
                <a:schemeClr val="bg1"/>
              </a:solidFill>
              <a:latin typeface="Calibri" pitchFamily="34" charset="0"/>
              <a:cs typeface="Calibri" pitchFamily="34" charset="0"/>
            </a:endParaRPr>
          </a:p>
          <a:p>
            <a:pPr>
              <a:lnSpc>
                <a:spcPct val="80000"/>
              </a:lnSpc>
            </a:pPr>
            <a:r>
              <a:rPr lang="el-GR" dirty="0" smtClean="0">
                <a:solidFill>
                  <a:schemeClr val="bg1"/>
                </a:solidFill>
                <a:latin typeface="Calibri" pitchFamily="34" charset="0"/>
                <a:cs typeface="Calibri" pitchFamily="34" charset="0"/>
              </a:rPr>
              <a:t>    </a:t>
            </a:r>
            <a:r>
              <a:rPr lang="el-GR" b="1" dirty="0" smtClean="0">
                <a:solidFill>
                  <a:schemeClr val="bg1"/>
                </a:solidFill>
                <a:latin typeface="Calibri" pitchFamily="34" charset="0"/>
                <a:cs typeface="Calibri" pitchFamily="34" charset="0"/>
              </a:rPr>
              <a:t>1</a:t>
            </a:r>
            <a:r>
              <a:rPr lang="el-GR" dirty="0" smtClean="0">
                <a:solidFill>
                  <a:schemeClr val="bg1"/>
                </a:solidFill>
                <a:latin typeface="Calibri" pitchFamily="34" charset="0"/>
                <a:cs typeface="Calibri" pitchFamily="34" charset="0"/>
              </a:rPr>
              <a:t> Εργαστήριο στην Πανεπιστημιούπολη (ΣΘΕΕ</a:t>
            </a:r>
            <a:r>
              <a:rPr lang="el-GR" dirty="0">
                <a:solidFill>
                  <a:schemeClr val="bg1"/>
                </a:solidFill>
                <a:latin typeface="Calibri" pitchFamily="34" charset="0"/>
                <a:cs typeface="Calibri" pitchFamily="34" charset="0"/>
              </a:rPr>
              <a:t> </a:t>
            </a:r>
            <a:r>
              <a:rPr lang="el-GR" dirty="0" smtClean="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B141)</a:t>
            </a:r>
            <a:endParaRPr lang="el-GR" dirty="0" smtClean="0">
              <a:solidFill>
                <a:schemeClr val="bg1"/>
              </a:solidFill>
              <a:latin typeface="Calibri" pitchFamily="34" charset="0"/>
              <a:cs typeface="Calibri" pitchFamily="34" charset="0"/>
            </a:endParaRPr>
          </a:p>
          <a:p>
            <a:pPr lvl="1">
              <a:lnSpc>
                <a:spcPct val="80000"/>
              </a:lnSpc>
            </a:pPr>
            <a:endParaRPr lang="el-GR" dirty="0" smtClean="0">
              <a:solidFill>
                <a:schemeClr val="bg1"/>
              </a:solidFill>
              <a:latin typeface="Calibri" pitchFamily="34" charset="0"/>
              <a:cs typeface="Calibri" pitchFamily="34" charset="0"/>
            </a:endParaRPr>
          </a:p>
          <a:p>
            <a:pPr>
              <a:lnSpc>
                <a:spcPct val="80000"/>
              </a:lnSpc>
              <a:buBlip>
                <a:blip r:embed="rId5"/>
              </a:buBlip>
            </a:pPr>
            <a:r>
              <a:rPr lang="el-GR" dirty="0" smtClean="0">
                <a:solidFill>
                  <a:schemeClr val="bg1"/>
                </a:solidFill>
                <a:latin typeface="Calibri" pitchFamily="34" charset="0"/>
                <a:cs typeface="Calibri" pitchFamily="34" charset="0"/>
              </a:rPr>
              <a:t> Εγκατάσταση εξειδικευμένων προγραμμάτων που</a:t>
            </a:r>
          </a:p>
          <a:p>
            <a:pPr>
              <a:buBlip>
                <a:blip r:embed="rId5"/>
              </a:buBlip>
            </a:pPr>
            <a:endParaRPr lang="el-GR" dirty="0">
              <a:solidFill>
                <a:schemeClr val="bg1"/>
              </a:solidFill>
            </a:endParaRPr>
          </a:p>
        </p:txBody>
      </p:sp>
      <p:sp>
        <p:nvSpPr>
          <p:cNvPr id="11" name="TextBox 10"/>
          <p:cNvSpPr txBox="1"/>
          <p:nvPr/>
        </p:nvSpPr>
        <p:spPr>
          <a:xfrm>
            <a:off x="971600" y="3501008"/>
            <a:ext cx="4320480" cy="369332"/>
          </a:xfrm>
          <a:prstGeom prst="rect">
            <a:avLst/>
          </a:prstGeom>
          <a:noFill/>
        </p:spPr>
        <p:txBody>
          <a:bodyPr wrap="square" rtlCol="0">
            <a:spAutoFit/>
          </a:bodyPr>
          <a:lstStyle/>
          <a:p>
            <a:r>
              <a:rPr lang="el-GR" dirty="0" smtClean="0">
                <a:solidFill>
                  <a:schemeClr val="bg1"/>
                </a:solidFill>
                <a:latin typeface="Calibri" pitchFamily="34" charset="0"/>
                <a:cs typeface="Calibri" pitchFamily="34" charset="0"/>
              </a:rPr>
              <a:t>χρησιμοποιούνται για την διδασκαλία</a:t>
            </a:r>
            <a:endParaRPr lang="el-GR" dirty="0"/>
          </a:p>
        </p:txBody>
      </p:sp>
      <p:pic>
        <p:nvPicPr>
          <p:cNvPr id="1027" name="Picture 3" descr="U:\Photos Archive\UCY - professional photographs\UCY Pro. Photos  by Haris Zevlaris\20091020 Ergastirio Pliroforikis\IMG_9168.JPG"/>
          <p:cNvPicPr>
            <a:picLocks noChangeAspect="1" noChangeArrowheads="1"/>
          </p:cNvPicPr>
          <p:nvPr/>
        </p:nvPicPr>
        <p:blipFill>
          <a:blip r:embed="rId6" cstate="print"/>
          <a:srcRect/>
          <a:stretch>
            <a:fillRect/>
          </a:stretch>
        </p:blipFill>
        <p:spPr bwMode="auto">
          <a:xfrm>
            <a:off x="0" y="4293096"/>
            <a:ext cx="3419872" cy="2664296"/>
          </a:xfrm>
          <a:prstGeom prst="rect">
            <a:avLst/>
          </a:prstGeom>
          <a:noFill/>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0"/>
              </a:spcAft>
            </a:pPr>
            <a:r>
              <a:rPr lang="el-GR" sz="2000" b="1" dirty="0" smtClean="0">
                <a:solidFill>
                  <a:prstClr val="white"/>
                </a:solidFill>
                <a:cs typeface="Calibri" pitchFamily="34" charset="0"/>
              </a:rPr>
              <a:t>Δ Ι Δ Α Κ Τ Ι Κ Α  Ε Ρ Γ Α Σ Τ Η Ρ Ι Α  Π Λ Η Ρ Ο Φ Ο Ρ Ι Κ Η Σ</a:t>
            </a:r>
            <a:endParaRPr lang="en-US" sz="2000" dirty="0">
              <a:solidFill>
                <a:prstClr val="white"/>
              </a:solidFill>
              <a:cs typeface="Calibri" pitchFamily="34" charset="0"/>
            </a:endParaRPr>
          </a:p>
        </p:txBody>
      </p:sp>
      <p:sp>
        <p:nvSpPr>
          <p:cNvPr id="15" name="TextBox 14"/>
          <p:cNvSpPr txBox="1"/>
          <p:nvPr/>
        </p:nvSpPr>
        <p:spPr>
          <a:xfrm>
            <a:off x="2987824" y="4869160"/>
            <a:ext cx="3168352" cy="2246769"/>
          </a:xfrm>
          <a:prstGeom prst="rect">
            <a:avLst/>
          </a:prstGeom>
          <a:noFill/>
        </p:spPr>
        <p:txBody>
          <a:bodyPr wrap="square" rtlCol="0">
            <a:spAutoFit/>
          </a:bodyPr>
          <a:lstStyle/>
          <a:p>
            <a:pPr algn="r"/>
            <a:r>
              <a:rPr lang="el-GR" sz="1400" u="sng" dirty="0" smtClean="0">
                <a:latin typeface="Calibri" pitchFamily="34" charset="0"/>
                <a:cs typeface="Calibri" pitchFamily="34" charset="0"/>
              </a:rPr>
              <a:t>Δευτέρα - Παρασκευή</a:t>
            </a:r>
          </a:p>
          <a:p>
            <a:pPr algn="r"/>
            <a:r>
              <a:rPr lang="el-GR" sz="1400" b="1" dirty="0" smtClean="0">
                <a:latin typeface="Calibri" pitchFamily="34" charset="0"/>
                <a:cs typeface="Calibri" pitchFamily="34" charset="0"/>
              </a:rPr>
              <a:t>08.00</a:t>
            </a:r>
            <a:r>
              <a:rPr lang="en-US" sz="1400" b="1" dirty="0" smtClean="0">
                <a:latin typeface="Calibri" pitchFamily="34" charset="0"/>
                <a:cs typeface="Calibri" pitchFamily="34" charset="0"/>
              </a:rPr>
              <a:t> - </a:t>
            </a:r>
            <a:r>
              <a:rPr lang="el-GR" sz="1400" b="1" dirty="0" smtClean="0">
                <a:latin typeface="Calibri" pitchFamily="34" charset="0"/>
                <a:cs typeface="Calibri" pitchFamily="34" charset="0"/>
              </a:rPr>
              <a:t>2</a:t>
            </a:r>
            <a:r>
              <a:rPr lang="en-US" sz="1400" b="1" dirty="0" smtClean="0">
                <a:latin typeface="Calibri" pitchFamily="34" charset="0"/>
                <a:cs typeface="Calibri" pitchFamily="34" charset="0"/>
              </a:rPr>
              <a:t>1</a:t>
            </a:r>
            <a:r>
              <a:rPr lang="el-GR" sz="1400" b="1" dirty="0" smtClean="0">
                <a:latin typeface="Calibri" pitchFamily="34" charset="0"/>
                <a:cs typeface="Calibri" pitchFamily="34" charset="0"/>
              </a:rPr>
              <a:t>.00 </a:t>
            </a:r>
            <a:r>
              <a:rPr lang="el-GR" sz="1400" dirty="0" smtClean="0">
                <a:latin typeface="Calibri" pitchFamily="34" charset="0"/>
                <a:cs typeface="Calibri" pitchFamily="34" charset="0"/>
              </a:rPr>
              <a:t>(Κεντρικά)</a:t>
            </a:r>
          </a:p>
          <a:p>
            <a:pPr algn="r"/>
            <a:r>
              <a:rPr lang="el-GR" sz="1400" b="1" dirty="0" smtClean="0">
                <a:latin typeface="Calibri" pitchFamily="34" charset="0"/>
                <a:cs typeface="Calibri" pitchFamily="34" charset="0"/>
              </a:rPr>
              <a:t>08.00</a:t>
            </a:r>
            <a:r>
              <a:rPr lang="en-US" sz="1400" b="1" dirty="0" smtClean="0">
                <a:latin typeface="Calibri" pitchFamily="34" charset="0"/>
                <a:cs typeface="Calibri" pitchFamily="34" charset="0"/>
              </a:rPr>
              <a:t> - </a:t>
            </a:r>
            <a:r>
              <a:rPr lang="el-GR" sz="1400" b="1" dirty="0" smtClean="0">
                <a:latin typeface="Calibri" pitchFamily="34" charset="0"/>
                <a:cs typeface="Calibri" pitchFamily="34" charset="0"/>
              </a:rPr>
              <a:t>20.00</a:t>
            </a:r>
            <a:r>
              <a:rPr lang="en-US" sz="1400" b="1" dirty="0" smtClean="0">
                <a:latin typeface="Calibri" pitchFamily="34" charset="0"/>
                <a:cs typeface="Calibri" pitchFamily="34" charset="0"/>
              </a:rPr>
              <a:t> </a:t>
            </a:r>
            <a:r>
              <a:rPr lang="el-GR" sz="1400" dirty="0" smtClean="0">
                <a:latin typeface="Calibri" pitchFamily="34" charset="0"/>
                <a:cs typeface="Calibri" pitchFamily="34" charset="0"/>
              </a:rPr>
              <a:t>(Παν/</a:t>
            </a:r>
            <a:r>
              <a:rPr lang="el-GR" sz="1400" dirty="0" err="1" smtClean="0">
                <a:latin typeface="Calibri" pitchFamily="34" charset="0"/>
                <a:cs typeface="Calibri" pitchFamily="34" charset="0"/>
              </a:rPr>
              <a:t>πολ</a:t>
            </a:r>
            <a:r>
              <a:rPr lang="el-GR" sz="1400" dirty="0" smtClean="0">
                <a:latin typeface="Calibri" pitchFamily="34" charset="0"/>
                <a:cs typeface="Calibri" pitchFamily="34" charset="0"/>
              </a:rPr>
              <a:t>η)</a:t>
            </a:r>
          </a:p>
          <a:p>
            <a:pPr algn="r"/>
            <a:endParaRPr lang="el-GR" sz="1400" dirty="0">
              <a:latin typeface="Calibri" pitchFamily="34" charset="0"/>
            </a:endParaRPr>
          </a:p>
          <a:p>
            <a:pPr algn="r"/>
            <a:r>
              <a:rPr lang="el-GR" sz="1400" u="sng" dirty="0" smtClean="0">
                <a:latin typeface="Calibri" pitchFamily="34" charset="0"/>
              </a:rPr>
              <a:t>Σάββατο</a:t>
            </a:r>
          </a:p>
          <a:p>
            <a:pPr algn="r"/>
            <a:r>
              <a:rPr lang="el-GR" sz="1400" b="1" dirty="0" smtClean="0">
                <a:latin typeface="Calibri" pitchFamily="34" charset="0"/>
              </a:rPr>
              <a:t>11.00 </a:t>
            </a:r>
            <a:r>
              <a:rPr lang="en-US" sz="1400" b="1" dirty="0" smtClean="0">
                <a:latin typeface="Calibri" pitchFamily="34" charset="0"/>
              </a:rPr>
              <a:t>- </a:t>
            </a:r>
            <a:r>
              <a:rPr lang="el-GR" sz="1400" b="1" dirty="0" smtClean="0">
                <a:latin typeface="Calibri" pitchFamily="34" charset="0"/>
              </a:rPr>
              <a:t>18.00</a:t>
            </a:r>
          </a:p>
          <a:p>
            <a:pPr algn="r"/>
            <a:endParaRPr lang="el-GR" sz="1400" dirty="0">
              <a:latin typeface="Calibri" pitchFamily="34" charset="0"/>
            </a:endParaRPr>
          </a:p>
          <a:p>
            <a:pPr algn="r"/>
            <a:r>
              <a:rPr lang="el-GR" sz="1400" u="sng" dirty="0" smtClean="0">
                <a:latin typeface="Calibri" pitchFamily="34" charset="0"/>
              </a:rPr>
              <a:t>Κυριακή</a:t>
            </a:r>
          </a:p>
          <a:p>
            <a:pPr algn="r"/>
            <a:r>
              <a:rPr lang="el-GR" sz="1400" b="1" dirty="0" smtClean="0">
                <a:latin typeface="Calibri" pitchFamily="34" charset="0"/>
              </a:rPr>
              <a:t>14.00 </a:t>
            </a:r>
            <a:r>
              <a:rPr lang="en-US" sz="1400" b="1" dirty="0" smtClean="0">
                <a:latin typeface="Calibri" pitchFamily="34" charset="0"/>
              </a:rPr>
              <a:t>-</a:t>
            </a:r>
            <a:r>
              <a:rPr lang="el-GR" sz="1400" b="1" dirty="0" smtClean="0">
                <a:latin typeface="Calibri" pitchFamily="34" charset="0"/>
              </a:rPr>
              <a:t> 18.00</a:t>
            </a:r>
            <a:endParaRPr lang="el-GR" sz="1400" b="1" dirty="0" smtClean="0"/>
          </a:p>
          <a:p>
            <a:endParaRPr lang="el-GR" sz="1400" dirty="0"/>
          </a:p>
        </p:txBody>
      </p:sp>
      <p:sp>
        <p:nvSpPr>
          <p:cNvPr id="14" name="TextBox 13"/>
          <p:cNvSpPr txBox="1"/>
          <p:nvPr/>
        </p:nvSpPr>
        <p:spPr>
          <a:xfrm>
            <a:off x="4427984" y="4295418"/>
            <a:ext cx="1717714" cy="861774"/>
          </a:xfrm>
          <a:prstGeom prst="rect">
            <a:avLst/>
          </a:prstGeom>
          <a:noFill/>
        </p:spPr>
        <p:txBody>
          <a:bodyPr wrap="none" rtlCol="0">
            <a:spAutoFit/>
          </a:bodyPr>
          <a:lstStyle/>
          <a:p>
            <a:pPr marL="0" lvl="1"/>
            <a:r>
              <a:rPr lang="el-GR" sz="1600" cap="all" dirty="0" smtClean="0">
                <a:latin typeface="Calibri" pitchFamily="34" charset="0"/>
                <a:cs typeface="Calibri" pitchFamily="34" charset="0"/>
              </a:rPr>
              <a:t>ΩΡΕΣ ΛΕΙΤΟΥΡΓΙΑΣ</a:t>
            </a:r>
          </a:p>
          <a:p>
            <a:pPr marL="0" lvl="1" algn="r"/>
            <a:r>
              <a:rPr lang="el-GR" sz="1600" cap="all" dirty="0" smtClean="0">
                <a:latin typeface="Calibri" pitchFamily="34" charset="0"/>
                <a:cs typeface="Calibri" pitchFamily="34" charset="0"/>
              </a:rPr>
              <a:t>ΕΡΓΑΣΤΗΡΙΩΝ </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Α Π Ο Μ Α Κ Ρ Υ Σ Μ Ε Ν Η  Π Ρ Ο Σ Β Α Σ Η -  </a:t>
            </a:r>
            <a:r>
              <a:rPr lang="en-US" sz="2000" b="1" dirty="0" smtClean="0">
                <a:solidFill>
                  <a:prstClr val="white"/>
                </a:solidFill>
                <a:cs typeface="Calibri" pitchFamily="34" charset="0"/>
              </a:rPr>
              <a:t>V P N</a:t>
            </a:r>
            <a:endParaRPr lang="en-US" sz="2000" dirty="0">
              <a:solidFill>
                <a:prstClr val="white"/>
              </a:solidFill>
              <a:cs typeface="Calibri" pitchFamily="34" charset="0"/>
            </a:endParaRPr>
          </a:p>
        </p:txBody>
      </p:sp>
      <p:sp>
        <p:nvSpPr>
          <p:cNvPr id="5" name="Rectangle 4"/>
          <p:cNvSpPr/>
          <p:nvPr/>
        </p:nvSpPr>
        <p:spPr>
          <a:xfrm>
            <a:off x="0" y="4581128"/>
            <a:ext cx="9144000" cy="2276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683568" y="1340768"/>
            <a:ext cx="6372200" cy="348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lnSpc>
                <a:spcPct val="80000"/>
              </a:lnSpc>
              <a:spcBef>
                <a:spcPct val="20000"/>
              </a:spcBef>
            </a:pPr>
            <a:r>
              <a:rPr lang="en-US" b="1" kern="0" dirty="0" smtClean="0">
                <a:solidFill>
                  <a:srgbClr val="000000"/>
                </a:solidFill>
                <a:latin typeface="Calibri" pitchFamily="34" charset="0"/>
                <a:cs typeface="Calibri" pitchFamily="34" charset="0"/>
              </a:rPr>
              <a:t>VPN</a:t>
            </a:r>
            <a:r>
              <a:rPr lang="el-GR" b="1" kern="0" dirty="0" smtClean="0">
                <a:solidFill>
                  <a:srgbClr val="000000"/>
                </a:solidFill>
                <a:latin typeface="Calibri" pitchFamily="34" charset="0"/>
                <a:cs typeface="Calibri" pitchFamily="34" charset="0"/>
              </a:rPr>
              <a:t> (</a:t>
            </a:r>
            <a:r>
              <a:rPr lang="en-US" b="1" kern="0" dirty="0" smtClean="0">
                <a:solidFill>
                  <a:srgbClr val="000000"/>
                </a:solidFill>
                <a:latin typeface="Calibri" pitchFamily="34" charset="0"/>
                <a:cs typeface="Calibri" pitchFamily="34" charset="0"/>
              </a:rPr>
              <a:t>Virtual Private Network)</a:t>
            </a:r>
          </a:p>
          <a:p>
            <a:pPr marL="342900" lvl="0" indent="-342900" eaLnBrk="0" hangingPunct="0">
              <a:lnSpc>
                <a:spcPct val="80000"/>
              </a:lnSpc>
              <a:spcBef>
                <a:spcPct val="20000"/>
              </a:spcBef>
            </a:pPr>
            <a:endParaRPr lang="en-US" b="1"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buFontTx/>
              <a:buChar char="•"/>
            </a:pPr>
            <a:r>
              <a:rPr lang="el-GR" kern="0" dirty="0" smtClean="0">
                <a:solidFill>
                  <a:srgbClr val="000000"/>
                </a:solidFill>
                <a:latin typeface="Calibri" pitchFamily="34" charset="0"/>
                <a:cs typeface="Calibri" pitchFamily="34" charset="0"/>
              </a:rPr>
              <a:t>Γενικές πληροφορίες + οδηγός εγκατάστασης </a:t>
            </a:r>
            <a:r>
              <a:rPr lang="el-GR" kern="0" dirty="0" smtClean="0">
                <a:solidFill>
                  <a:srgbClr val="000000"/>
                </a:solidFill>
                <a:latin typeface="Calibri" pitchFamily="34" charset="0"/>
                <a:cs typeface="Calibri" pitchFamily="34" charset="0"/>
                <a:hlinkClick r:id="rId4"/>
              </a:rPr>
              <a:t>http://www.ucy.ac.cy/data/iss/Services/ucyvpn.pdf</a:t>
            </a:r>
            <a:endParaRPr lang="en-US" kern="0" dirty="0" smtClean="0">
              <a:solidFill>
                <a:srgbClr val="000000"/>
              </a:solidFill>
              <a:latin typeface="Calibri" pitchFamily="34" charset="0"/>
              <a:cs typeface="Calibri" pitchFamily="34" charset="0"/>
              <a:hlinkClick r:id="rId4"/>
            </a:endParaRPr>
          </a:p>
          <a:p>
            <a:pPr marL="342900" lvl="0" indent="-342900" eaLnBrk="0" hangingPunct="0">
              <a:lnSpc>
                <a:spcPct val="80000"/>
              </a:lnSpc>
              <a:spcBef>
                <a:spcPct val="20000"/>
              </a:spcBef>
            </a:pPr>
            <a:r>
              <a:rPr lang="el-GR" kern="0" dirty="0" smtClean="0">
                <a:solidFill>
                  <a:srgbClr val="000000"/>
                </a:solidFill>
                <a:latin typeface="Calibri" pitchFamily="34" charset="0"/>
                <a:cs typeface="Calibri" pitchFamily="34" charset="0"/>
                <a:hlinkClick r:id="rId4"/>
              </a:rPr>
              <a:t> </a:t>
            </a:r>
            <a:endParaRPr lang="el-GR"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buFontTx/>
              <a:buChar char="•"/>
            </a:pPr>
            <a:r>
              <a:rPr lang="el-GR" kern="0" dirty="0" smtClean="0">
                <a:solidFill>
                  <a:srgbClr val="000000"/>
                </a:solidFill>
                <a:latin typeface="Calibri" pitchFamily="34" charset="0"/>
                <a:cs typeface="Calibri" pitchFamily="34" charset="0"/>
              </a:rPr>
              <a:t>Πρόσβαση από σπίτι σε υπηρεσίες που παρέχονται μόνο εντός του δικτύου του ΠΚ (π.χ. ηλεκτρονικά περιοδικά και βάσεις δεδομένων Βιβλιοθήκης)</a:t>
            </a:r>
          </a:p>
          <a:p>
            <a:pPr marL="342900" lvl="0" indent="-342900" eaLnBrk="0" hangingPunct="0">
              <a:lnSpc>
                <a:spcPct val="80000"/>
              </a:lnSpc>
              <a:spcBef>
                <a:spcPct val="20000"/>
              </a:spcBef>
              <a:buFontTx/>
              <a:buChar char="•"/>
            </a:pPr>
            <a:endParaRPr lang="en-US" kern="0" dirty="0" smtClean="0">
              <a:solidFill>
                <a:srgbClr val="000000"/>
              </a:solidFill>
              <a:latin typeface="Calibri" pitchFamily="34" charset="0"/>
              <a:cs typeface="Calibri" pitchFamily="34" charset="0"/>
            </a:endParaRPr>
          </a:p>
          <a:p>
            <a:pPr marL="342900" lvl="0" indent="-342900" eaLnBrk="0" hangingPunct="0">
              <a:lnSpc>
                <a:spcPct val="80000"/>
              </a:lnSpc>
              <a:spcBef>
                <a:spcPct val="20000"/>
              </a:spcBef>
              <a:buFontTx/>
              <a:buChar char="•"/>
            </a:pPr>
            <a:r>
              <a:rPr lang="el-GR" kern="0" dirty="0" smtClean="0">
                <a:solidFill>
                  <a:srgbClr val="000000"/>
                </a:solidFill>
                <a:latin typeface="Calibri" pitchFamily="34" charset="0"/>
                <a:cs typeface="Calibri" pitchFamily="34" charset="0"/>
              </a:rPr>
              <a:t>Προϋποθέτει σύνδεση μέσω </a:t>
            </a:r>
            <a:r>
              <a:rPr lang="el-GR" kern="0" dirty="0" err="1" smtClean="0">
                <a:solidFill>
                  <a:srgbClr val="000000"/>
                </a:solidFill>
                <a:latin typeface="Calibri" pitchFamily="34" charset="0"/>
                <a:cs typeface="Calibri" pitchFamily="34" charset="0"/>
              </a:rPr>
              <a:t>παροχέα</a:t>
            </a:r>
            <a:r>
              <a:rPr lang="el-GR" kern="0" dirty="0" smtClean="0">
                <a:solidFill>
                  <a:srgbClr val="000000"/>
                </a:solidFill>
                <a:latin typeface="Calibri" pitchFamily="34" charset="0"/>
                <a:cs typeface="Calibri" pitchFamily="34" charset="0"/>
              </a:rPr>
              <a:t> υπηρεσιών δικτύου</a:t>
            </a:r>
          </a:p>
        </p:txBody>
      </p:sp>
      <p:pic>
        <p:nvPicPr>
          <p:cNvPr id="11" name="Picture 6" descr="vpn1"/>
          <p:cNvPicPr>
            <a:picLocks noChangeAspect="1" noChangeArrowheads="1"/>
          </p:cNvPicPr>
          <p:nvPr/>
        </p:nvPicPr>
        <p:blipFill>
          <a:blip r:embed="rId5" cstate="print"/>
          <a:srcRect/>
          <a:stretch>
            <a:fillRect/>
          </a:stretch>
        </p:blipFill>
        <p:spPr bwMode="auto">
          <a:xfrm>
            <a:off x="1043608" y="4653136"/>
            <a:ext cx="4320480" cy="2109122"/>
          </a:xfrm>
          <a:prstGeom prst="rect">
            <a:avLst/>
          </a:prstGeom>
          <a:noFill/>
        </p:spPr>
      </p:pic>
      <p:pic>
        <p:nvPicPr>
          <p:cNvPr id="3076" name="Picture 4" descr="http://greenappleit.co.za/wp-content/uploads/2012/05/peplink-lock-vpn.jpg"/>
          <p:cNvPicPr>
            <a:picLocks noChangeAspect="1" noChangeArrowheads="1"/>
          </p:cNvPicPr>
          <p:nvPr/>
        </p:nvPicPr>
        <p:blipFill>
          <a:blip r:embed="rId6" cstate="print"/>
          <a:srcRect/>
          <a:stretch>
            <a:fillRect/>
          </a:stretch>
        </p:blipFill>
        <p:spPr bwMode="auto">
          <a:xfrm>
            <a:off x="7380312" y="2564904"/>
            <a:ext cx="1495425" cy="1809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1023392"/>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Η Λ Ε Κ Τ Ρ Ο Ν Ι Κ Η  Α Π Ο Σ Τ Ο Λ Η  Τ Η Λ Ε Ο Μ Ο Ι Ο Τ Υ Π Ο Υ</a:t>
            </a:r>
            <a:endParaRPr lang="en-US" sz="2000" b="1" dirty="0">
              <a:solidFill>
                <a:prstClr val="white"/>
              </a:solidFill>
              <a:cs typeface="Calibri" pitchFamily="34" charset="0"/>
            </a:endParaRPr>
          </a:p>
        </p:txBody>
      </p:sp>
      <p:sp>
        <p:nvSpPr>
          <p:cNvPr id="5" name="Rectangle 4"/>
          <p:cNvSpPr/>
          <p:nvPr/>
        </p:nvSpPr>
        <p:spPr>
          <a:xfrm>
            <a:off x="0" y="4581128"/>
            <a:ext cx="9144000" cy="2276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683568" y="1340768"/>
            <a:ext cx="6372200" cy="348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lnSpc>
                <a:spcPct val="80000"/>
              </a:lnSpc>
              <a:spcBef>
                <a:spcPct val="20000"/>
              </a:spcBef>
            </a:pPr>
            <a:endParaRPr lang="el-GR" kern="0" dirty="0" smtClean="0">
              <a:solidFill>
                <a:srgbClr val="000000"/>
              </a:solidFill>
              <a:latin typeface="Calibri" pitchFamily="34" charset="0"/>
              <a:cs typeface="Calibri" pitchFamily="34" charset="0"/>
            </a:endParaRPr>
          </a:p>
        </p:txBody>
      </p:sp>
      <p:sp>
        <p:nvSpPr>
          <p:cNvPr id="8" name="Rectangle 7"/>
          <p:cNvSpPr/>
          <p:nvPr/>
        </p:nvSpPr>
        <p:spPr>
          <a:xfrm>
            <a:off x="323528" y="1628800"/>
            <a:ext cx="7758608" cy="5016758"/>
          </a:xfrm>
          <a:prstGeom prst="rect">
            <a:avLst/>
          </a:prstGeom>
        </p:spPr>
        <p:txBody>
          <a:bodyPr wrap="square">
            <a:spAutoFit/>
          </a:bodyPr>
          <a:lstStyle/>
          <a:p>
            <a:pPr eaLnBrk="1" hangingPunct="1">
              <a:buBlip>
                <a:blip r:embed="rId4"/>
              </a:buBlip>
              <a:defRPr/>
            </a:pPr>
            <a:r>
              <a:rPr lang="en-US" sz="1600" dirty="0" smtClean="0"/>
              <a:t> </a:t>
            </a:r>
            <a:r>
              <a:rPr lang="el-GR" sz="1600" kern="0" dirty="0" smtClean="0">
                <a:solidFill>
                  <a:srgbClr val="000000"/>
                </a:solidFill>
                <a:latin typeface="Calibri" pitchFamily="34" charset="0"/>
                <a:cs typeface="Calibri" pitchFamily="34" charset="0"/>
              </a:rPr>
              <a:t>Αυτοματοποίηση της ροής τηλεομοιότυπων, έντυπων και ηλεκτρονικών εγγράφων</a:t>
            </a:r>
          </a:p>
          <a:p>
            <a:pPr eaLnBrk="1" hangingPunct="1">
              <a:defRPr/>
            </a:pPr>
            <a:endParaRPr lang="en-US" sz="1600" kern="0" dirty="0" smtClean="0">
              <a:solidFill>
                <a:srgbClr val="000000"/>
              </a:solidFill>
              <a:latin typeface="Calibri" pitchFamily="34" charset="0"/>
              <a:cs typeface="Calibri" pitchFamily="34" charset="0"/>
            </a:endParaRPr>
          </a:p>
          <a:p>
            <a:pPr eaLnBrk="1" hangingPunct="1">
              <a:buBlip>
                <a:blip r:embed="rId4"/>
              </a:buBlip>
              <a:defRPr/>
            </a:pPr>
            <a:r>
              <a:rPr lang="el-GR" sz="1600" kern="0" dirty="0" smtClean="0">
                <a:solidFill>
                  <a:srgbClr val="000000"/>
                </a:solidFill>
                <a:latin typeface="Calibri" pitchFamily="34" charset="0"/>
                <a:cs typeface="Calibri" pitchFamily="34" charset="0"/>
              </a:rPr>
              <a:t> Η αποστολή και παραλαβή τηλεομοιότυπων γίνεται από λογισμικό, παρόμοιο με το λογισμικό αποστολής ηλεκτρονικού ταχυδρομείου</a:t>
            </a:r>
          </a:p>
          <a:p>
            <a:pPr eaLnBrk="1" hangingPunct="1">
              <a:defRPr/>
            </a:pPr>
            <a:endParaRPr lang="en-US" sz="1600" kern="0" dirty="0" smtClean="0">
              <a:solidFill>
                <a:srgbClr val="000000"/>
              </a:solidFill>
              <a:latin typeface="Calibri" pitchFamily="34" charset="0"/>
              <a:cs typeface="Calibri" pitchFamily="34" charset="0"/>
            </a:endParaRPr>
          </a:p>
          <a:p>
            <a:pPr eaLnBrk="1" hangingPunct="1">
              <a:buBlip>
                <a:blip r:embed="rId4"/>
              </a:buBlip>
              <a:defRPr/>
            </a:pPr>
            <a:r>
              <a:rPr lang="el-GR" sz="1600" kern="0" dirty="0" smtClean="0">
                <a:solidFill>
                  <a:srgbClr val="000000"/>
                </a:solidFill>
                <a:latin typeface="Calibri" pitchFamily="34" charset="0"/>
                <a:cs typeface="Calibri" pitchFamily="34" charset="0"/>
              </a:rPr>
              <a:t>Οι χρήστες μπορούν εύκολα να στείλουν τηλεομοιότυπο σε ηλεκτρονικό ταχυδρομείο</a:t>
            </a:r>
          </a:p>
          <a:p>
            <a:pPr eaLnBrk="1" hangingPunct="1">
              <a:defRPr/>
            </a:pPr>
            <a:endParaRPr lang="en-US" sz="1600" kern="0" dirty="0" smtClean="0">
              <a:solidFill>
                <a:srgbClr val="000000"/>
              </a:solidFill>
              <a:latin typeface="Calibri" pitchFamily="34" charset="0"/>
              <a:cs typeface="Calibri" pitchFamily="34" charset="0"/>
            </a:endParaRPr>
          </a:p>
          <a:p>
            <a:pPr eaLnBrk="1" hangingPunct="1">
              <a:buBlip>
                <a:blip r:embed="rId4"/>
              </a:buBlip>
              <a:defRPr/>
            </a:pPr>
            <a:r>
              <a:rPr lang="el-GR" sz="1600" kern="0" dirty="0" smtClean="0">
                <a:solidFill>
                  <a:srgbClr val="000000"/>
                </a:solidFill>
                <a:latin typeface="Calibri" pitchFamily="34" charset="0"/>
                <a:cs typeface="Calibri" pitchFamily="34" charset="0"/>
              </a:rPr>
              <a:t>Ασφαλέστερη παραλαβή και αποστολή τηλεομοιότυπων</a:t>
            </a:r>
          </a:p>
          <a:p>
            <a:pPr eaLnBrk="1" hangingPunct="1">
              <a:defRPr/>
            </a:pPr>
            <a:endParaRPr lang="en-GB" sz="1600" kern="0" dirty="0" smtClean="0">
              <a:solidFill>
                <a:srgbClr val="000000"/>
              </a:solidFill>
              <a:latin typeface="Calibri" pitchFamily="34" charset="0"/>
              <a:cs typeface="Calibri" pitchFamily="34" charset="0"/>
            </a:endParaRPr>
          </a:p>
          <a:p>
            <a:pPr eaLnBrk="1" hangingPunct="1">
              <a:buBlip>
                <a:blip r:embed="rId4"/>
              </a:buBlip>
              <a:defRPr/>
            </a:pPr>
            <a:r>
              <a:rPr lang="el-GR" sz="1600" kern="0" dirty="0" smtClean="0">
                <a:solidFill>
                  <a:srgbClr val="000000"/>
                </a:solidFill>
                <a:latin typeface="Calibri" pitchFamily="34" charset="0"/>
                <a:cs typeface="Calibri" pitchFamily="34" charset="0"/>
              </a:rPr>
              <a:t> Κατάργηση παραδοσιακών μηχανημάτων </a:t>
            </a:r>
            <a:r>
              <a:rPr lang="en-US" sz="1600" kern="0" dirty="0" smtClean="0">
                <a:solidFill>
                  <a:srgbClr val="000000"/>
                </a:solidFill>
                <a:latin typeface="Calibri" pitchFamily="34" charset="0"/>
                <a:cs typeface="Calibri" pitchFamily="34" charset="0"/>
              </a:rPr>
              <a:t>fax</a:t>
            </a:r>
            <a:endParaRPr lang="el-GR" sz="1600" kern="0" dirty="0" smtClean="0">
              <a:solidFill>
                <a:srgbClr val="000000"/>
              </a:solidFill>
              <a:latin typeface="Calibri" pitchFamily="34" charset="0"/>
              <a:cs typeface="Calibri" pitchFamily="34" charset="0"/>
            </a:endParaRPr>
          </a:p>
          <a:p>
            <a:pPr eaLnBrk="1" hangingPunct="1">
              <a:defRPr/>
            </a:pPr>
            <a:endParaRPr lang="el-GR" sz="1600" dirty="0" smtClean="0"/>
          </a:p>
          <a:p>
            <a:pPr eaLnBrk="1" hangingPunct="1">
              <a:buFont typeface="Wingdings" pitchFamily="2" charset="2"/>
              <a:buChar char="q"/>
              <a:defRPr/>
            </a:pPr>
            <a:endParaRPr lang="en-GB" sz="1600" dirty="0" smtClean="0"/>
          </a:p>
          <a:p>
            <a:pPr eaLnBrk="1" hangingPunct="1">
              <a:defRPr/>
            </a:pPr>
            <a:endParaRPr lang="en-GB" sz="1600" b="1" dirty="0" smtClean="0"/>
          </a:p>
          <a:p>
            <a:pPr eaLnBrk="1" hangingPunct="1">
              <a:buFont typeface="Wingdings" pitchFamily="2" charset="2"/>
              <a:buChar char="q"/>
              <a:defRPr/>
            </a:pPr>
            <a:endParaRPr lang="en-GB" sz="1600" b="1" dirty="0" smtClean="0"/>
          </a:p>
          <a:p>
            <a:pPr eaLnBrk="1" hangingPunct="1">
              <a:buFont typeface="Wingdings" pitchFamily="2" charset="2"/>
              <a:buChar char="q"/>
              <a:defRPr/>
            </a:pPr>
            <a:endParaRPr lang="en-GB" sz="1600" b="1" dirty="0" smtClean="0"/>
          </a:p>
          <a:p>
            <a:pPr lvl="3" eaLnBrk="1" hangingPunct="1">
              <a:buFont typeface="Wingdings" pitchFamily="2" charset="2"/>
              <a:buChar char="q"/>
              <a:defRPr/>
            </a:pPr>
            <a:endParaRPr lang="en-GB" sz="1600" b="1" dirty="0" smtClean="0"/>
          </a:p>
          <a:p>
            <a:pPr lvl="2" eaLnBrk="1" hangingPunct="1">
              <a:buFontTx/>
              <a:buNone/>
              <a:defRPr/>
            </a:pPr>
            <a:endParaRPr lang="en-GB" sz="1600" b="1" dirty="0" smtClean="0"/>
          </a:p>
          <a:p>
            <a:pPr lvl="1" eaLnBrk="1" hangingPunct="1">
              <a:buFont typeface="Wingdings" pitchFamily="2" charset="2"/>
              <a:buChar char="Ø"/>
              <a:defRPr/>
            </a:pPr>
            <a:endParaRPr lang="en-GB" sz="1600" dirty="0" smtClean="0"/>
          </a:p>
          <a:p>
            <a:pPr eaLnBrk="1" hangingPunct="1">
              <a:buFontTx/>
              <a:buNone/>
              <a:defRPr/>
            </a:pPr>
            <a:endParaRPr lang="en-GB" sz="1600" dirty="0" smtClean="0"/>
          </a:p>
          <a:p>
            <a:pPr marL="533400" indent="-533400" eaLnBrk="1" hangingPunct="1">
              <a:buFontTx/>
              <a:buNone/>
              <a:defRPr/>
            </a:pPr>
            <a:endParaRPr lang="el-GR" sz="1600" dirty="0" smtClean="0"/>
          </a:p>
        </p:txBody>
      </p:sp>
      <p:pic>
        <p:nvPicPr>
          <p:cNvPr id="1026" name="Picture 2" descr="C:\Users\User\Documents\Guides and Manuals\FaxClient\screenshots and ppoints\screenshots faxClient win7\interface.png"/>
          <p:cNvPicPr>
            <a:picLocks noChangeAspect="1" noChangeArrowheads="1"/>
          </p:cNvPicPr>
          <p:nvPr/>
        </p:nvPicPr>
        <p:blipFill>
          <a:blip r:embed="rId5" cstate="print"/>
          <a:srcRect/>
          <a:stretch>
            <a:fillRect/>
          </a:stretch>
        </p:blipFill>
        <p:spPr bwMode="auto">
          <a:xfrm>
            <a:off x="4653979" y="3861048"/>
            <a:ext cx="4454525" cy="2924944"/>
          </a:xfrm>
          <a:prstGeom prst="rect">
            <a:avLst/>
          </a:prstGeom>
          <a:ln w="38100">
            <a:solidFill>
              <a:schemeClr val="bg1">
                <a:lumMod val="75000"/>
              </a:schemeClr>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1023392"/>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kern="0" dirty="0" smtClean="0">
                <a:solidFill>
                  <a:schemeClr val="bg1"/>
                </a:solidFill>
                <a:latin typeface="Calibri" pitchFamily="34" charset="0"/>
                <a:cs typeface="Calibri" pitchFamily="34" charset="0"/>
              </a:rPr>
              <a:t>Ε Ν Ο Π Ο Ι Η Μ Ε Ν Ε Σ  Υ Π Η Ρ Ε Σ Ι Ε Σ  Τ Η Λ Ε Φ Ω Ν Ι Α Σ</a:t>
            </a:r>
            <a:endParaRPr lang="en-US" sz="2000" b="1" dirty="0">
              <a:solidFill>
                <a:schemeClr val="bg1"/>
              </a:solidFill>
              <a:cs typeface="Calibri" pitchFamily="34" charset="0"/>
            </a:endParaRPr>
          </a:p>
        </p:txBody>
      </p:sp>
      <p:sp>
        <p:nvSpPr>
          <p:cNvPr id="5" name="Rectangle 4"/>
          <p:cNvSpPr/>
          <p:nvPr/>
        </p:nvSpPr>
        <p:spPr>
          <a:xfrm>
            <a:off x="0" y="4581128"/>
            <a:ext cx="9144000" cy="2276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683568" y="1340768"/>
            <a:ext cx="6372200" cy="348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lnSpc>
                <a:spcPct val="80000"/>
              </a:lnSpc>
              <a:spcBef>
                <a:spcPct val="20000"/>
              </a:spcBef>
            </a:pPr>
            <a:endParaRPr lang="el-GR" kern="0" dirty="0" smtClean="0">
              <a:solidFill>
                <a:srgbClr val="000000"/>
              </a:solidFill>
              <a:latin typeface="Calibri" pitchFamily="34" charset="0"/>
              <a:cs typeface="Calibri" pitchFamily="34" charset="0"/>
            </a:endParaRPr>
          </a:p>
        </p:txBody>
      </p:sp>
      <p:sp>
        <p:nvSpPr>
          <p:cNvPr id="8" name="Rectangle 7"/>
          <p:cNvSpPr/>
          <p:nvPr/>
        </p:nvSpPr>
        <p:spPr>
          <a:xfrm>
            <a:off x="611560" y="2060848"/>
            <a:ext cx="7758608" cy="5109091"/>
          </a:xfrm>
          <a:prstGeom prst="rect">
            <a:avLst/>
          </a:prstGeom>
        </p:spPr>
        <p:txBody>
          <a:bodyPr wrap="square">
            <a:spAutoFit/>
          </a:bodyPr>
          <a:lstStyle/>
          <a:p>
            <a:pPr eaLnBrk="1" hangingPunct="1">
              <a:buBlip>
                <a:blip r:embed="rId4"/>
              </a:buBlip>
              <a:defRPr/>
            </a:pPr>
            <a:r>
              <a:rPr lang="el-GR" sz="2800" kern="0" dirty="0" smtClean="0">
                <a:solidFill>
                  <a:srgbClr val="000000"/>
                </a:solidFill>
                <a:latin typeface="Calibri" pitchFamily="34" charset="0"/>
                <a:cs typeface="Calibri" pitchFamily="34" charset="0"/>
              </a:rPr>
              <a:t> </a:t>
            </a:r>
            <a:r>
              <a:rPr lang="en-US" sz="2800" kern="0" dirty="0" smtClean="0">
                <a:solidFill>
                  <a:srgbClr val="000000"/>
                </a:solidFill>
                <a:latin typeface="Calibri" pitchFamily="34" charset="0"/>
                <a:cs typeface="Calibri" pitchFamily="34" charset="0"/>
              </a:rPr>
              <a:t> IP </a:t>
            </a:r>
            <a:r>
              <a:rPr lang="el-GR" sz="2800" kern="0" dirty="0" smtClean="0">
                <a:solidFill>
                  <a:srgbClr val="000000"/>
                </a:solidFill>
                <a:latin typeface="Calibri" pitchFamily="34" charset="0"/>
                <a:cs typeface="Calibri" pitchFamily="34" charset="0"/>
              </a:rPr>
              <a:t>Τηλεφωνία</a:t>
            </a:r>
          </a:p>
          <a:p>
            <a:pPr eaLnBrk="1" hangingPunct="1">
              <a:lnSpc>
                <a:spcPct val="150000"/>
              </a:lnSpc>
              <a:spcBef>
                <a:spcPts val="0"/>
              </a:spcBef>
              <a:buBlip>
                <a:blip r:embed="rId4"/>
              </a:buBlip>
              <a:defRPr/>
            </a:pPr>
            <a:r>
              <a:rPr lang="en-US" sz="2800" kern="0" dirty="0" smtClean="0">
                <a:solidFill>
                  <a:srgbClr val="000000"/>
                </a:solidFill>
                <a:latin typeface="Calibri" pitchFamily="34" charset="0"/>
                <a:cs typeface="Calibri" pitchFamily="34" charset="0"/>
              </a:rPr>
              <a:t>  Jabber</a:t>
            </a:r>
          </a:p>
          <a:p>
            <a:pPr eaLnBrk="1" hangingPunct="1">
              <a:buBlip>
                <a:blip r:embed="rId4"/>
              </a:buBlip>
              <a:defRPr/>
            </a:pPr>
            <a:r>
              <a:rPr lang="en-US" sz="2800" kern="0" dirty="0" smtClean="0">
                <a:solidFill>
                  <a:srgbClr val="000000"/>
                </a:solidFill>
                <a:latin typeface="Calibri" pitchFamily="34" charset="0"/>
                <a:cs typeface="Calibri" pitchFamily="34" charset="0"/>
              </a:rPr>
              <a:t>  </a:t>
            </a:r>
            <a:r>
              <a:rPr lang="el-GR" sz="2800" kern="0" dirty="0" smtClean="0">
                <a:solidFill>
                  <a:srgbClr val="000000"/>
                </a:solidFill>
                <a:latin typeface="Calibri" pitchFamily="34" charset="0"/>
                <a:cs typeface="Calibri" pitchFamily="34" charset="0"/>
              </a:rPr>
              <a:t>Φωνοκιβώτιο</a:t>
            </a:r>
            <a:endParaRPr lang="en-US" sz="2800" kern="0" dirty="0">
              <a:solidFill>
                <a:srgbClr val="000000"/>
              </a:solidFill>
              <a:latin typeface="Calibri" pitchFamily="34" charset="0"/>
              <a:cs typeface="Calibri" pitchFamily="34" charset="0"/>
            </a:endParaRPr>
          </a:p>
          <a:p>
            <a:pPr lvl="1">
              <a:buBlip>
                <a:blip r:embed="rId4"/>
              </a:buBlip>
              <a:defRPr/>
            </a:pPr>
            <a:r>
              <a:rPr lang="en-US" sz="1600" kern="0" dirty="0">
                <a:solidFill>
                  <a:srgbClr val="000000"/>
                </a:solidFill>
                <a:latin typeface="Calibri" pitchFamily="34" charset="0"/>
                <a:cs typeface="Calibri" pitchFamily="34" charset="0"/>
              </a:rPr>
              <a:t> </a:t>
            </a:r>
            <a:r>
              <a:rPr lang="el-GR" sz="1600" kern="0" dirty="0" smtClean="0">
                <a:solidFill>
                  <a:srgbClr val="000000"/>
                </a:solidFill>
                <a:latin typeface="Calibri" pitchFamily="34" charset="0"/>
                <a:cs typeface="Calibri" pitchFamily="34" charset="0"/>
              </a:rPr>
              <a:t>πρόσβαση στα φωνομηνύματα μέσω της συσκευής</a:t>
            </a:r>
          </a:p>
          <a:p>
            <a:pPr lvl="1">
              <a:buBlip>
                <a:blip r:embed="rId4"/>
              </a:buBlip>
              <a:defRPr/>
            </a:pPr>
            <a:r>
              <a:rPr lang="el-GR" sz="1600" kern="0" dirty="0">
                <a:solidFill>
                  <a:srgbClr val="000000"/>
                </a:solidFill>
                <a:latin typeface="Calibri" pitchFamily="34" charset="0"/>
                <a:cs typeface="Calibri" pitchFamily="34" charset="0"/>
              </a:rPr>
              <a:t> </a:t>
            </a:r>
            <a:r>
              <a:rPr lang="el-GR" sz="1600" kern="0" dirty="0" smtClean="0">
                <a:solidFill>
                  <a:srgbClr val="000000"/>
                </a:solidFill>
                <a:latin typeface="Calibri" pitchFamily="34" charset="0"/>
                <a:cs typeface="Calibri" pitchFamily="34" charset="0"/>
              </a:rPr>
              <a:t>πρόσβαση μέσω </a:t>
            </a:r>
            <a:r>
              <a:rPr lang="en-US" sz="1600" kern="0" dirty="0" smtClean="0">
                <a:solidFill>
                  <a:srgbClr val="000000"/>
                </a:solidFill>
                <a:latin typeface="Calibri" pitchFamily="34" charset="0"/>
                <a:cs typeface="Calibri" pitchFamily="34" charset="0"/>
                <a:hlinkClick r:id="rId5"/>
              </a:rPr>
              <a:t>https://www.voicemail.ucy.ac.cy/inbox</a:t>
            </a:r>
            <a:endParaRPr lang="en-GB" sz="1600" kern="0" dirty="0" smtClean="0">
              <a:solidFill>
                <a:srgbClr val="000000"/>
              </a:solidFill>
              <a:latin typeface="Calibri" pitchFamily="34" charset="0"/>
              <a:cs typeface="Calibri" pitchFamily="34" charset="0"/>
            </a:endParaRPr>
          </a:p>
          <a:p>
            <a:pPr eaLnBrk="1" hangingPunct="1">
              <a:defRPr/>
            </a:pPr>
            <a:endParaRPr lang="en-GB" sz="2800" dirty="0" smtClean="0"/>
          </a:p>
          <a:p>
            <a:pPr eaLnBrk="1" hangingPunct="1">
              <a:buFont typeface="Wingdings" pitchFamily="2" charset="2"/>
              <a:buChar char="q"/>
              <a:defRPr/>
            </a:pPr>
            <a:endParaRPr lang="en-GB" sz="2800" b="1" dirty="0" smtClean="0"/>
          </a:p>
          <a:p>
            <a:pPr lvl="3" eaLnBrk="1" hangingPunct="1">
              <a:defRPr/>
            </a:pPr>
            <a:endParaRPr lang="en-GB" sz="2800" b="1" dirty="0" smtClean="0"/>
          </a:p>
          <a:p>
            <a:pPr lvl="2" eaLnBrk="1" hangingPunct="1">
              <a:buFontTx/>
              <a:buNone/>
              <a:defRPr/>
            </a:pPr>
            <a:endParaRPr lang="en-GB" sz="2800" b="1" dirty="0" smtClean="0"/>
          </a:p>
          <a:p>
            <a:pPr lvl="1" eaLnBrk="1" hangingPunct="1">
              <a:buFont typeface="Wingdings" pitchFamily="2" charset="2"/>
              <a:buChar char="Ø"/>
              <a:defRPr/>
            </a:pPr>
            <a:endParaRPr lang="en-GB" sz="2800" dirty="0" smtClean="0"/>
          </a:p>
          <a:p>
            <a:pPr eaLnBrk="1" hangingPunct="1">
              <a:buFontTx/>
              <a:buNone/>
              <a:defRPr/>
            </a:pPr>
            <a:endParaRPr lang="en-GB" sz="2800" dirty="0" smtClean="0"/>
          </a:p>
          <a:p>
            <a:pPr marL="533400" indent="-533400" eaLnBrk="1" hangingPunct="1">
              <a:buFontTx/>
              <a:buNone/>
              <a:defRPr/>
            </a:pPr>
            <a:endParaRPr lang="el-GR" sz="2800" dirty="0" smtClean="0"/>
          </a:p>
        </p:txBody>
      </p:sp>
      <p:pic>
        <p:nvPicPr>
          <p:cNvPr id="1027" name="Picture 3"/>
          <p:cNvPicPr>
            <a:picLocks noChangeAspect="1" noChangeArrowheads="1"/>
          </p:cNvPicPr>
          <p:nvPr/>
        </p:nvPicPr>
        <p:blipFill>
          <a:blip r:embed="rId6" cstate="print"/>
          <a:srcRect/>
          <a:stretch>
            <a:fillRect/>
          </a:stretch>
        </p:blipFill>
        <p:spPr bwMode="auto">
          <a:xfrm>
            <a:off x="5861895" y="4320877"/>
            <a:ext cx="3282105" cy="15563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b="1" dirty="0" smtClean="0">
                <a:solidFill>
                  <a:prstClr val="white"/>
                </a:solidFill>
                <a:cs typeface="Calibri" pitchFamily="34" charset="0"/>
              </a:rPr>
              <a:t>Δ Ι Α Δ Ι Κ Α Σ Ι Α  Π Ρ Ο Μ Η Θ Ε Ι Α Σ  Μ Η Χ Α Ν Ο Γ Ρ Α Φ Ι Κ Ο Υ  Ε Ξ Ο Π Λ Ι Σ Μ Ο Υ</a:t>
            </a:r>
            <a:endParaRPr lang="en-US" dirty="0">
              <a:solidFill>
                <a:prstClr val="white"/>
              </a:solidFill>
              <a:cs typeface="Calibri" pitchFamily="34" charset="0"/>
            </a:endParaRPr>
          </a:p>
        </p:txBody>
      </p:sp>
      <p:sp>
        <p:nvSpPr>
          <p:cNvPr id="5" name="Rectangle 4"/>
          <p:cNvSpPr/>
          <p:nvPr/>
        </p:nvSpPr>
        <p:spPr>
          <a:xfrm>
            <a:off x="0" y="4725144"/>
            <a:ext cx="9144000" cy="2132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648072" y="2095872"/>
            <a:ext cx="7524328"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spcBef>
                <a:spcPct val="20000"/>
              </a:spcBef>
              <a:buBlip>
                <a:blip r:embed="rId4"/>
              </a:buBlip>
            </a:pPr>
            <a:r>
              <a:rPr lang="el-GR" sz="2000" kern="0" dirty="0" smtClean="0">
                <a:solidFill>
                  <a:srgbClr val="000000"/>
                </a:solidFill>
                <a:latin typeface="Calibri" pitchFamily="34" charset="0"/>
                <a:cs typeface="Calibri" pitchFamily="34" charset="0"/>
              </a:rPr>
              <a:t>Καθορισμός Αναγκών σε συνεργασία με τον Λειτουργό Υποστήριξης του Τμήματος / Σχολής</a:t>
            </a:r>
          </a:p>
          <a:p>
            <a:pPr marL="342900" lvl="0" indent="-342900" eaLnBrk="0" hangingPunct="0">
              <a:spcBef>
                <a:spcPct val="20000"/>
              </a:spcBef>
              <a:buBlip>
                <a:blip r:embed="rId4"/>
              </a:buBlip>
            </a:pPr>
            <a:endParaRPr lang="el-GR" sz="2000" kern="0" dirty="0" smtClean="0">
              <a:solidFill>
                <a:srgbClr val="000000"/>
              </a:solidFill>
              <a:latin typeface="Calibri" pitchFamily="34" charset="0"/>
              <a:cs typeface="Calibri" pitchFamily="34" charset="0"/>
            </a:endParaRPr>
          </a:p>
          <a:p>
            <a:pPr marL="342900" lvl="0" indent="-342900" eaLnBrk="0" hangingPunct="0">
              <a:spcBef>
                <a:spcPct val="20000"/>
              </a:spcBef>
              <a:buBlip>
                <a:blip r:embed="rId4"/>
              </a:buBlip>
            </a:pPr>
            <a:r>
              <a:rPr lang="el-GR" sz="2000" kern="0" dirty="0" smtClean="0">
                <a:solidFill>
                  <a:srgbClr val="000000"/>
                </a:solidFill>
                <a:latin typeface="Calibri" pitchFamily="34" charset="0"/>
                <a:cs typeface="Calibri" pitchFamily="34" charset="0"/>
              </a:rPr>
              <a:t>Ικανοποίηση όλων των αναγκών από την ΥΠΣ, μέσω</a:t>
            </a:r>
          </a:p>
          <a:p>
            <a:pPr marL="742950" lvl="1" indent="-285750" eaLnBrk="0" hangingPunct="0">
              <a:spcBef>
                <a:spcPct val="20000"/>
              </a:spcBef>
              <a:buFont typeface="Wingdings" pitchFamily="2" charset="2"/>
              <a:buChar char="§"/>
            </a:pPr>
            <a:r>
              <a:rPr lang="el-GR" sz="2000" kern="0" dirty="0" smtClean="0">
                <a:solidFill>
                  <a:srgbClr val="000000"/>
                </a:solidFill>
                <a:latin typeface="Calibri" pitchFamily="34" charset="0"/>
                <a:cs typeface="Calibri" pitchFamily="34" charset="0"/>
              </a:rPr>
              <a:t>Προσφορών</a:t>
            </a:r>
          </a:p>
          <a:p>
            <a:pPr marL="742950" lvl="1" indent="-285750" eaLnBrk="0" hangingPunct="0">
              <a:spcBef>
                <a:spcPct val="20000"/>
              </a:spcBef>
              <a:buFont typeface="Wingdings" pitchFamily="2" charset="2"/>
              <a:buChar char="§"/>
            </a:pPr>
            <a:r>
              <a:rPr lang="el-GR" sz="2000" kern="0" dirty="0" smtClean="0">
                <a:solidFill>
                  <a:srgbClr val="000000"/>
                </a:solidFill>
                <a:latin typeface="Calibri" pitchFamily="34" charset="0"/>
                <a:cs typeface="Calibri" pitchFamily="34" charset="0"/>
              </a:rPr>
              <a:t>Αναλώσιμα</a:t>
            </a:r>
          </a:p>
          <a:p>
            <a:pPr marL="722313" fontAlgn="auto">
              <a:spcBef>
                <a:spcPts val="0"/>
              </a:spcBef>
              <a:spcAft>
                <a:spcPts val="0"/>
              </a:spcAft>
            </a:pPr>
            <a:endParaRPr lang="en-US" sz="2000" dirty="0">
              <a:solidFill>
                <a:prstClr val="black"/>
              </a:solidFill>
              <a:latin typeface="Cambria" pitchFamily="18" charset="0"/>
            </a:endParaRPr>
          </a:p>
        </p:txBody>
      </p:sp>
      <p:pic>
        <p:nvPicPr>
          <p:cNvPr id="70658" name="Picture 2" descr="http://img.ehowcdn.com/article-new/ehow/images/a04/lm/89/properly-dispose-of-computer-equipment-800x800.jpg"/>
          <p:cNvPicPr>
            <a:picLocks noChangeAspect="1" noChangeArrowheads="1"/>
          </p:cNvPicPr>
          <p:nvPr/>
        </p:nvPicPr>
        <p:blipFill>
          <a:blip r:embed="rId5" cstate="print"/>
          <a:srcRect/>
          <a:stretch>
            <a:fillRect/>
          </a:stretch>
        </p:blipFill>
        <p:spPr bwMode="auto">
          <a:xfrm>
            <a:off x="5436096" y="3429000"/>
            <a:ext cx="3617979" cy="2713484"/>
          </a:xfrm>
          <a:prstGeom prst="rect">
            <a:avLst/>
          </a:prstGeom>
          <a:noFill/>
          <a:ln w="76200">
            <a:solidFill>
              <a:schemeClr val="bg1">
                <a:lumMod val="85000"/>
              </a:schemeClr>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0"/>
            <a:ext cx="5029200" cy="2895600"/>
          </a:xfrm>
          <a:prstGeom prst="rect">
            <a:avLst/>
          </a:prstGeom>
          <a:solidFill>
            <a:srgbClr val="E7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600"/>
              </a:spcAft>
            </a:pPr>
            <a:r>
              <a:rPr lang="el-GR" sz="2800" b="1" dirty="0" smtClean="0">
                <a:solidFill>
                  <a:prstClr val="white"/>
                </a:solidFill>
                <a:cs typeface="Calibri" pitchFamily="34" charset="0"/>
              </a:rPr>
              <a:t>Σας ευχαριστούμε!</a:t>
            </a:r>
          </a:p>
          <a:p>
            <a:pPr marL="725488" fontAlgn="auto">
              <a:spcBef>
                <a:spcPts val="0"/>
              </a:spcBef>
              <a:spcAft>
                <a:spcPts val="600"/>
              </a:spcAft>
            </a:pPr>
            <a:endParaRPr lang="el-GR" sz="2800" b="1" dirty="0" smtClean="0">
              <a:solidFill>
                <a:prstClr val="white"/>
              </a:solidFill>
              <a:cs typeface="Calibri" pitchFamily="34" charset="0"/>
            </a:endParaRPr>
          </a:p>
          <a:p>
            <a:pPr marL="725488" fontAlgn="auto">
              <a:spcBef>
                <a:spcPts val="0"/>
              </a:spcBef>
              <a:spcAft>
                <a:spcPts val="600"/>
              </a:spcAft>
            </a:pPr>
            <a:r>
              <a:rPr lang="el-GR" sz="1600" b="1" dirty="0" smtClean="0">
                <a:solidFill>
                  <a:prstClr val="white"/>
                </a:solidFill>
                <a:cs typeface="Calibri" pitchFamily="34" charset="0"/>
              </a:rPr>
              <a:t>Ερωτήσεις - σχόλια</a:t>
            </a:r>
            <a:endParaRPr lang="en-US" sz="1600" b="1" dirty="0">
              <a:solidFill>
                <a:prstClr val="white"/>
              </a:solidFill>
              <a:cs typeface="Calibri" pitchFamily="34" charset="0"/>
            </a:endParaRPr>
          </a:p>
        </p:txBody>
      </p:sp>
      <p:pic>
        <p:nvPicPr>
          <p:cNvPr id="3074" name="Picture 2" descr="http://sourcesforstudents.com/shop/images/uploads/question-mark.jpg"/>
          <p:cNvPicPr>
            <a:picLocks noChangeAspect="1" noChangeArrowheads="1"/>
          </p:cNvPicPr>
          <p:nvPr/>
        </p:nvPicPr>
        <p:blipFill>
          <a:blip r:embed="rId3" cstate="print"/>
          <a:srcRect/>
          <a:stretch>
            <a:fillRect/>
          </a:stretch>
        </p:blipFill>
        <p:spPr bwMode="auto">
          <a:xfrm>
            <a:off x="5004048" y="1484784"/>
            <a:ext cx="4139952" cy="5373216"/>
          </a:xfrm>
          <a:prstGeom prst="rect">
            <a:avLst/>
          </a:prstGeom>
          <a:noFill/>
        </p:spPr>
      </p:pic>
      <p:pic>
        <p:nvPicPr>
          <p:cNvPr id="6" name="Picture 5"/>
          <p:cNvPicPr>
            <a:picLocks noChangeAspect="1" noChangeArrowheads="1"/>
          </p:cNvPicPr>
          <p:nvPr/>
        </p:nvPicPr>
        <p:blipFill>
          <a:blip r:embed="rId4"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0"/>
              </a:spcAft>
            </a:pPr>
            <a:r>
              <a:rPr lang="el-GR" sz="2000" b="1" dirty="0" smtClean="0">
                <a:solidFill>
                  <a:prstClr val="white"/>
                </a:solidFill>
                <a:cs typeface="Calibri" pitchFamily="34" charset="0"/>
              </a:rPr>
              <a:t>Υ Π Η Ρ Ε Σ Ι Α  Π Λ Η Ρ Ο Φ Ο Ρ Ι Κ Ω Ν  Σ Υ Σ Τ Η Μ Α Τ Ω Ν</a:t>
            </a:r>
            <a:endParaRPr lang="en-US" sz="2000" dirty="0">
              <a:solidFill>
                <a:prstClr val="white"/>
              </a:solidFill>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19600"/>
            <a:ext cx="9144000"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9" name="Picture 8" descr="computernetworkingpicture.jpg"/>
          <p:cNvPicPr>
            <a:picLocks noChangeAspect="1"/>
          </p:cNvPicPr>
          <p:nvPr/>
        </p:nvPicPr>
        <p:blipFill>
          <a:blip r:embed="rId3" cstate="print"/>
          <a:srcRect r="3430"/>
          <a:stretch>
            <a:fillRect/>
          </a:stretch>
        </p:blipFill>
        <p:spPr>
          <a:xfrm>
            <a:off x="5796136" y="1435944"/>
            <a:ext cx="3347864" cy="5233416"/>
          </a:xfrm>
          <a:prstGeom prst="rect">
            <a:avLst/>
          </a:prstGeom>
        </p:spPr>
      </p:pic>
      <p:pic>
        <p:nvPicPr>
          <p:cNvPr id="8" name="Picture 7"/>
          <p:cNvPicPr>
            <a:picLocks noChangeAspect="1" noChangeArrowheads="1"/>
          </p:cNvPicPr>
          <p:nvPr/>
        </p:nvPicPr>
        <p:blipFill>
          <a:blip r:embed="rId4" cstate="print"/>
          <a:srcRect/>
          <a:stretch>
            <a:fillRect/>
          </a:stretch>
        </p:blipFill>
        <p:spPr bwMode="auto">
          <a:xfrm>
            <a:off x="-1" y="0"/>
            <a:ext cx="2442073" cy="1066800"/>
          </a:xfrm>
          <a:prstGeom prst="rect">
            <a:avLst/>
          </a:prstGeom>
          <a:noFill/>
          <a:ln w="9525">
            <a:noFill/>
            <a:miter lim="800000"/>
            <a:headEnd/>
            <a:tailEnd/>
          </a:ln>
          <a:effectLst/>
        </p:spPr>
      </p:pic>
      <p:sp>
        <p:nvSpPr>
          <p:cNvPr id="3" name="Content Placeholder 2"/>
          <p:cNvSpPr>
            <a:spLocks noGrp="1"/>
          </p:cNvSpPr>
          <p:nvPr>
            <p:ph idx="1"/>
          </p:nvPr>
        </p:nvSpPr>
        <p:spPr>
          <a:xfrm>
            <a:off x="762000" y="1828800"/>
            <a:ext cx="4191000" cy="1905000"/>
          </a:xfrm>
        </p:spPr>
        <p:txBody>
          <a:bodyPr>
            <a:noAutofit/>
          </a:bodyPr>
          <a:lstStyle/>
          <a:p>
            <a:pPr>
              <a:buFontTx/>
              <a:buNone/>
            </a:pPr>
            <a:r>
              <a:rPr lang="el-GR" sz="2400" dirty="0" smtClean="0">
                <a:latin typeface="Calibri" pitchFamily="34" charset="0"/>
                <a:cs typeface="Calibri" pitchFamily="34" charset="0"/>
              </a:rPr>
              <a:t>ΠΕΡΙΕΧΟΜΕΝΑ</a:t>
            </a:r>
          </a:p>
          <a:p>
            <a:pPr>
              <a:buFontTx/>
              <a:buNone/>
            </a:pPr>
            <a:endParaRPr lang="el-GR" sz="2400" dirty="0" smtClean="0">
              <a:latin typeface="Calibri" pitchFamily="34" charset="0"/>
              <a:cs typeface="Calibri" pitchFamily="34" charset="0"/>
            </a:endParaRPr>
          </a:p>
          <a:p>
            <a:pPr>
              <a:buFont typeface="Wingdings" pitchFamily="2" charset="2"/>
              <a:buChar char="§"/>
            </a:pPr>
            <a:r>
              <a:rPr lang="el-GR" sz="2400" dirty="0" smtClean="0">
                <a:latin typeface="Calibri" pitchFamily="34" charset="0"/>
                <a:cs typeface="Calibri" pitchFamily="34" charset="0"/>
              </a:rPr>
              <a:t>Ποια είναι η Υ.Π.Σ.</a:t>
            </a:r>
          </a:p>
          <a:p>
            <a:pPr>
              <a:buFont typeface="Wingdings" pitchFamily="2" charset="2"/>
              <a:buChar char="§"/>
            </a:pPr>
            <a:r>
              <a:rPr lang="el-GR" sz="2400" dirty="0" smtClean="0">
                <a:latin typeface="Calibri" pitchFamily="34" charset="0"/>
                <a:cs typeface="Calibri" pitchFamily="34" charset="0"/>
              </a:rPr>
              <a:t>Σημεία επαφής </a:t>
            </a:r>
          </a:p>
          <a:p>
            <a:pPr>
              <a:buFont typeface="Wingdings" pitchFamily="2" charset="2"/>
              <a:buChar char="§"/>
            </a:pPr>
            <a:r>
              <a:rPr lang="el-GR" sz="2400" dirty="0" smtClean="0">
                <a:latin typeface="Calibri" pitchFamily="34" charset="0"/>
                <a:cs typeface="Calibri" pitchFamily="34" charset="0"/>
              </a:rPr>
              <a:t>Προσφερόμενες Υπηρεσίες</a:t>
            </a:r>
          </a:p>
        </p:txBody>
      </p:sp>
      <p:sp>
        <p:nvSpPr>
          <p:cNvPr id="4" name="Rectangle 3"/>
          <p:cNvSpPr/>
          <p:nvPr/>
        </p:nvSpPr>
        <p:spPr>
          <a:xfrm>
            <a:off x="0" y="980728"/>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lgn="ctr" fontAlgn="auto">
              <a:spcBef>
                <a:spcPts val="0"/>
              </a:spcBef>
              <a:spcAft>
                <a:spcPts val="0"/>
              </a:spcAft>
            </a:pPr>
            <a:r>
              <a:rPr lang="el-GR" sz="2000" b="1" dirty="0" smtClean="0">
                <a:solidFill>
                  <a:prstClr val="white"/>
                </a:solidFill>
                <a:cs typeface="Calibri" pitchFamily="34" charset="0"/>
              </a:rPr>
              <a:t>Υ Π Η Ρ Ε Σ Ι Α  Π Λ Η Ρ Ο Φ Ο Ρ Ι Κ Ω Ν  Σ Υ Σ Τ Η Μ Α Τ Ω Ν </a:t>
            </a:r>
            <a:endParaRPr lang="en-US" sz="2000" b="1" dirty="0" smtClean="0">
              <a:solidFill>
                <a:prstClr val="white"/>
              </a:solidFill>
              <a:cs typeface="Calibri" pitchFamily="34" charset="0"/>
            </a:endParaRPr>
          </a:p>
        </p:txBody>
      </p:sp>
      <p:pic>
        <p:nvPicPr>
          <p:cNvPr id="11" name="Picture 10" descr="Cloud-Computing-Series.jpg"/>
          <p:cNvPicPr>
            <a:picLocks noChangeAspect="1"/>
          </p:cNvPicPr>
          <p:nvPr/>
        </p:nvPicPr>
        <p:blipFill>
          <a:blip r:embed="rId5" cstate="print"/>
          <a:stretch>
            <a:fillRect/>
          </a:stretch>
        </p:blipFill>
        <p:spPr>
          <a:xfrm>
            <a:off x="220490" y="4581128"/>
            <a:ext cx="2551310" cy="2081868"/>
          </a:xfrm>
          <a:prstGeom prst="rect">
            <a:avLst/>
          </a:prstGeom>
        </p:spPr>
      </p:pic>
      <p:pic>
        <p:nvPicPr>
          <p:cNvPr id="16" name="Picture 15" descr="iStock_000005420109Smaller.jpg"/>
          <p:cNvPicPr>
            <a:picLocks noChangeAspect="1"/>
          </p:cNvPicPr>
          <p:nvPr/>
        </p:nvPicPr>
        <p:blipFill>
          <a:blip r:embed="rId6" cstate="print"/>
          <a:stretch>
            <a:fillRect/>
          </a:stretch>
        </p:blipFill>
        <p:spPr>
          <a:xfrm>
            <a:off x="3059832" y="4581128"/>
            <a:ext cx="2520280" cy="2065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5157192"/>
            <a:ext cx="9144000" cy="1700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Rectangle 4"/>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fontAlgn="auto">
              <a:spcBef>
                <a:spcPts val="0"/>
              </a:spcBef>
              <a:spcAft>
                <a:spcPts val="0"/>
              </a:spcAft>
            </a:pPr>
            <a:r>
              <a:rPr lang="el-GR" sz="2000" b="1" dirty="0" smtClean="0">
                <a:solidFill>
                  <a:prstClr val="white"/>
                </a:solidFill>
                <a:cs typeface="Calibri" pitchFamily="34" charset="0"/>
              </a:rPr>
              <a:t>Σ Τ Ο Χ Ο Ι </a:t>
            </a:r>
            <a:endParaRPr lang="en-US" sz="2000" b="1" dirty="0" smtClean="0">
              <a:solidFill>
                <a:prstClr val="white"/>
              </a:solidFill>
              <a:cs typeface="Calibri" pitchFamily="34" charset="0"/>
            </a:endParaRPr>
          </a:p>
        </p:txBody>
      </p:sp>
      <p:sp>
        <p:nvSpPr>
          <p:cNvPr id="6" name="Content Placeholder 2"/>
          <p:cNvSpPr>
            <a:spLocks noGrp="1"/>
          </p:cNvSpPr>
          <p:nvPr>
            <p:ph idx="1"/>
          </p:nvPr>
        </p:nvSpPr>
        <p:spPr>
          <a:xfrm>
            <a:off x="762000" y="1752600"/>
            <a:ext cx="8130480" cy="2362200"/>
          </a:xfrm>
        </p:spPr>
        <p:txBody>
          <a:bodyPr>
            <a:noAutofit/>
          </a:bodyPr>
          <a:lstStyle/>
          <a:p>
            <a:pPr>
              <a:buBlip>
                <a:blip r:embed="rId4"/>
              </a:buBlip>
            </a:pP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Ασφαλής παροχή υπηρεσιών πληροφορικής και συστημάτων</a:t>
            </a:r>
          </a:p>
          <a:p>
            <a:pPr lvl="1">
              <a:buFont typeface="Wingdings" pitchFamily="2" charset="2"/>
              <a:buChar char="§"/>
            </a:pPr>
            <a:r>
              <a:rPr lang="el-GR" sz="2000" dirty="0" smtClean="0">
                <a:latin typeface="Calibri" pitchFamily="34" charset="0"/>
                <a:cs typeface="Calibri" pitchFamily="34" charset="0"/>
              </a:rPr>
              <a:t>  μέσω αξονικού δικτύου υψηλών ταχυτήτων και</a:t>
            </a:r>
          </a:p>
          <a:p>
            <a:pPr lvl="1">
              <a:buFont typeface="Wingdings" pitchFamily="2" charset="2"/>
              <a:buChar char="§"/>
            </a:pPr>
            <a:r>
              <a:rPr lang="el-GR" sz="2000" dirty="0" smtClean="0">
                <a:latin typeface="Calibri" pitchFamily="34" charset="0"/>
                <a:cs typeface="Calibri" pitchFamily="34" charset="0"/>
              </a:rPr>
              <a:t>  μέσω παρακολούθησης και εισαγωγής νέων τεχνολογιών</a:t>
            </a:r>
          </a:p>
          <a:p>
            <a:pPr lvl="1">
              <a:buNone/>
            </a:pPr>
            <a:endParaRPr lang="el-GR" sz="2000" dirty="0" smtClean="0">
              <a:latin typeface="Calibri" pitchFamily="34" charset="0"/>
              <a:cs typeface="Calibri" pitchFamily="34" charset="0"/>
            </a:endParaRPr>
          </a:p>
          <a:p>
            <a:pPr>
              <a:buBlip>
                <a:blip r:embed="rId4"/>
              </a:buBlip>
            </a:pPr>
            <a:r>
              <a:rPr lang="el-GR" sz="2000" b="1" dirty="0" smtClean="0">
                <a:latin typeface="Calibri" pitchFamily="34" charset="0"/>
                <a:cs typeface="Calibri" pitchFamily="34" charset="0"/>
              </a:rPr>
              <a:t>Συνεχής ενημέρωση και ικανοποίηση ακαδημαϊκών και ερευνητικών αναγκών</a:t>
            </a:r>
          </a:p>
          <a:p>
            <a:pPr lvl="1">
              <a:buFont typeface="Wingdings" pitchFamily="2" charset="2"/>
              <a:buChar char="§"/>
            </a:pPr>
            <a:r>
              <a:rPr lang="el-GR" sz="2000" dirty="0" smtClean="0">
                <a:latin typeface="Calibri" pitchFamily="34" charset="0"/>
                <a:cs typeface="Calibri" pitchFamily="34" charset="0"/>
              </a:rPr>
              <a:t>  1</a:t>
            </a:r>
            <a:r>
              <a:rPr lang="el-GR" sz="2000" baseline="30000" dirty="0" smtClean="0">
                <a:latin typeface="Calibri" pitchFamily="34" charset="0"/>
                <a:cs typeface="Calibri" pitchFamily="34" charset="0"/>
              </a:rPr>
              <a:t>ο</a:t>
            </a:r>
            <a:r>
              <a:rPr lang="el-GR" sz="2000" dirty="0" smtClean="0">
                <a:latin typeface="Calibri" pitchFamily="34" charset="0"/>
                <a:cs typeface="Calibri" pitchFamily="34" charset="0"/>
              </a:rPr>
              <a:t> επίπεδο υποστήριξης: Τοπική Ομάδα Υποστήριξης </a:t>
            </a:r>
          </a:p>
          <a:p>
            <a:pPr lvl="1">
              <a:buFont typeface="Wingdings" pitchFamily="2" charset="2"/>
              <a:buChar char="§"/>
            </a:pPr>
            <a:r>
              <a:rPr lang="el-GR" sz="2000" dirty="0" smtClean="0">
                <a:latin typeface="Calibri" pitchFamily="34" charset="0"/>
                <a:cs typeface="Calibri" pitchFamily="34" charset="0"/>
              </a:rPr>
              <a:t>  Παροχή 2</a:t>
            </a:r>
            <a:r>
              <a:rPr lang="el-GR" sz="2000" baseline="30000" dirty="0" smtClean="0">
                <a:latin typeface="Calibri" pitchFamily="34" charset="0"/>
                <a:cs typeface="Calibri" pitchFamily="34" charset="0"/>
              </a:rPr>
              <a:t>ου</a:t>
            </a:r>
            <a:r>
              <a:rPr lang="el-GR" sz="2000" dirty="0" smtClean="0">
                <a:latin typeface="Calibri" pitchFamily="34" charset="0"/>
                <a:cs typeface="Calibri" pitchFamily="34" charset="0"/>
              </a:rPr>
              <a:t> επιπέδου υποστήριξης σε Υποδομή και Κεντρικές Υπηρεσίες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24000"/>
            <a:ext cx="5436096" cy="2895600"/>
          </a:xfrm>
          <a:prstGeom prst="rect">
            <a:avLst/>
          </a:prstGeom>
          <a:solidFill>
            <a:srgbClr val="E7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600"/>
              </a:spcAft>
            </a:pPr>
            <a:endParaRPr lang="en-US" sz="1600" dirty="0">
              <a:solidFill>
                <a:prstClr val="white"/>
              </a:solidFill>
              <a:cs typeface="Calibri" pitchFamily="34" charset="0"/>
            </a:endParaRPr>
          </a:p>
        </p:txBody>
      </p:sp>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7" name="Rectangle 6"/>
          <p:cNvSpPr/>
          <p:nvPr/>
        </p:nvSpPr>
        <p:spPr>
          <a:xfrm>
            <a:off x="720080" y="1519808"/>
            <a:ext cx="5364088"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buFontTx/>
              <a:buNone/>
            </a:pPr>
            <a:r>
              <a:rPr lang="el-GR" sz="2400" dirty="0" smtClean="0">
                <a:solidFill>
                  <a:schemeClr val="bg1"/>
                </a:solidFill>
                <a:latin typeface="Calibri" pitchFamily="34" charset="0"/>
                <a:cs typeface="Calibri" pitchFamily="34" charset="0"/>
              </a:rPr>
              <a:t>Τοπική Ομάδα Εξυπηρέτησης σε</a:t>
            </a:r>
            <a:endParaRPr lang="en-US" sz="2400" dirty="0" smtClean="0">
              <a:solidFill>
                <a:schemeClr val="bg1"/>
              </a:solidFill>
              <a:latin typeface="Calibri" pitchFamily="34" charset="0"/>
              <a:cs typeface="Calibri" pitchFamily="34" charset="0"/>
            </a:endParaRPr>
          </a:p>
          <a:p>
            <a:pPr>
              <a:lnSpc>
                <a:spcPct val="90000"/>
              </a:lnSpc>
              <a:buFontTx/>
              <a:buNone/>
            </a:pPr>
            <a:r>
              <a:rPr lang="el-GR" sz="2400" dirty="0" smtClean="0">
                <a:solidFill>
                  <a:schemeClr val="bg1"/>
                </a:solidFill>
                <a:latin typeface="Calibri" pitchFamily="34" charset="0"/>
                <a:cs typeface="Calibri" pitchFamily="34" charset="0"/>
              </a:rPr>
              <a:t>κάθε Τμήμα, Σχολή και Υπηρεσία</a:t>
            </a:r>
            <a:endParaRPr lang="en-US" sz="2400" dirty="0" smtClean="0">
              <a:solidFill>
                <a:schemeClr val="bg1"/>
              </a:solidFill>
              <a:latin typeface="Calibri" pitchFamily="34" charset="0"/>
              <a:cs typeface="Calibri" pitchFamily="34" charset="0"/>
            </a:endParaRPr>
          </a:p>
          <a:p>
            <a:pPr>
              <a:lnSpc>
                <a:spcPct val="90000"/>
              </a:lnSpc>
              <a:buFontTx/>
              <a:buNone/>
            </a:pPr>
            <a:r>
              <a:rPr lang="el-GR" sz="2400" dirty="0" smtClean="0">
                <a:solidFill>
                  <a:schemeClr val="bg1"/>
                </a:solidFill>
                <a:latin typeface="Calibri" pitchFamily="34" charset="0"/>
                <a:cs typeface="Calibri" pitchFamily="34" charset="0"/>
              </a:rPr>
              <a:t>του Πανεπιστημίου Κύπρου</a:t>
            </a:r>
          </a:p>
        </p:txBody>
      </p:sp>
      <p:pic>
        <p:nvPicPr>
          <p:cNvPr id="11" name="Picture 10" descr="helpdesk1.jpg"/>
          <p:cNvPicPr>
            <a:picLocks noChangeAspect="1"/>
          </p:cNvPicPr>
          <p:nvPr/>
        </p:nvPicPr>
        <p:blipFill>
          <a:blip r:embed="rId4" cstate="print"/>
          <a:stretch>
            <a:fillRect/>
          </a:stretch>
        </p:blipFill>
        <p:spPr>
          <a:xfrm>
            <a:off x="5436096" y="1484784"/>
            <a:ext cx="3707904" cy="5373216"/>
          </a:xfrm>
          <a:prstGeom prst="rect">
            <a:avLst/>
          </a:prstGeom>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Σ Η Μ Ε Ι Ο  Ε Π Α Φ Η Σ</a:t>
            </a:r>
            <a:endParaRPr lang="en-US" sz="2000" dirty="0">
              <a:solidFill>
                <a:prstClr val="white"/>
              </a:solidFill>
              <a:cs typeface="Calibri" pitchFamily="34" charset="0"/>
            </a:endParaRPr>
          </a:p>
        </p:txBody>
      </p:sp>
      <p:pic>
        <p:nvPicPr>
          <p:cNvPr id="12" name="Picture 6" descr="hd1"/>
          <p:cNvPicPr>
            <a:picLocks noChangeAspect="1" noChangeArrowheads="1"/>
          </p:cNvPicPr>
          <p:nvPr/>
        </p:nvPicPr>
        <p:blipFill>
          <a:blip r:embed="rId5" cstate="print"/>
          <a:srcRect/>
          <a:stretch>
            <a:fillRect/>
          </a:stretch>
        </p:blipFill>
        <p:spPr bwMode="auto">
          <a:xfrm>
            <a:off x="2123728" y="3576325"/>
            <a:ext cx="3652746" cy="18688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Π Ρ Ο Σ Φ Ε Ρ Ο Μ Ε Ν Ε Σ  Υ Π Η Ρ Ε Σ Ι Ε Σ </a:t>
            </a:r>
            <a:endParaRPr lang="en-US" sz="2000" dirty="0">
              <a:solidFill>
                <a:prstClr val="white"/>
              </a:solidFill>
              <a:cs typeface="Calibri" pitchFamily="34" charset="0"/>
            </a:endParaRPr>
          </a:p>
        </p:txBody>
      </p:sp>
      <p:sp>
        <p:nvSpPr>
          <p:cNvPr id="5" name="Rectangle 4"/>
          <p:cNvSpPr/>
          <p:nvPr/>
        </p:nvSpPr>
        <p:spPr>
          <a:xfrm>
            <a:off x="0" y="4869160"/>
            <a:ext cx="9144000" cy="19888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756592" y="1596008"/>
            <a:ext cx="8207896" cy="305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Εξουσιοδοτημένη πρόσβαση στα συστήματα του Π.Κ.</a:t>
            </a: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Ηλεκτρονικό Ταχυδρομείο</a:t>
            </a: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Ασύρματη Πρόσβαση στο Πανεπιστήμιο Κύπρου</a:t>
            </a: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Ασύρματη Πρόσβαση στην Ευρώπη (</a:t>
            </a:r>
            <a:r>
              <a:rPr lang="en-US" sz="2000" kern="0" dirty="0" smtClean="0">
                <a:solidFill>
                  <a:srgbClr val="000000"/>
                </a:solidFill>
                <a:latin typeface="Calibri" pitchFamily="34" charset="0"/>
                <a:cs typeface="Calibri" pitchFamily="34" charset="0"/>
              </a:rPr>
              <a:t>eduroam</a:t>
            </a:r>
            <a:r>
              <a:rPr lang="el-GR" sz="2000" kern="0" dirty="0" smtClean="0">
                <a:solidFill>
                  <a:srgbClr val="000000"/>
                </a:solidFill>
                <a:latin typeface="Calibri" pitchFamily="34" charset="0"/>
                <a:cs typeface="Calibri" pitchFamily="34" charset="0"/>
              </a:rPr>
              <a:t>)</a:t>
            </a:r>
            <a:endParaRPr lang="en-US" sz="2000" kern="0" dirty="0" smtClean="0">
              <a:solidFill>
                <a:srgbClr val="000000"/>
              </a:solidFill>
              <a:latin typeface="Calibri" pitchFamily="34" charset="0"/>
              <a:cs typeface="Calibri" pitchFamily="34" charset="0"/>
            </a:endParaRP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Διδακτικά εργαστήρια πληροφορικής</a:t>
            </a:r>
            <a:endParaRPr lang="en-US" sz="2000" kern="0" dirty="0" smtClean="0">
              <a:solidFill>
                <a:srgbClr val="000000"/>
              </a:solidFill>
              <a:latin typeface="Calibri" pitchFamily="34" charset="0"/>
              <a:cs typeface="Calibri" pitchFamily="34" charset="0"/>
            </a:endParaRP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Απομακρυσμένη πρόσβαση (</a:t>
            </a:r>
            <a:r>
              <a:rPr lang="en-US" sz="2000" kern="0" dirty="0" smtClean="0">
                <a:solidFill>
                  <a:srgbClr val="000000"/>
                </a:solidFill>
                <a:latin typeface="Calibri" pitchFamily="34" charset="0"/>
                <a:cs typeface="Calibri" pitchFamily="34" charset="0"/>
              </a:rPr>
              <a:t>VPN)</a:t>
            </a: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Ηλεκτρονική Αποστολή Τηλεομοιότυπου</a:t>
            </a:r>
          </a:p>
          <a:p>
            <a:pPr marL="533400" lvl="0" indent="-533400">
              <a:spcBef>
                <a:spcPct val="20000"/>
              </a:spcBef>
              <a:buFontTx/>
              <a:buAutoNum type="arabicPeriod"/>
            </a:pPr>
            <a:r>
              <a:rPr lang="el-GR" sz="2000" kern="0" dirty="0" smtClean="0">
                <a:solidFill>
                  <a:srgbClr val="000000"/>
                </a:solidFill>
                <a:latin typeface="Calibri" pitchFamily="34" charset="0"/>
                <a:cs typeface="Calibri" pitchFamily="34" charset="0"/>
              </a:rPr>
              <a:t>Ενοποιημένες Υπηρεσίες ΙΡ τηλεφωνίας</a:t>
            </a:r>
            <a:endParaRPr lang="en-US" sz="2000" kern="0" dirty="0" smtClean="0">
              <a:solidFill>
                <a:srgbClr val="000000"/>
              </a:solidFill>
              <a:latin typeface="Calibri" pitchFamily="34" charset="0"/>
              <a:cs typeface="Calibri" pitchFamily="34" charset="0"/>
            </a:endParaRPr>
          </a:p>
          <a:p>
            <a:pPr marL="533400" lvl="0" indent="-533400">
              <a:spcBef>
                <a:spcPct val="20000"/>
              </a:spcBef>
              <a:buFont typeface="+mj-lt"/>
              <a:buAutoNum type="arabicPeriod"/>
            </a:pPr>
            <a:r>
              <a:rPr lang="el-GR" sz="2000" kern="0" dirty="0" smtClean="0">
                <a:solidFill>
                  <a:srgbClr val="000000"/>
                </a:solidFill>
                <a:latin typeface="Calibri" pitchFamily="34" charset="0"/>
                <a:cs typeface="Calibri" pitchFamily="34" charset="0"/>
              </a:rPr>
              <a:t>Διαδικασία Προμήθειας Μηχανογραφικού Εξοπλισμού</a:t>
            </a:r>
            <a:endParaRPr lang="en-US" sz="2000" kern="0" dirty="0" smtClean="0">
              <a:solidFill>
                <a:srgbClr val="000000"/>
              </a:solidFill>
              <a:latin typeface="Calibri" pitchFamily="34" charset="0"/>
              <a:cs typeface="Calibri" pitchFamily="34" charset="0"/>
            </a:endParaRPr>
          </a:p>
        </p:txBody>
      </p:sp>
      <p:pic>
        <p:nvPicPr>
          <p:cNvPr id="13" name="Picture 12" descr="computer-network-greenville-nc.jpg"/>
          <p:cNvPicPr>
            <a:picLocks noChangeAspect="1"/>
          </p:cNvPicPr>
          <p:nvPr/>
        </p:nvPicPr>
        <p:blipFill>
          <a:blip r:embed="rId4" cstate="print"/>
          <a:stretch>
            <a:fillRect/>
          </a:stretch>
        </p:blipFill>
        <p:spPr>
          <a:xfrm>
            <a:off x="3131840" y="5114229"/>
            <a:ext cx="1728192" cy="1501958"/>
          </a:xfrm>
          <a:prstGeom prst="rect">
            <a:avLst/>
          </a:prstGeom>
        </p:spPr>
      </p:pic>
      <p:pic>
        <p:nvPicPr>
          <p:cNvPr id="14" name="Picture 13" descr="a.jpg"/>
          <p:cNvPicPr>
            <a:picLocks noChangeAspect="1"/>
          </p:cNvPicPr>
          <p:nvPr/>
        </p:nvPicPr>
        <p:blipFill>
          <a:blip r:embed="rId5" cstate="print"/>
          <a:stretch>
            <a:fillRect/>
          </a:stretch>
        </p:blipFill>
        <p:spPr>
          <a:xfrm>
            <a:off x="899592" y="5114229"/>
            <a:ext cx="2004830" cy="1549882"/>
          </a:xfrm>
          <a:prstGeom prst="rect">
            <a:avLst/>
          </a:prstGeom>
        </p:spPr>
      </p:pic>
      <p:pic>
        <p:nvPicPr>
          <p:cNvPr id="15" name="Picture 14" descr="temp1.bmp"/>
          <p:cNvPicPr>
            <a:picLocks noChangeAspect="1"/>
          </p:cNvPicPr>
          <p:nvPr/>
        </p:nvPicPr>
        <p:blipFill>
          <a:blip r:embed="rId6" cstate="print"/>
          <a:stretch>
            <a:fillRect/>
          </a:stretch>
        </p:blipFill>
        <p:spPr>
          <a:xfrm>
            <a:off x="5004048" y="5085184"/>
            <a:ext cx="3312368" cy="150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180528" y="990600"/>
            <a:ext cx="9324528"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Ε Ξ Ο Υ Σ Ι Ο Δ Ο Τ Η Μ Ε Ν Η  Π Ρ Ο Σ Β Α Σ Η  Σ Τ Α  Σ Υ Σ Τ Η Μ Α Τ Α  Τ Ο Υ  Π Κ</a:t>
            </a:r>
            <a:endParaRPr lang="en-US" sz="2000" dirty="0">
              <a:solidFill>
                <a:prstClr val="white"/>
              </a:solidFill>
              <a:cs typeface="Calibri" pitchFamily="34" charset="0"/>
            </a:endParaRPr>
          </a:p>
        </p:txBody>
      </p:sp>
      <p:sp>
        <p:nvSpPr>
          <p:cNvPr id="5" name="Rectangle 4"/>
          <p:cNvSpPr/>
          <p:nvPr/>
        </p:nvSpPr>
        <p:spPr>
          <a:xfrm>
            <a:off x="0" y="5229200"/>
            <a:ext cx="9144000" cy="162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539552" y="2455912"/>
            <a:ext cx="889248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el-GR" sz="2000" b="1" dirty="0" smtClean="0">
                <a:solidFill>
                  <a:srgbClr val="000000"/>
                </a:solidFill>
                <a:latin typeface="Calibri" pitchFamily="34" charset="0"/>
                <a:cs typeface="Calibri" pitchFamily="34" charset="0"/>
              </a:rPr>
              <a:t>Όνομα χρήστη &amp; συνθηματικό</a:t>
            </a:r>
            <a:r>
              <a:rPr lang="en-US" sz="2000" b="1" dirty="0" smtClean="0">
                <a:solidFill>
                  <a:srgbClr val="000000"/>
                </a:solidFill>
                <a:latin typeface="Calibri" pitchFamily="34" charset="0"/>
                <a:cs typeface="Calibri" pitchFamily="34" charset="0"/>
              </a:rPr>
              <a:t> </a:t>
            </a:r>
            <a:r>
              <a:rPr lang="el-GR" sz="2000" b="1" dirty="0" smtClean="0">
                <a:solidFill>
                  <a:srgbClr val="000000"/>
                </a:solidFill>
                <a:latin typeface="Calibri" pitchFamily="34" charset="0"/>
                <a:cs typeface="Calibri" pitchFamily="34" charset="0"/>
              </a:rPr>
              <a:t>(</a:t>
            </a:r>
            <a:r>
              <a:rPr lang="el-GR" sz="2000" b="1" dirty="0" err="1" smtClean="0">
                <a:solidFill>
                  <a:srgbClr val="000000"/>
                </a:solidFill>
                <a:latin typeface="Calibri" pitchFamily="34" charset="0"/>
                <a:cs typeface="Calibri" pitchFamily="34" charset="0"/>
              </a:rPr>
              <a:t>username</a:t>
            </a:r>
            <a:r>
              <a:rPr lang="el-GR" sz="2000" b="1" dirty="0" smtClean="0">
                <a:solidFill>
                  <a:srgbClr val="000000"/>
                </a:solidFill>
                <a:latin typeface="Calibri" pitchFamily="34" charset="0"/>
                <a:cs typeface="Calibri" pitchFamily="34" charset="0"/>
              </a:rPr>
              <a:t> &amp; </a:t>
            </a:r>
            <a:r>
              <a:rPr lang="el-GR" sz="2000" b="1" dirty="0" err="1" smtClean="0">
                <a:solidFill>
                  <a:srgbClr val="000000"/>
                </a:solidFill>
                <a:latin typeface="Calibri" pitchFamily="34" charset="0"/>
                <a:cs typeface="Calibri" pitchFamily="34" charset="0"/>
              </a:rPr>
              <a:t>password</a:t>
            </a:r>
            <a:r>
              <a:rPr lang="el-GR" sz="2000" b="1" dirty="0" smtClean="0">
                <a:solidFill>
                  <a:srgbClr val="000000"/>
                </a:solidFill>
                <a:latin typeface="Calibri" pitchFamily="34" charset="0"/>
                <a:cs typeface="Calibri" pitchFamily="34" charset="0"/>
              </a:rPr>
              <a:t>)</a:t>
            </a:r>
          </a:p>
          <a:p>
            <a:pPr marL="342900" lvl="0" indent="-342900"/>
            <a:endParaRPr lang="en-US" sz="2000" b="1" dirty="0" smtClean="0">
              <a:solidFill>
                <a:srgbClr val="000000"/>
              </a:solidFill>
              <a:latin typeface="Calibri" pitchFamily="34" charset="0"/>
              <a:cs typeface="Calibri" pitchFamily="34" charset="0"/>
            </a:endParaRPr>
          </a:p>
          <a:p>
            <a:pPr marL="342900" lvl="0" indent="-342900">
              <a:buFontTx/>
              <a:buChar char="•"/>
            </a:pPr>
            <a:r>
              <a:rPr lang="el-GR" sz="2000" dirty="0" smtClean="0">
                <a:solidFill>
                  <a:srgbClr val="000000"/>
                </a:solidFill>
                <a:latin typeface="Calibri" pitchFamily="34" charset="0"/>
                <a:cs typeface="Calibri" pitchFamily="34" charset="0"/>
              </a:rPr>
              <a:t>Χρησιμοποιείται για πρόσβαση στα πλείστα μηχανογραφημένα συστήματα</a:t>
            </a:r>
          </a:p>
          <a:p>
            <a:pPr marL="342900" lvl="0" indent="-342900"/>
            <a:r>
              <a:rPr lang="el-GR" sz="2000" dirty="0" smtClean="0">
                <a:solidFill>
                  <a:srgbClr val="000000"/>
                </a:solidFill>
                <a:latin typeface="Calibri" pitchFamily="34" charset="0"/>
                <a:cs typeface="Calibri" pitchFamily="34" charset="0"/>
              </a:rPr>
              <a:t>	του Πανεπιστημίου Κύπρου</a:t>
            </a:r>
          </a:p>
          <a:p>
            <a:pPr marL="342900" lvl="0" indent="-342900">
              <a:buFontTx/>
              <a:buChar char="•"/>
            </a:pPr>
            <a:endParaRPr lang="el-GR" sz="2000" dirty="0" smtClean="0">
              <a:solidFill>
                <a:srgbClr val="000000"/>
              </a:solidFill>
              <a:latin typeface="Calibri" pitchFamily="34" charset="0"/>
              <a:cs typeface="Calibri" pitchFamily="34" charset="0"/>
            </a:endParaRPr>
          </a:p>
          <a:p>
            <a:pPr marL="342900" lvl="0" indent="-342900">
              <a:buFontTx/>
              <a:buChar char="•"/>
            </a:pPr>
            <a:r>
              <a:rPr lang="en-US" sz="2000" dirty="0" smtClean="0">
                <a:solidFill>
                  <a:srgbClr val="000000"/>
                </a:solidFill>
                <a:latin typeface="Calibri" pitchFamily="34" charset="0"/>
                <a:cs typeface="Calibri" pitchFamily="34" charset="0"/>
                <a:hlinkClick r:id="rId4"/>
              </a:rPr>
              <a:t>http://www.ucy.ac.cy/data/iss/ucytempforms/Entipo23A2.pdf</a:t>
            </a:r>
            <a:endParaRPr lang="el-GR" sz="2000" dirty="0" smtClean="0">
              <a:solidFill>
                <a:srgbClr val="000000"/>
              </a:solidFill>
              <a:latin typeface="Calibri" pitchFamily="34" charset="0"/>
              <a:cs typeface="Calibri" pitchFamily="34" charset="0"/>
            </a:endParaRPr>
          </a:p>
          <a:p>
            <a:pPr marL="342900" lvl="0" indent="-342900">
              <a:buFontTx/>
              <a:buChar char="•"/>
            </a:pPr>
            <a:endParaRPr lang="el-GR" sz="2000" dirty="0" smtClean="0">
              <a:solidFill>
                <a:srgbClr val="000000"/>
              </a:solidFill>
              <a:latin typeface="Calibri" pitchFamily="34" charset="0"/>
              <a:cs typeface="Calibri" pitchFamily="34" charset="0"/>
            </a:endParaRPr>
          </a:p>
          <a:p>
            <a:pPr marL="342900" lvl="0" indent="-342900">
              <a:buFontTx/>
              <a:buChar char="•"/>
            </a:pPr>
            <a:r>
              <a:rPr lang="el-GR" sz="2000" dirty="0" smtClean="0">
                <a:solidFill>
                  <a:srgbClr val="000000"/>
                </a:solidFill>
                <a:latin typeface="Calibri" pitchFamily="34" charset="0"/>
                <a:cs typeface="Calibri" pitchFamily="34" charset="0"/>
              </a:rPr>
              <a:t>Το Έντυπο αποστέλλεται συμπληρωμένο</a:t>
            </a:r>
          </a:p>
          <a:p>
            <a:pPr marL="342900" lvl="0" indent="-342900"/>
            <a:r>
              <a:rPr lang="el-GR" sz="2000" dirty="0" smtClean="0">
                <a:solidFill>
                  <a:srgbClr val="000000"/>
                </a:solidFill>
                <a:latin typeface="Calibri" pitchFamily="34" charset="0"/>
                <a:cs typeface="Calibri" pitchFamily="34" charset="0"/>
              </a:rPr>
              <a:t>	στην ΥΠΣ μέσω του Προέδρου του Τμήματος</a:t>
            </a:r>
          </a:p>
          <a:p>
            <a:pPr marL="342900" lvl="0" indent="-342900"/>
            <a:r>
              <a:rPr lang="el-GR" sz="2000" dirty="0" smtClean="0">
                <a:solidFill>
                  <a:srgbClr val="000000"/>
                </a:solidFill>
                <a:latin typeface="Calibri" pitchFamily="34" charset="0"/>
                <a:cs typeface="Calibri" pitchFamily="34" charset="0"/>
              </a:rPr>
              <a:t>	και ενημερώνεστε για την δημιουργία με</a:t>
            </a:r>
          </a:p>
          <a:p>
            <a:pPr marL="342900" lvl="0" indent="-342900"/>
            <a:r>
              <a:rPr lang="el-GR" sz="2000" dirty="0" smtClean="0">
                <a:solidFill>
                  <a:srgbClr val="000000"/>
                </a:solidFill>
                <a:latin typeface="Calibri" pitchFamily="34" charset="0"/>
                <a:cs typeface="Calibri" pitchFamily="34" charset="0"/>
              </a:rPr>
              <a:t>	προσωπική επιστολή.</a:t>
            </a:r>
            <a:endParaRPr lang="en-US" sz="2000" dirty="0">
              <a:solidFill>
                <a:srgbClr val="000000"/>
              </a:solidFill>
              <a:latin typeface="Calibri" pitchFamily="34" charset="0"/>
              <a:cs typeface="Calibri" pitchFamily="34" charset="0"/>
            </a:endParaRPr>
          </a:p>
        </p:txBody>
      </p:sp>
      <p:pic>
        <p:nvPicPr>
          <p:cNvPr id="10" name="Picture 9" descr="login_icon.jpg"/>
          <p:cNvPicPr>
            <a:picLocks noChangeAspect="1"/>
          </p:cNvPicPr>
          <p:nvPr/>
        </p:nvPicPr>
        <p:blipFill>
          <a:blip r:embed="rId5" cstate="print"/>
          <a:stretch>
            <a:fillRect/>
          </a:stretch>
        </p:blipFill>
        <p:spPr>
          <a:xfrm>
            <a:off x="5868144" y="3717032"/>
            <a:ext cx="3203848" cy="3058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Β Ι Β Λ Ι Ο Θ Η Κ Η</a:t>
            </a:r>
            <a:endParaRPr lang="en-US" sz="2000" dirty="0">
              <a:solidFill>
                <a:prstClr val="white"/>
              </a:solidFill>
              <a:cs typeface="Calibri" pitchFamily="34" charset="0"/>
            </a:endParaRPr>
          </a:p>
        </p:txBody>
      </p:sp>
      <p:sp>
        <p:nvSpPr>
          <p:cNvPr id="5" name="Rectangle 4"/>
          <p:cNvSpPr/>
          <p:nvPr/>
        </p:nvSpPr>
        <p:spPr>
          <a:xfrm>
            <a:off x="0" y="4419600"/>
            <a:ext cx="9144000"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899592" y="1484784"/>
            <a:ext cx="49530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latin typeface="Cooper Std Black" pitchFamily="18" charset="0"/>
              </a:rPr>
              <a:t>! </a:t>
            </a:r>
            <a:r>
              <a:rPr lang="el-GR" sz="2400" dirty="0" smtClean="0">
                <a:solidFill>
                  <a:srgbClr val="FF0000"/>
                </a:solidFill>
              </a:rPr>
              <a:t>Σ</a:t>
            </a:r>
            <a:r>
              <a:rPr lang="el-GR" dirty="0" smtClean="0">
                <a:solidFill>
                  <a:srgbClr val="FF0000"/>
                </a:solidFill>
              </a:rPr>
              <a:t>ΗΜΑΝΤΙΚΗ </a:t>
            </a:r>
            <a:r>
              <a:rPr lang="el-GR" sz="2400" dirty="0" smtClean="0">
                <a:solidFill>
                  <a:srgbClr val="FF0000"/>
                </a:solidFill>
              </a:rPr>
              <a:t>Π</a:t>
            </a:r>
            <a:r>
              <a:rPr lang="el-GR" dirty="0" smtClean="0">
                <a:solidFill>
                  <a:srgbClr val="FF0000"/>
                </a:solidFill>
              </a:rPr>
              <a:t>ΛΗΡΟΦΟΡΙΑ </a:t>
            </a:r>
            <a:r>
              <a:rPr lang="el-GR" sz="2400" dirty="0" smtClean="0">
                <a:solidFill>
                  <a:srgbClr val="FF0000"/>
                </a:solidFill>
              </a:rPr>
              <a:t>Α</a:t>
            </a:r>
            <a:r>
              <a:rPr lang="el-GR" dirty="0" smtClean="0">
                <a:solidFill>
                  <a:srgbClr val="FF0000"/>
                </a:solidFill>
              </a:rPr>
              <a:t>ΣΦΑΛΕΙΑΣ</a:t>
            </a:r>
          </a:p>
        </p:txBody>
      </p:sp>
      <p:sp>
        <p:nvSpPr>
          <p:cNvPr id="10" name="Rectangle 9"/>
          <p:cNvSpPr/>
          <p:nvPr/>
        </p:nvSpPr>
        <p:spPr>
          <a:xfrm>
            <a:off x="-180528" y="990600"/>
            <a:ext cx="9324528"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fontAlgn="auto">
              <a:spcBef>
                <a:spcPts val="0"/>
              </a:spcBef>
              <a:spcAft>
                <a:spcPts val="0"/>
              </a:spcAft>
            </a:pPr>
            <a:r>
              <a:rPr lang="el-GR" sz="2000" b="1" dirty="0" smtClean="0">
                <a:solidFill>
                  <a:prstClr val="white"/>
                </a:solidFill>
                <a:cs typeface="Calibri" pitchFamily="34" charset="0"/>
              </a:rPr>
              <a:t>Ε Ξ Ο Υ Σ Ι Ο Δ Ο Τ Η Μ Ε Ν Η  Π Ρ Ο Σ Β Α Σ Η  Σ Τ Α  Σ Υ Σ Τ Η Μ Α Τ Α  Τ Ο Υ  Π Κ</a:t>
            </a:r>
            <a:endParaRPr lang="en-US" sz="2000" dirty="0">
              <a:solidFill>
                <a:prstClr val="white"/>
              </a:solidFill>
              <a:cs typeface="Calibri" pitchFamily="34" charset="0"/>
            </a:endParaRPr>
          </a:p>
        </p:txBody>
      </p:sp>
      <p:sp>
        <p:nvSpPr>
          <p:cNvPr id="11" name="Rectangle 10"/>
          <p:cNvSpPr/>
          <p:nvPr/>
        </p:nvSpPr>
        <p:spPr>
          <a:xfrm>
            <a:off x="971600" y="3068960"/>
            <a:ext cx="46805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dirty="0" smtClean="0"/>
              <a:t>ΔΕΝ ΔΙΝΟΥΜΕ ΠΟΤΕ ΤΙΣ ΠΛΗΡΟΦΟΡΙΕΣ ΤΟΥ ΛΟΓΑΡΙΑΣΜΟΥ ΜΑΣ</a:t>
            </a:r>
          </a:p>
        </p:txBody>
      </p:sp>
      <p:sp>
        <p:nvSpPr>
          <p:cNvPr id="12" name="Rectangle 11"/>
          <p:cNvSpPr/>
          <p:nvPr/>
        </p:nvSpPr>
        <p:spPr>
          <a:xfrm>
            <a:off x="899592" y="4437112"/>
            <a:ext cx="7128792" cy="646331"/>
          </a:xfrm>
          <a:prstGeom prst="rect">
            <a:avLst/>
          </a:prstGeom>
        </p:spPr>
        <p:txBody>
          <a:bodyPr wrap="square">
            <a:spAutoFit/>
          </a:bodyPr>
          <a:lstStyle/>
          <a:p>
            <a:r>
              <a:rPr lang="el-GR" dirty="0" smtClean="0"/>
              <a:t>Περισσότερες πληροφορίες στο σύνδεσμο</a:t>
            </a:r>
            <a:endParaRPr lang="el-GR" dirty="0" smtClean="0">
              <a:hlinkClick r:id="rId4"/>
            </a:endParaRPr>
          </a:p>
          <a:p>
            <a:r>
              <a:rPr lang="en-US" dirty="0" smtClean="0">
                <a:hlinkClick r:id="rId4"/>
              </a:rPr>
              <a:t>http://www.ucy.ac.cy/data/iss/Announcements/2011/SPAM-SAMPLES.pdf</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mail-Marketing-services.jpg"/>
          <p:cNvPicPr>
            <a:picLocks noChangeAspect="1"/>
          </p:cNvPicPr>
          <p:nvPr/>
        </p:nvPicPr>
        <p:blipFill>
          <a:blip cstate="print"/>
          <a:stretch>
            <a:fillRect/>
          </a:stretch>
        </p:blipFill>
        <p:spPr>
          <a:xfrm>
            <a:off x="6876256" y="1628800"/>
            <a:ext cx="2232248" cy="2232248"/>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7" name="Rectangle 6"/>
          <p:cNvSpPr/>
          <p:nvPr/>
        </p:nvSpPr>
        <p:spPr>
          <a:xfrm>
            <a:off x="0" y="1524000"/>
            <a:ext cx="6948264" cy="2193032"/>
          </a:xfrm>
          <a:prstGeom prst="rect">
            <a:avLst/>
          </a:prstGeom>
          <a:solidFill>
            <a:srgbClr val="E7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hangingPunct="0">
              <a:lnSpc>
                <a:spcPct val="80000"/>
              </a:lnSpc>
              <a:spcBef>
                <a:spcPct val="20000"/>
              </a:spcBef>
            </a:pPr>
            <a:endParaRPr lang="el-GR" sz="2000" kern="0" dirty="0" smtClean="0">
              <a:solidFill>
                <a:srgbClr val="000000"/>
              </a:solidFill>
              <a:latin typeface="Calibri" pitchFamily="34" charset="0"/>
              <a:cs typeface="Calibri" pitchFamily="34" charset="0"/>
            </a:endParaRPr>
          </a:p>
        </p:txBody>
      </p:sp>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0"/>
              </a:spcAft>
            </a:pPr>
            <a:r>
              <a:rPr lang="el-GR" sz="2000" b="1" dirty="0" smtClean="0">
                <a:solidFill>
                  <a:prstClr val="white"/>
                </a:solidFill>
                <a:cs typeface="Calibri" pitchFamily="34" charset="0"/>
              </a:rPr>
              <a:t>Η Λ Ε Κ Τ Ρ Ο Ν Ι Κ Ο  Τ Α Χ Υ Δ Ρ Ο Μ Ε Ι Ο</a:t>
            </a:r>
            <a:endParaRPr lang="en-US" sz="2000" dirty="0">
              <a:solidFill>
                <a:prstClr val="white"/>
              </a:solidFill>
              <a:cs typeface="Calibri" pitchFamily="34" charset="0"/>
            </a:endParaRPr>
          </a:p>
        </p:txBody>
      </p:sp>
      <p:sp>
        <p:nvSpPr>
          <p:cNvPr id="9" name="TextBox 8"/>
          <p:cNvSpPr txBox="1"/>
          <p:nvPr/>
        </p:nvSpPr>
        <p:spPr>
          <a:xfrm>
            <a:off x="755576" y="1702549"/>
            <a:ext cx="2808312" cy="646331"/>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hlinkClick r:id="rId4"/>
              </a:rPr>
              <a:t>https://webmail.ucy.ac.cy</a:t>
            </a:r>
            <a:endParaRPr lang="el-GR" b="1" dirty="0" smtClean="0">
              <a:solidFill>
                <a:schemeClr val="bg1"/>
              </a:solidFill>
              <a:latin typeface="Calibri" pitchFamily="34" charset="0"/>
              <a:cs typeface="Calibri" pitchFamily="34" charset="0"/>
            </a:endParaRPr>
          </a:p>
          <a:p>
            <a:endParaRPr lang="el-GR" dirty="0"/>
          </a:p>
        </p:txBody>
      </p:sp>
      <p:sp>
        <p:nvSpPr>
          <p:cNvPr id="10" name="TextBox 9"/>
          <p:cNvSpPr txBox="1"/>
          <p:nvPr/>
        </p:nvSpPr>
        <p:spPr>
          <a:xfrm>
            <a:off x="755576" y="2060848"/>
            <a:ext cx="6408712" cy="1698927"/>
          </a:xfrm>
          <a:prstGeom prst="rect">
            <a:avLst/>
          </a:prstGeom>
          <a:noFill/>
        </p:spPr>
        <p:txBody>
          <a:bodyPr wrap="square" rtlCol="0">
            <a:spAutoFit/>
          </a:bodyPr>
          <a:lstStyle/>
          <a:p>
            <a:pPr marL="342900" lvl="0" indent="-342900" eaLnBrk="0" hangingPunct="0">
              <a:lnSpc>
                <a:spcPct val="80000"/>
              </a:lnSpc>
              <a:spcBef>
                <a:spcPct val="20000"/>
              </a:spcBef>
              <a:buFont typeface="Wingdings" pitchFamily="2" charset="2"/>
              <a:buChar char="§"/>
            </a:pPr>
            <a:endParaRPr lang="en-US" kern="0" dirty="0" smtClean="0">
              <a:solidFill>
                <a:schemeClr val="bg1"/>
              </a:solidFill>
              <a:latin typeface="Calibri" pitchFamily="34" charset="0"/>
              <a:cs typeface="Calibri" pitchFamily="34" charset="0"/>
            </a:endParaRPr>
          </a:p>
          <a:p>
            <a:pPr marL="342900" lvl="0" indent="-342900" eaLnBrk="0" hangingPunct="0">
              <a:lnSpc>
                <a:spcPct val="80000"/>
              </a:lnSpc>
              <a:spcBef>
                <a:spcPct val="20000"/>
              </a:spcBef>
              <a:buFont typeface="Wingdings" pitchFamily="2" charset="2"/>
              <a:buChar char="§"/>
            </a:pPr>
            <a:r>
              <a:rPr lang="el-GR" kern="0" dirty="0" smtClean="0">
                <a:solidFill>
                  <a:schemeClr val="bg1"/>
                </a:solidFill>
                <a:latin typeface="Calibri" pitchFamily="34" charset="0"/>
                <a:cs typeface="Calibri" pitchFamily="34" charset="0"/>
              </a:rPr>
              <a:t>[Επίθετο].[</a:t>
            </a:r>
            <a:r>
              <a:rPr lang="el-GR" kern="0" dirty="0" err="1" smtClean="0">
                <a:solidFill>
                  <a:schemeClr val="bg1"/>
                </a:solidFill>
                <a:latin typeface="Calibri" pitchFamily="34" charset="0"/>
                <a:cs typeface="Calibri" pitchFamily="34" charset="0"/>
              </a:rPr>
              <a:t>ΑρχικόΜεσαίουΟνόματος</a:t>
            </a:r>
            <a:r>
              <a:rPr lang="el-GR" kern="0" dirty="0" smtClean="0">
                <a:solidFill>
                  <a:schemeClr val="bg1"/>
                </a:solidFill>
                <a:latin typeface="Calibri" pitchFamily="34" charset="0"/>
                <a:cs typeface="Calibri" pitchFamily="34" charset="0"/>
              </a:rPr>
              <a:t>].[Όνομα][αριθμός]</a:t>
            </a:r>
            <a:endParaRPr lang="en-US" kern="0" dirty="0" smtClean="0">
              <a:solidFill>
                <a:schemeClr val="bg1"/>
              </a:solidFill>
              <a:latin typeface="Calibri" pitchFamily="34" charset="0"/>
              <a:cs typeface="Calibri" pitchFamily="34" charset="0"/>
            </a:endParaRPr>
          </a:p>
          <a:p>
            <a:pPr marL="342900" lvl="0" indent="-342900" eaLnBrk="0" hangingPunct="0">
              <a:lnSpc>
                <a:spcPct val="80000"/>
              </a:lnSpc>
              <a:spcBef>
                <a:spcPct val="20000"/>
              </a:spcBef>
            </a:pPr>
            <a:r>
              <a:rPr lang="en-US" kern="0" dirty="0" smtClean="0">
                <a:solidFill>
                  <a:schemeClr val="bg1"/>
                </a:solidFill>
                <a:latin typeface="Calibri" pitchFamily="34" charset="0"/>
                <a:cs typeface="Calibri" pitchFamily="34" charset="0"/>
              </a:rPr>
              <a:t>	@</a:t>
            </a:r>
            <a:r>
              <a:rPr lang="en-US" kern="0" dirty="0" err="1" smtClean="0">
                <a:solidFill>
                  <a:schemeClr val="bg1"/>
                </a:solidFill>
                <a:latin typeface="Calibri" pitchFamily="34" charset="0"/>
                <a:cs typeface="Calibri" pitchFamily="34" charset="0"/>
              </a:rPr>
              <a:t>ucy.ac.cy</a:t>
            </a:r>
            <a:endParaRPr lang="el-GR" kern="0" dirty="0" smtClean="0">
              <a:solidFill>
                <a:schemeClr val="bg1"/>
              </a:solidFill>
              <a:latin typeface="Calibri" pitchFamily="34" charset="0"/>
              <a:cs typeface="Calibri" pitchFamily="34" charset="0"/>
            </a:endParaRPr>
          </a:p>
          <a:p>
            <a:pPr marL="342900" lvl="0" indent="-342900" eaLnBrk="0" hangingPunct="0">
              <a:lnSpc>
                <a:spcPct val="80000"/>
              </a:lnSpc>
              <a:spcBef>
                <a:spcPct val="20000"/>
              </a:spcBef>
              <a:buFont typeface="Wingdings" pitchFamily="2" charset="2"/>
              <a:buChar char="§"/>
            </a:pPr>
            <a:r>
              <a:rPr lang="el-GR" kern="0" dirty="0" smtClean="0">
                <a:solidFill>
                  <a:schemeClr val="bg1"/>
                </a:solidFill>
                <a:latin typeface="Calibri" pitchFamily="34" charset="0"/>
                <a:cs typeface="Calibri" pitchFamily="34" charset="0"/>
              </a:rPr>
              <a:t>[Όνομα Χρήστη]</a:t>
            </a:r>
            <a:r>
              <a:rPr lang="en-US" kern="0" dirty="0" smtClean="0">
                <a:solidFill>
                  <a:schemeClr val="bg1"/>
                </a:solidFill>
                <a:latin typeface="Calibri" pitchFamily="34" charset="0"/>
                <a:cs typeface="Calibri" pitchFamily="34" charset="0"/>
              </a:rPr>
              <a:t>@</a:t>
            </a:r>
            <a:r>
              <a:rPr lang="en-US" kern="0" dirty="0" err="1" smtClean="0">
                <a:solidFill>
                  <a:schemeClr val="bg1"/>
                </a:solidFill>
                <a:latin typeface="Calibri" pitchFamily="34" charset="0"/>
                <a:cs typeface="Calibri" pitchFamily="34" charset="0"/>
              </a:rPr>
              <a:t>ucy.ac.cy</a:t>
            </a:r>
            <a:r>
              <a:rPr lang="en-US" kern="0" dirty="0" smtClean="0">
                <a:solidFill>
                  <a:schemeClr val="bg1"/>
                </a:solidFill>
                <a:latin typeface="Calibri" pitchFamily="34" charset="0"/>
                <a:cs typeface="Calibri" pitchFamily="34" charset="0"/>
              </a:rPr>
              <a:t> </a:t>
            </a:r>
          </a:p>
          <a:p>
            <a:pPr marL="342900" lvl="0" indent="-342900" eaLnBrk="0" hangingPunct="0">
              <a:lnSpc>
                <a:spcPct val="80000"/>
              </a:lnSpc>
              <a:spcBef>
                <a:spcPct val="20000"/>
              </a:spcBef>
              <a:buFont typeface="Wingdings" pitchFamily="2" charset="2"/>
              <a:buChar char="§"/>
            </a:pPr>
            <a:r>
              <a:rPr lang="el-GR" kern="0" dirty="0" smtClean="0">
                <a:solidFill>
                  <a:schemeClr val="bg1"/>
                </a:solidFill>
                <a:latin typeface="Calibri" pitchFamily="34" charset="0"/>
                <a:cs typeface="Calibri" pitchFamily="34" charset="0"/>
              </a:rPr>
              <a:t>Παραλαβή – αποστολή ηλεκτρονικών μηνυμάτων </a:t>
            </a:r>
            <a:r>
              <a:rPr lang="en-US" kern="0" dirty="0" smtClean="0">
                <a:solidFill>
                  <a:schemeClr val="bg1"/>
                </a:solidFill>
                <a:latin typeface="Calibri" pitchFamily="34" charset="0"/>
                <a:cs typeface="Calibri" pitchFamily="34" charset="0"/>
              </a:rPr>
              <a:t>(email)</a:t>
            </a:r>
          </a:p>
          <a:p>
            <a:endParaRPr lang="el-GR" dirty="0"/>
          </a:p>
        </p:txBody>
      </p:sp>
      <p:pic>
        <p:nvPicPr>
          <p:cNvPr id="11" name="Picture 6" descr="webmail"/>
          <p:cNvPicPr>
            <a:picLocks noChangeAspect="1" noChangeArrowheads="1"/>
          </p:cNvPicPr>
          <p:nvPr/>
        </p:nvPicPr>
        <p:blipFill>
          <a:blip r:embed="rId5" cstate="print"/>
          <a:srcRect/>
          <a:stretch>
            <a:fillRect/>
          </a:stretch>
        </p:blipFill>
        <p:spPr bwMode="auto">
          <a:xfrm>
            <a:off x="827584" y="3933056"/>
            <a:ext cx="3672408" cy="231397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788024" y="4149080"/>
            <a:ext cx="4536504" cy="1698927"/>
          </a:xfrm>
          <a:prstGeom prst="rect">
            <a:avLst/>
          </a:prstGeom>
          <a:noFill/>
        </p:spPr>
        <p:txBody>
          <a:bodyPr wrap="square" rtlCol="0">
            <a:spAutoFit/>
          </a:bodyPr>
          <a:lstStyle/>
          <a:p>
            <a:pPr marL="342900" lvl="0" indent="-342900" eaLnBrk="0" hangingPunct="0">
              <a:lnSpc>
                <a:spcPct val="80000"/>
              </a:lnSpc>
              <a:spcBef>
                <a:spcPct val="20000"/>
              </a:spcBef>
              <a:buFont typeface="Wingdings" pitchFamily="2" charset="2"/>
              <a:buChar char="§"/>
            </a:pPr>
            <a:r>
              <a:rPr lang="el-GR" kern="0" dirty="0" smtClean="0">
                <a:solidFill>
                  <a:srgbClr val="000000"/>
                </a:solidFill>
                <a:latin typeface="Calibri" pitchFamily="34" charset="0"/>
                <a:cs typeface="Calibri" pitchFamily="34" charset="0"/>
              </a:rPr>
              <a:t>Αλλαγή συνθηματικού</a:t>
            </a:r>
          </a:p>
          <a:p>
            <a:pPr marL="342900" lvl="0" indent="-342900" eaLnBrk="0" hangingPunct="0">
              <a:lnSpc>
                <a:spcPct val="80000"/>
              </a:lnSpc>
              <a:spcBef>
                <a:spcPct val="20000"/>
              </a:spcBef>
              <a:buFont typeface="Wingdings" pitchFamily="2" charset="2"/>
              <a:buChar char="§"/>
            </a:pPr>
            <a:r>
              <a:rPr lang="el-GR" kern="0" dirty="0" smtClean="0">
                <a:solidFill>
                  <a:srgbClr val="000000"/>
                </a:solidFill>
                <a:latin typeface="Calibri" pitchFamily="34" charset="0"/>
                <a:cs typeface="Calibri" pitchFamily="34" charset="0"/>
              </a:rPr>
              <a:t>Προώθηση ηλεκτρονικού ταχυδρομείου</a:t>
            </a:r>
          </a:p>
          <a:p>
            <a:pPr marL="342900" lvl="0" indent="-342900" eaLnBrk="0" hangingPunct="0">
              <a:lnSpc>
                <a:spcPct val="80000"/>
              </a:lnSpc>
              <a:spcBef>
                <a:spcPct val="20000"/>
              </a:spcBef>
              <a:buFont typeface="Wingdings" pitchFamily="2" charset="2"/>
              <a:buChar char="§"/>
            </a:pPr>
            <a:r>
              <a:rPr lang="el-GR" kern="0" dirty="0" smtClean="0">
                <a:solidFill>
                  <a:srgbClr val="000000"/>
                </a:solidFill>
                <a:latin typeface="Calibri" pitchFamily="34" charset="0"/>
                <a:cs typeface="Calibri" pitchFamily="34" charset="0"/>
              </a:rPr>
              <a:t>Εύρεση ονόματος χρήστη</a:t>
            </a:r>
          </a:p>
          <a:p>
            <a:pPr marL="342900" lvl="0" indent="-342900" eaLnBrk="0" hangingPunct="0">
              <a:lnSpc>
                <a:spcPct val="80000"/>
              </a:lnSpc>
              <a:spcBef>
                <a:spcPct val="20000"/>
              </a:spcBef>
              <a:buFont typeface="Wingdings" pitchFamily="2" charset="2"/>
              <a:buChar char="§"/>
            </a:pPr>
            <a:r>
              <a:rPr lang="el-GR" kern="0" dirty="0" smtClean="0">
                <a:solidFill>
                  <a:srgbClr val="000000"/>
                </a:solidFill>
                <a:latin typeface="Calibri" pitchFamily="34" charset="0"/>
                <a:cs typeface="Calibri" pitchFamily="34" charset="0"/>
              </a:rPr>
              <a:t>Ενημέρωση του προφίλ χρήστη</a:t>
            </a:r>
          </a:p>
          <a:p>
            <a:pPr marL="342900" lvl="0" indent="-342900" eaLnBrk="0" hangingPunct="0">
              <a:lnSpc>
                <a:spcPct val="80000"/>
              </a:lnSpc>
              <a:spcBef>
                <a:spcPct val="20000"/>
              </a:spcBef>
              <a:buFont typeface="Wingdings" pitchFamily="2" charset="2"/>
              <a:buChar char="§"/>
            </a:pPr>
            <a:r>
              <a:rPr lang="el-GR" kern="0" dirty="0" smtClean="0">
                <a:solidFill>
                  <a:srgbClr val="000000"/>
                </a:solidFill>
                <a:latin typeface="Calibri" pitchFamily="34" charset="0"/>
                <a:cs typeface="Calibri" pitchFamily="34" charset="0"/>
              </a:rPr>
              <a:t>Επανέκδοση ξεχασμένου</a:t>
            </a:r>
            <a:r>
              <a:rPr lang="en-US" kern="0" dirty="0" smtClean="0">
                <a:solidFill>
                  <a:srgbClr val="000000"/>
                </a:solidFill>
                <a:latin typeface="Calibri" pitchFamily="34" charset="0"/>
                <a:cs typeface="Calibri" pitchFamily="34" charset="0"/>
              </a:rPr>
              <a:t> </a:t>
            </a:r>
            <a:r>
              <a:rPr lang="el-GR" kern="0" dirty="0" smtClean="0">
                <a:solidFill>
                  <a:srgbClr val="000000"/>
                </a:solidFill>
                <a:latin typeface="Calibri" pitchFamily="34" charset="0"/>
                <a:cs typeface="Calibri" pitchFamily="34" charset="0"/>
              </a:rPr>
              <a:t>συνθηματικού</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653136"/>
            <a:ext cx="9144000" cy="2204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
          <p:cNvPicPr>
            <a:picLocks noChangeAspect="1" noChangeArrowheads="1"/>
          </p:cNvPicPr>
          <p:nvPr/>
        </p:nvPicPr>
        <p:blipFill>
          <a:blip r:embed="rId3" cstate="print"/>
          <a:srcRect/>
          <a:stretch>
            <a:fillRect/>
          </a:stretch>
        </p:blipFill>
        <p:spPr bwMode="auto">
          <a:xfrm>
            <a:off x="-1" y="0"/>
            <a:ext cx="2442073" cy="1066800"/>
          </a:xfrm>
          <a:prstGeom prst="rect">
            <a:avLst/>
          </a:prstGeom>
          <a:noFill/>
          <a:ln w="9525">
            <a:noFill/>
            <a:miter lim="800000"/>
            <a:headEnd/>
            <a:tailEnd/>
          </a:ln>
          <a:effectLst/>
        </p:spPr>
      </p:pic>
      <p:sp>
        <p:nvSpPr>
          <p:cNvPr id="4" name="Rectangle 3"/>
          <p:cNvSpPr/>
          <p:nvPr/>
        </p:nvSpPr>
        <p:spPr>
          <a:xfrm>
            <a:off x="0" y="990600"/>
            <a:ext cx="9144000" cy="533400"/>
          </a:xfrm>
          <a:prstGeom prst="rect">
            <a:avLst/>
          </a:prstGeom>
          <a:solidFill>
            <a:srgbClr val="88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fontAlgn="auto">
              <a:spcBef>
                <a:spcPts val="0"/>
              </a:spcBef>
              <a:spcAft>
                <a:spcPts val="0"/>
              </a:spcAft>
            </a:pPr>
            <a:r>
              <a:rPr lang="el-GR" sz="2000" b="1" dirty="0" smtClean="0">
                <a:solidFill>
                  <a:prstClr val="white"/>
                </a:solidFill>
                <a:cs typeface="Calibri" pitchFamily="34" charset="0"/>
              </a:rPr>
              <a:t>Α Σ Υ Ρ Μ Α Τ Η  Π Ρ Ο Σ Β Α Σ Η</a:t>
            </a:r>
            <a:endParaRPr lang="en-US" sz="2000" dirty="0">
              <a:solidFill>
                <a:prstClr val="white"/>
              </a:solidFill>
              <a:cs typeface="Calibri" pitchFamily="34" charset="0"/>
            </a:endParaRPr>
          </a:p>
        </p:txBody>
      </p:sp>
      <p:pic>
        <p:nvPicPr>
          <p:cNvPr id="9" name="Picture 8" descr="filogo.png"/>
          <p:cNvPicPr/>
          <p:nvPr/>
        </p:nvPicPr>
        <p:blipFill>
          <a:blip r:embed="rId4" cstate="print"/>
          <a:stretch>
            <a:fillRect/>
          </a:stretch>
        </p:blipFill>
        <p:spPr>
          <a:xfrm>
            <a:off x="4788024" y="2276872"/>
            <a:ext cx="4287042" cy="3270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3.png"/>
          <p:cNvPicPr/>
          <p:nvPr/>
        </p:nvPicPr>
        <p:blipFill>
          <a:blip r:embed="rId5" cstate="print"/>
          <a:stretch>
            <a:fillRect/>
          </a:stretch>
        </p:blipFill>
        <p:spPr>
          <a:xfrm>
            <a:off x="755576" y="4725144"/>
            <a:ext cx="3131840" cy="1916832"/>
          </a:xfrm>
          <a:prstGeom prst="rect">
            <a:avLst/>
          </a:prstGeom>
          <a:noFill/>
          <a:ln>
            <a:noFill/>
          </a:ln>
        </p:spPr>
      </p:pic>
      <p:sp>
        <p:nvSpPr>
          <p:cNvPr id="11" name="TextBox 10"/>
          <p:cNvSpPr txBox="1"/>
          <p:nvPr/>
        </p:nvSpPr>
        <p:spPr>
          <a:xfrm>
            <a:off x="755576" y="1700808"/>
            <a:ext cx="5616624" cy="2930033"/>
          </a:xfrm>
          <a:prstGeom prst="rect">
            <a:avLst/>
          </a:prstGeom>
          <a:noFill/>
        </p:spPr>
        <p:txBody>
          <a:bodyPr wrap="square" rtlCol="0">
            <a:spAutoFit/>
          </a:bodyPr>
          <a:lstStyle/>
          <a:p>
            <a:pPr>
              <a:lnSpc>
                <a:spcPct val="80000"/>
              </a:lnSpc>
              <a:buNone/>
            </a:pPr>
            <a:r>
              <a:rPr lang="el-GR" dirty="0" smtClean="0">
                <a:latin typeface="Calibri" pitchFamily="34" charset="0"/>
                <a:cs typeface="Calibri" pitchFamily="34" charset="0"/>
              </a:rPr>
              <a:t>Η υπηρεσία προσφέρεται σε όλους τους κεντρικούς χώρους του ΠΚ αλλά και στα απομακρυσμένα κτήρια</a:t>
            </a:r>
          </a:p>
          <a:p>
            <a:pPr>
              <a:lnSpc>
                <a:spcPct val="80000"/>
              </a:lnSpc>
            </a:pPr>
            <a:endParaRPr lang="el-GR" sz="1600" dirty="0" smtClean="0">
              <a:latin typeface="Calibri" pitchFamily="34" charset="0"/>
              <a:cs typeface="Calibri" pitchFamily="34" charset="0"/>
            </a:endParaRPr>
          </a:p>
          <a:p>
            <a:pPr>
              <a:lnSpc>
                <a:spcPct val="80000"/>
              </a:lnSpc>
            </a:pPr>
            <a:endParaRPr lang="en-US" sz="1600" dirty="0" smtClean="0">
              <a:latin typeface="Calibri" pitchFamily="34" charset="0"/>
              <a:cs typeface="Calibri" pitchFamily="34" charset="0"/>
            </a:endParaRPr>
          </a:p>
          <a:p>
            <a:pPr>
              <a:lnSpc>
                <a:spcPct val="80000"/>
              </a:lnSpc>
              <a:buBlip>
                <a:blip r:embed="rId6"/>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ucycentral</a:t>
            </a:r>
            <a:r>
              <a:rPr lang="en-US" b="1" dirty="0" smtClean="0">
                <a:latin typeface="Calibri" pitchFamily="34" charset="0"/>
                <a:cs typeface="Calibri" pitchFamily="34" charset="0"/>
              </a:rPr>
              <a:t> - </a:t>
            </a:r>
            <a:r>
              <a:rPr lang="en-US" b="1" dirty="0" err="1" smtClean="0">
                <a:latin typeface="Calibri" pitchFamily="34" charset="0"/>
                <a:cs typeface="Calibri" pitchFamily="34" charset="0"/>
              </a:rPr>
              <a:t>newcampus</a:t>
            </a:r>
            <a:endParaRPr lang="en-US" b="1" dirty="0" smtClean="0">
              <a:latin typeface="Calibri" pitchFamily="34" charset="0"/>
              <a:cs typeface="Calibri" pitchFamily="34" charset="0"/>
            </a:endParaRPr>
          </a:p>
          <a:p>
            <a:pPr>
              <a:lnSpc>
                <a:spcPct val="80000"/>
              </a:lnSpc>
              <a:buNone/>
            </a:pPr>
            <a:r>
              <a:rPr lang="el-GR" dirty="0" smtClean="0">
                <a:latin typeface="Calibri" pitchFamily="34" charset="0"/>
                <a:cs typeface="Calibri" pitchFamily="34" charset="0"/>
              </a:rPr>
              <a:t>Σύνδεση μέσω</a:t>
            </a:r>
            <a:r>
              <a:rPr lang="en-US" dirty="0" smtClean="0">
                <a:latin typeface="Calibri" pitchFamily="34" charset="0"/>
                <a:cs typeface="Calibri" pitchFamily="34" charset="0"/>
              </a:rPr>
              <a:t> </a:t>
            </a:r>
            <a:r>
              <a:rPr lang="el-GR" dirty="0" smtClean="0">
                <a:latin typeface="Calibri" pitchFamily="34" charset="0"/>
                <a:cs typeface="Calibri" pitchFamily="34" charset="0"/>
              </a:rPr>
              <a:t>αίτησης: </a:t>
            </a:r>
            <a:r>
              <a:rPr lang="en-US" dirty="0" smtClean="0">
                <a:latin typeface="Calibri" pitchFamily="34" charset="0"/>
                <a:cs typeface="Calibri" pitchFamily="34" charset="0"/>
                <a:hlinkClick r:id="rId7"/>
              </a:rPr>
              <a:t>http://www.ucy.ac.cy/data/iss/ucytempforms/Entipo1.pdf</a:t>
            </a:r>
            <a:r>
              <a:rPr lang="el-GR" dirty="0" smtClean="0">
                <a:latin typeface="Calibri" pitchFamily="34" charset="0"/>
                <a:cs typeface="Calibri" pitchFamily="34" charset="0"/>
              </a:rPr>
              <a:t> </a:t>
            </a:r>
            <a:endParaRPr lang="el-GR" sz="1600" dirty="0" smtClean="0">
              <a:latin typeface="Calibri" pitchFamily="34" charset="0"/>
              <a:cs typeface="Calibri" pitchFamily="34" charset="0"/>
            </a:endParaRPr>
          </a:p>
          <a:p>
            <a:pPr>
              <a:lnSpc>
                <a:spcPct val="80000"/>
              </a:lnSpc>
              <a:buNone/>
            </a:pPr>
            <a:endParaRPr lang="el-GR" sz="1600" b="1" dirty="0" smtClean="0"/>
          </a:p>
          <a:p>
            <a:pPr>
              <a:lnSpc>
                <a:spcPct val="80000"/>
              </a:lnSpc>
              <a:buNone/>
            </a:pPr>
            <a:r>
              <a:rPr lang="el-GR" sz="1600" b="1" dirty="0" smtClean="0"/>
              <a:t>	</a:t>
            </a:r>
            <a:endParaRPr lang="el-GR" sz="1600" dirty="0" smtClean="0"/>
          </a:p>
          <a:p>
            <a:pPr>
              <a:lnSpc>
                <a:spcPct val="80000"/>
              </a:lnSpc>
              <a:buBlip>
                <a:blip r:embed="rId6"/>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ucywifi</a:t>
            </a:r>
          </a:p>
          <a:p>
            <a:pPr>
              <a:lnSpc>
                <a:spcPct val="80000"/>
              </a:lnSpc>
              <a:buNone/>
            </a:pPr>
            <a:r>
              <a:rPr lang="el-GR" dirty="0" smtClean="0">
                <a:latin typeface="Calibri" pitchFamily="34" charset="0"/>
                <a:cs typeface="Calibri" pitchFamily="34" charset="0"/>
              </a:rPr>
              <a:t>Σύνδεση με χρήση του ονόματος χρήστη και του συνθηματικού </a:t>
            </a:r>
            <a:r>
              <a:rPr lang="en-US" dirty="0" smtClean="0">
                <a:latin typeface="Calibri" pitchFamily="34" charset="0"/>
                <a:cs typeface="Calibri" pitchFamily="34" charset="0"/>
              </a:rPr>
              <a:t>(username &amp; password)</a:t>
            </a:r>
            <a:endParaRPr lang="el-GR" dirty="0" smtClean="0">
              <a:latin typeface="Calibri" pitchFamily="34" charset="0"/>
              <a:cs typeface="Calibri" pitchFamily="34" charset="0"/>
            </a:endParaRP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ucygreek</Template>
  <TotalTime>3619</TotalTime>
  <Words>948</Words>
  <Application>Microsoft Office PowerPoint</Application>
  <PresentationFormat>On-screen Show (4:3)</PresentationFormat>
  <Paragraphs>166</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Cyprus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Kalia Christou</cp:lastModifiedBy>
  <cp:revision>201</cp:revision>
  <dcterms:created xsi:type="dcterms:W3CDTF">2008-03-17T09:04:51Z</dcterms:created>
  <dcterms:modified xsi:type="dcterms:W3CDTF">2013-09-25T05:40:43Z</dcterms:modified>
</cp:coreProperties>
</file>