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30" r:id="rId1"/>
  </p:sldMasterIdLst>
  <p:notesMasterIdLst>
    <p:notesMasterId r:id="rId7"/>
  </p:notesMasterIdLst>
  <p:handoutMasterIdLst>
    <p:handoutMasterId r:id="rId8"/>
  </p:handoutMasterIdLst>
  <p:sldIdLst>
    <p:sldId id="439" r:id="rId2"/>
    <p:sldId id="279" r:id="rId3"/>
    <p:sldId id="280" r:id="rId4"/>
    <p:sldId id="440" r:id="rId5"/>
    <p:sldId id="261" r:id="rId6"/>
  </p:sldIdLst>
  <p:sldSz cx="9144000" cy="6858000" type="screen4x3"/>
  <p:notesSz cx="67833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8"/>
    <p:restoredTop sz="94706"/>
  </p:normalViewPr>
  <p:slideViewPr>
    <p:cSldViewPr snapToGrid="0" snapToObjects="1">
      <p:cViewPr varScale="1">
        <p:scale>
          <a:sx n="107" d="100"/>
          <a:sy n="107" d="100"/>
        </p:scale>
        <p:origin x="196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4" d="100"/>
          <a:sy n="74" d="100"/>
        </p:scale>
        <p:origin x="-3904" y="-112"/>
      </p:cViewPr>
      <p:guideLst>
        <p:guide orient="horz" pos="3127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946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2350" y="0"/>
            <a:ext cx="293946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57968-78B9-466C-8685-F213D05665B7}" type="datetimeFigureOut">
              <a:rPr lang="en-GB" smtClean="0"/>
              <a:t>10/05/2022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3946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2350" y="9428584"/>
            <a:ext cx="293946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B6F53-58EF-4C5C-96E2-EC935C3A2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3966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235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C01D5-3AD5-0047-A0FB-2BAC96B8EA68}" type="datetimeFigureOut">
              <a:rPr lang="en-US" smtClean="0"/>
              <a:t>5/10/22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339" y="4715153"/>
            <a:ext cx="542671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235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45068-5A84-9B42-9292-CB21498CB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41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028-35F9-0E4D-85DB-DB77EDEDD3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89C5028-35F9-0E4D-85DB-DB77EDEDD36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89C5028-35F9-0E4D-85DB-DB77EDEDD3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9C5028-35F9-0E4D-85DB-DB77EDEDD36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5028-35F9-0E4D-85DB-DB77EDEDD3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89C5028-35F9-0E4D-85DB-DB77EDEDD36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89C5028-35F9-0E4D-85DB-DB77EDEDD3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9C5028-35F9-0E4D-85DB-DB77EDEDD3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89C5028-35F9-0E4D-85DB-DB77EDEDD36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80CCCF1-CDB6-534E-A5A5-92E3B98B8AB7}" type="datetimeFigureOut">
              <a:rPr lang="en-US" smtClean="0"/>
              <a:t>5/10/22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9C5028-35F9-0E4D-85DB-DB77EDEDD364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1" r:id="rId1"/>
    <p:sldLayoutId id="2147484232" r:id="rId2"/>
    <p:sldLayoutId id="2147484233" r:id="rId3"/>
    <p:sldLayoutId id="2147484234" r:id="rId4"/>
    <p:sldLayoutId id="2147484235" r:id="rId5"/>
    <p:sldLayoutId id="2147484236" r:id="rId6"/>
    <p:sldLayoutId id="2147484237" r:id="rId7"/>
    <p:sldLayoutId id="2147484238" r:id="rId8"/>
    <p:sldLayoutId id="2147484239" r:id="rId9"/>
    <p:sldLayoutId id="2147484240" r:id="rId10"/>
    <p:sldLayoutId id="214748424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664031" y="354838"/>
            <a:ext cx="782682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6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Beyond Rational Persuasion: How Leaders Change Moral Norms</a:t>
            </a:r>
            <a:endParaRPr lang="en-CY" sz="36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</a:pPr>
            <a:endParaRPr lang="en-US" sz="36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5BA357-58A3-8688-E56B-46BB4F315230}"/>
              </a:ext>
            </a:extLst>
          </p:cNvPr>
          <p:cNvSpPr txBox="1"/>
          <p:nvPr/>
        </p:nvSpPr>
        <p:spPr>
          <a:xfrm>
            <a:off x="296883" y="3250867"/>
            <a:ext cx="24700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Charles Spinosa</a:t>
            </a:r>
            <a:endParaRPr lang="en-CY" dirty="0"/>
          </a:p>
          <a:p>
            <a:r>
              <a:rPr lang="en-US" dirty="0"/>
              <a:t> </a:t>
            </a:r>
            <a:endParaRPr lang="en-CY" dirty="0"/>
          </a:p>
          <a:p>
            <a:r>
              <a:rPr lang="en-US" dirty="0"/>
              <a:t>Matthew </a:t>
            </a:r>
            <a:r>
              <a:rPr lang="en-US" dirty="0" err="1"/>
              <a:t>Hancocks</a:t>
            </a:r>
            <a:endParaRPr lang="en-CY" dirty="0"/>
          </a:p>
          <a:p>
            <a:r>
              <a:rPr lang="en-US" dirty="0"/>
              <a:t> </a:t>
            </a:r>
            <a:endParaRPr lang="en-CY" dirty="0"/>
          </a:p>
          <a:p>
            <a:r>
              <a:rPr lang="en-US" dirty="0" err="1"/>
              <a:t>Haridimos</a:t>
            </a:r>
            <a:r>
              <a:rPr lang="en-US" dirty="0"/>
              <a:t> </a:t>
            </a:r>
            <a:r>
              <a:rPr lang="en-US" dirty="0" err="1"/>
              <a:t>Tsoukas</a:t>
            </a:r>
            <a:endParaRPr lang="en-CY" dirty="0"/>
          </a:p>
          <a:p>
            <a:r>
              <a:rPr lang="en-US" dirty="0"/>
              <a:t> </a:t>
            </a:r>
            <a:endParaRPr lang="en-CY" dirty="0"/>
          </a:p>
          <a:p>
            <a:r>
              <a:rPr lang="en-US" dirty="0"/>
              <a:t>Billy Glennon</a:t>
            </a:r>
            <a:endParaRPr lang="en-CY" dirty="0"/>
          </a:p>
        </p:txBody>
      </p:sp>
      <p:pic>
        <p:nvPicPr>
          <p:cNvPr id="3" name="Picture 2" descr="For Sale: A Cigar Puffed by Winston Churchill in 1953 - Atlas Obscura">
            <a:extLst>
              <a:ext uri="{FF2B5EF4-FFF2-40B4-BE49-F238E27FC236}">
                <a16:creationId xmlns:a16="http://schemas.microsoft.com/office/drawing/2014/main" id="{C353E87D-06BF-CDBA-74C7-BAE986B0A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550" y="3060025"/>
            <a:ext cx="3390900" cy="24003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100" y="243975"/>
            <a:ext cx="8686800" cy="1054394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Core argument</a:t>
            </a:r>
            <a:br>
              <a:rPr lang="en-CY" dirty="0"/>
            </a:br>
            <a:endParaRPr lang="en-US" sz="3200" dirty="0"/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176646" y="1612076"/>
            <a:ext cx="6791696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Formal leaders, in the face of moral anomalies that defy current moral reasoning, change norms by undertaking morally risky rule-breaking actions with the complicity of followers.</a:t>
            </a:r>
            <a:endParaRPr lang="en-CY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04B4A2AE-421B-20FC-9F0A-6AF9219C55DA}"/>
              </a:ext>
            </a:extLst>
          </p:cNvPr>
          <p:cNvSpPr/>
          <p:nvPr/>
        </p:nvSpPr>
        <p:spPr>
          <a:xfrm>
            <a:off x="540325" y="2099632"/>
            <a:ext cx="397823" cy="4840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218455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2377" y="201880"/>
            <a:ext cx="8534400" cy="665020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Literature review and research question</a:t>
            </a:r>
            <a:endParaRPr lang="en-CY" dirty="0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73795" y="1729033"/>
            <a:ext cx="5864509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endParaRPr lang="en-US" sz="2400" dirty="0">
              <a:cs typeface="Calibri"/>
            </a:endParaRPr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r>
              <a:rPr lang="en-US" sz="2400" dirty="0"/>
              <a:t>Moral entrepreneurship theory</a:t>
            </a:r>
          </a:p>
          <a:p>
            <a:pPr>
              <a:buClr>
                <a:srgbClr val="C00000"/>
              </a:buClr>
            </a:pPr>
            <a:r>
              <a:rPr lang="en-US" sz="2400" dirty="0"/>
              <a:t> </a:t>
            </a:r>
            <a:endParaRPr lang="en-CY" sz="2400" dirty="0"/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r>
              <a:rPr lang="en-US" sz="2400" dirty="0"/>
              <a:t>Practice-based leadership</a:t>
            </a:r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endParaRPr lang="en-CY" sz="2400" dirty="0"/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r>
              <a:rPr lang="en-US" sz="2400" dirty="0"/>
              <a:t>Institutionalism</a:t>
            </a:r>
            <a:endParaRPr lang="en-CY" sz="2400" dirty="0"/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endParaRPr lang="en-US" sz="2400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D7D30C-B03D-3416-7F96-9B742C65C98F}"/>
              </a:ext>
            </a:extLst>
          </p:cNvPr>
          <p:cNvSpPr txBox="1"/>
          <p:nvPr/>
        </p:nvSpPr>
        <p:spPr>
          <a:xfrm>
            <a:off x="603086" y="4758350"/>
            <a:ext cx="8002982" cy="1200329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do leaders, embedded in practices, bring about radical change in norms among followers through undertaking morally risky actions?</a:t>
            </a:r>
            <a:endParaRPr lang="en-CY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793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2377" y="118753"/>
            <a:ext cx="8534400" cy="1080655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How leaders change norms radically: </a:t>
            </a:r>
            <a:br>
              <a:rPr lang="en-US" dirty="0"/>
            </a:br>
            <a:r>
              <a:rPr lang="en-US" dirty="0"/>
              <a:t>A theoretical account </a:t>
            </a:r>
            <a:endParaRPr lang="en-CY" dirty="0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73795" y="1859662"/>
            <a:ext cx="5864509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endParaRPr lang="en-US" sz="2400" dirty="0">
              <a:cs typeface="Calibri"/>
            </a:endParaRPr>
          </a:p>
          <a:p>
            <a:pPr>
              <a:buClr>
                <a:srgbClr val="C00000"/>
              </a:buClr>
            </a:pPr>
            <a:r>
              <a:rPr lang="en-US" sz="2400" dirty="0"/>
              <a:t>Normative order:</a:t>
            </a:r>
          </a:p>
          <a:p>
            <a:pPr>
              <a:buClr>
                <a:srgbClr val="C00000"/>
              </a:buClr>
            </a:pPr>
            <a:endParaRPr lang="en-CY" sz="2400" dirty="0"/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r>
              <a:rPr lang="en-US" sz="2400" dirty="0"/>
              <a:t>Grounding practices</a:t>
            </a:r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endParaRPr lang="en-CY" sz="2400" dirty="0"/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r>
              <a:rPr lang="en-US" sz="2400" dirty="0"/>
              <a:t>Organizing practices</a:t>
            </a:r>
          </a:p>
          <a:p>
            <a:pPr>
              <a:buClr>
                <a:srgbClr val="C00000"/>
              </a:buClr>
            </a:pPr>
            <a:endParaRPr lang="en-CY" sz="2400" dirty="0"/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r>
              <a:rPr lang="en-US" sz="2400" dirty="0"/>
              <a:t>Clarifying practices</a:t>
            </a:r>
            <a:endParaRPr lang="en-CY" sz="2400" dirty="0"/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endParaRPr lang="en-CY" sz="2400" dirty="0"/>
          </a:p>
          <a:p>
            <a:pPr marL="342900" indent="-342900">
              <a:buClr>
                <a:srgbClr val="C00000"/>
              </a:buClr>
              <a:buFont typeface="Arial"/>
              <a:buChar char="•"/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516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675" y="1094153"/>
            <a:ext cx="8382000" cy="58169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2400" dirty="0"/>
              <a:t>There is a prevailing normative order where people have a clear sense of what is right to do </a:t>
            </a:r>
            <a:endParaRPr lang="en-CY" sz="2400" dirty="0"/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2400" dirty="0"/>
              <a:t>A leader is captivated by and calls attention to an anomaly within the prevailing normative order </a:t>
            </a:r>
            <a:endParaRPr lang="en-CY" sz="2400" dirty="0"/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2400" dirty="0"/>
              <a:t>The leader takes a mild moral risk in proposing actions to resolve the anomaly in a way that goes against the prevailing normative order</a:t>
            </a:r>
            <a:endParaRPr lang="en-CY" sz="2400" dirty="0"/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2400" dirty="0"/>
              <a:t>The leader takes, and succeeds at, a shocking action in response to the anomaly, but the implicit norm change is only faintly understood</a:t>
            </a:r>
            <a:endParaRPr lang="en-CY" sz="2400" dirty="0"/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2400" dirty="0"/>
              <a:t>The leader takes, and succeeds at, another shocking moral risk, which is understood; the new normative order arises</a:t>
            </a:r>
            <a:endParaRPr lang="en-CY" sz="2400" dirty="0"/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endParaRPr lang="en-US" sz="2400" dirty="0">
              <a:cs typeface="Calibri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DFBF1-20A2-A64A-9A2C-A247D00D9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377" y="192975"/>
            <a:ext cx="8534400" cy="75895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How normative orders change radically</a:t>
            </a:r>
            <a:endParaRPr lang="en-CY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589953-CDCF-7D7C-F9A0-232DBA9DEAD6}"/>
              </a:ext>
            </a:extLst>
          </p:cNvPr>
          <p:cNvSpPr txBox="1"/>
          <p:nvPr/>
        </p:nvSpPr>
        <p:spPr>
          <a:xfrm>
            <a:off x="255324" y="6377919"/>
            <a:ext cx="717863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Illustration: Churchill changes the British normative order in 1940</a:t>
            </a:r>
            <a:r>
              <a:rPr lang="en-CY" sz="1400" dirty="0">
                <a:effectLst/>
              </a:rPr>
              <a:t> </a:t>
            </a:r>
            <a:endParaRPr lang="en-CY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8571</TotalTime>
  <Words>226</Words>
  <Application>Microsoft Macintosh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  <vt:lpstr>Core argument </vt:lpstr>
      <vt:lpstr>Literature review and research question</vt:lpstr>
      <vt:lpstr>How leaders change norms radically:  A theoretical account </vt:lpstr>
      <vt:lpstr>How normative orders change radically</vt:lpstr>
    </vt:vector>
  </TitlesOfParts>
  <Company>University of Cyprus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you want to get the best out of your people? Manage them as human beings, not as objects</dc:title>
  <dc:creator>Haridimos Tsoukas</dc:creator>
  <cp:lastModifiedBy>Microsoft Office User</cp:lastModifiedBy>
  <cp:revision>246</cp:revision>
  <cp:lastPrinted>2018-03-19T08:51:58Z</cp:lastPrinted>
  <dcterms:created xsi:type="dcterms:W3CDTF">2014-02-03T08:32:50Z</dcterms:created>
  <dcterms:modified xsi:type="dcterms:W3CDTF">2022-05-10T06:39:48Z</dcterms:modified>
</cp:coreProperties>
</file>