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2"/>
  </p:notesMasterIdLst>
  <p:sldIdLst>
    <p:sldId id="256" r:id="rId2"/>
    <p:sldId id="274" r:id="rId3"/>
    <p:sldId id="281" r:id="rId4"/>
    <p:sldId id="291" r:id="rId5"/>
    <p:sldId id="289" r:id="rId6"/>
    <p:sldId id="290" r:id="rId7"/>
    <p:sldId id="298" r:id="rId8"/>
    <p:sldId id="276" r:id="rId9"/>
    <p:sldId id="277" r:id="rId10"/>
    <p:sldId id="278" r:id="rId11"/>
    <p:sldId id="279" r:id="rId12"/>
    <p:sldId id="292" r:id="rId13"/>
    <p:sldId id="280" r:id="rId14"/>
    <p:sldId id="293" r:id="rId15"/>
    <p:sldId id="287" r:id="rId16"/>
    <p:sldId id="283" r:id="rId17"/>
    <p:sldId id="297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68291" autoAdjust="0"/>
  </p:normalViewPr>
  <p:slideViewPr>
    <p:cSldViewPr snapToGrid="0">
      <p:cViewPr varScale="1">
        <p:scale>
          <a:sx n="57" d="100"/>
          <a:sy n="57" d="100"/>
        </p:scale>
        <p:origin x="1378" y="5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48872-50D5-4E84-BF87-F2231F2B9A8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AF56F-A8C6-459B-9CDD-7AE09E74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Θα</a:t>
            </a:r>
            <a:r>
              <a:rPr lang="el-GR" baseline="0" dirty="0" smtClean="0"/>
              <a:t> στέλνουν </a:t>
            </a:r>
            <a:r>
              <a:rPr lang="en-US" baseline="0" dirty="0" smtClean="0"/>
              <a:t>email </a:t>
            </a:r>
            <a:r>
              <a:rPr lang="el-GR" baseline="0" dirty="0" smtClean="0"/>
              <a:t>για δήλωση συμμετοχής..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aseline="0" dirty="0" smtClean="0"/>
              <a:t>Αφού </a:t>
            </a:r>
            <a:r>
              <a:rPr lang="el-GR" baseline="0" dirty="0" err="1" smtClean="0"/>
              <a:t>ερθουν</a:t>
            </a:r>
            <a:r>
              <a:rPr lang="el-GR" baseline="0" dirty="0" smtClean="0"/>
              <a:t> στο εργαστήρι μας θα δίνουν συγκατάθεση και θα ενημερώνονται με τις διαδικασίες του πειράματος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7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Όσο αφορά</a:t>
            </a:r>
            <a:r>
              <a:rPr lang="el-GR" baseline="0" dirty="0" smtClean="0"/>
              <a:t> τις πειραματικές ομάδες, τα άτομα θα έχουν τοποθετηθεί τυχαία σε 1 από τις 4 ομάδες.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aseline="0" dirty="0" smtClean="0"/>
              <a:t>Συγκεκριμένα, τα άτομα της ομάδας Α, θα εκπαιδευτούν την 1</a:t>
            </a:r>
            <a:r>
              <a:rPr lang="el-GR" baseline="30000" dirty="0" smtClean="0"/>
              <a:t>η</a:t>
            </a:r>
            <a:r>
              <a:rPr lang="el-GR" baseline="0" dirty="0" smtClean="0"/>
              <a:t> φορά στη…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3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Όσο</a:t>
            </a:r>
            <a:r>
              <a:rPr lang="el-GR" baseline="0" dirty="0" smtClean="0"/>
              <a:t> αφορά τους αλγόριθμους που θα τρέξουν για να προβλέψουν την κάθε τεχνική με βάση τις ψυχοφυσιολογικές μετρήσεις των ατόμων, η σημαντικότητα τους είναι μεγάλη καθώς αν είμαστε στη θέση να τις προβλέψουμε αυτό θα οδηγήσει στη…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36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6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5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Φαντάζομαι όλοι θα γνωρίζετε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κάποιο άτομο που πάσχει από κάποια χρόνια πάθηση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Συγκεκριμένα, έχει βρεθεί ότι….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χρόνιες παθήσεις σχετίζονται με …..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Όπως μειωμένη εργασιακή απόδοση και αδυναμία συμμετοχής σε οικογενειακές δραστηριότητες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Ωστόσο, παρά τις σημαντικές ιατρικές προόδους, οι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τρέχουσες….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Νέες προσεγγίσεις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τις χρόνιες παθήσεις έχουν αναπτυχθεί.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Ειδικά η ΘΑΔ έχει ισχυρή υποστήριξη καθώς αποτελεί…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Σύμφωνα με τη ΘΑΔ οι στρατηγικές αποφυγής του πόνου….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Ωστόσο, παρά την εκτεταμένη έρευνα για την αποτελεσματικότητα της ΘΑΔ στις χρόνιες παθήσεις, περισσότερη εμπειρική έρευνα χρειάζεται η οποία...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Οι εμπειρικές έρευνες που έχουν γίνει μέχρι τώρα εστιάζονται στη πρόκληση σωματικού και συναισθηματικού πόνου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Τον σωματικό πόνο τον προκαλούν πιο έντονα με το πείραμα…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Ενώ τον συναισθηματικό τον προκαλούν πιο έντονα…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Στο σύνολο οι έρευνες έχουν βρει κυρίως ότι….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Ωστόσο, αυτές οι έρευνες χρησιμοποιούσαν κυρίως εργαλεία </a:t>
            </a:r>
            <a:r>
              <a:rPr lang="el-GR" sz="1000" baseline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αυτοαναφοράς</a:t>
            </a: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με μόνο ελάχιστές έρευνες να συγκρίνουν τις τεχνικές σε ψυχοφυσιολογικό επίπεδο και να βρίσκουν ότι η τεχνική της αποδοχής σχετίζεται με…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Είναι σημαντικό να εξετάζονται οι τεχνικές σε ψυχοφυσιολογικό επίπεδο </a:t>
            </a:r>
            <a:r>
              <a:rPr lang="el-GR" sz="1000" baseline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γιατι</a:t>
            </a: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τα εργαλεία </a:t>
            </a:r>
            <a:r>
              <a:rPr lang="el-GR" sz="1000" baseline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αυτοαναφοράς</a:t>
            </a: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έχουν πολλούς περιορισμούς και οι ψυχοφυσιολογικές μετρήσεις είναι πιο αξιόπιστες. </a:t>
            </a:r>
            <a:endParaRPr lang="en-US" sz="1000" baseline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Επίσης, θα μπορούμε να κατανοήσουμε </a:t>
            </a:r>
            <a:r>
              <a:rPr lang="el-GR" sz="1000" baseline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καλυτερα</a:t>
            </a:r>
            <a:r>
              <a:rPr lang="el-GR" sz="10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ποιες τεχνικές είναι πιο λειτουργικές για τη διαχείριση του πόνου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7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Μέχρι σήμερα, η ψυχοφυσιολογική μέτρηση στο εργαστήρι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γινόταν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 τη χρήση σταθερού εξοπλισμού όπως το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Biopac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Ωστόσο, οι πρόσφατες τεχνολογικές εξελίξεις έχουν οδηγήσει στη δημιουργία νέων φορητών συσκευών, ικανών να μετρούν ψυχοφυσιολογικά σήματα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όπως το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 watch,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garmin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fitbit</a:t>
            </a:r>
            <a:endParaRPr lang="el-G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πλεονεκτήματα τους είναι…</a:t>
            </a:r>
          </a:p>
          <a:p>
            <a:pPr marL="171450" indent="-171450">
              <a:buFontTx/>
              <a:buChar char="-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 παρούσα στιγμή, ελάχιστες….</a:t>
            </a:r>
          </a:p>
          <a:p>
            <a:pPr marL="628650" lvl="1" indent="-171450">
              <a:buFontTx/>
              <a:buChar char="-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Συνολικά, τα ευρήματα τους είναι υποσχόμενα…</a:t>
            </a:r>
          </a:p>
          <a:p>
            <a:pPr marL="171450" lvl="0" indent="-171450">
              <a:buFontTx/>
              <a:buChar char="-"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Ωστόσο, οι έρευνες εξέτασαν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κυριώς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καρδιακό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παλμο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τη μεταβλητότητα του με περισσότερες έρευνες να χρειάζονται κυρίως για τη μέτρηση της εφίδρωσης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9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800" dirty="0" smtClean="0">
                <a:solidFill>
                  <a:schemeClr val="tx1"/>
                </a:solidFill>
              </a:rPr>
              <a:t>Επίσης να αναφέρω</a:t>
            </a:r>
            <a:r>
              <a:rPr lang="el-GR" sz="800" baseline="0" dirty="0" smtClean="0">
                <a:solidFill>
                  <a:schemeClr val="tx1"/>
                </a:solidFill>
              </a:rPr>
              <a:t> ότι ό</a:t>
            </a:r>
            <a:r>
              <a:rPr lang="el-GR" sz="800" dirty="0" smtClean="0">
                <a:solidFill>
                  <a:schemeClr val="tx1"/>
                </a:solidFill>
              </a:rPr>
              <a:t>λες οι έρευνες έγιναν στο εργαστήρι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l-GR" sz="800" dirty="0" smtClean="0">
                <a:solidFill>
                  <a:schemeClr val="tx1"/>
                </a:solidFill>
                <a:sym typeface="Wingdings" panose="05000000000000000000" pitchFamily="2" charset="2"/>
              </a:rPr>
              <a:t>με</a:t>
            </a:r>
            <a:r>
              <a:rPr lang="el-GR" sz="80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την απουσία ερευνών που να εξετάζουν τις τεχνικές σε πραγματικό χρόνο και αυτό οδηγεί….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Έτσι η μεθοδολογία…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0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 smtClean="0"/>
              <a:t>Σε</a:t>
            </a:r>
            <a:r>
              <a:rPr lang="el-GR" baseline="0" dirty="0" smtClean="0"/>
              <a:t> κάθε πείραμα θα συμμετάσχουν…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F56F-A8C6-459B-9CDD-7AE09E74AA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BA103-AE62-4DBA-A65C-2ADF36260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E5A0F1-5D83-49A0-A6C0-581AF7CD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503713-AD9B-43BA-B973-9136EF82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BF3B4D-DC89-4ECA-ADF5-C3207E48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7A25D5-88E1-4755-95DD-8159B33F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0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9BD7D-BCCB-4D8A-A424-47E0C800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20BBD7-3E24-43BE-AD2F-FFB9BF42D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418153-0131-4FBB-87D8-25D9A36D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80076-E9F4-434B-B573-48AA1E2A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4CED6-5C1B-4973-8033-F55A008C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A9BF9C-0C77-4493-BF97-373881D72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0C648F-1BA2-4C59-8CFE-A9A8DCC56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263C9-537F-41C9-8015-6ACD4EB3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6F433B-EFA4-48E3-ADBD-75421D3B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2E8FFD-128A-40DB-8967-9660314B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86977-9E8E-4608-961B-977436A7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398A7-7C26-4D92-902D-BEB1E7E0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90703-2635-49DA-8A67-C03B3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BF98E4-0098-42F8-9009-3E049EA4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5636BC-9770-4938-9AB0-EEE07554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8C8C5-BE12-4EBA-AC1C-86201906C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81525-6760-4BAA-813C-D49C09F3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0CAC9F-50B3-4C3E-8027-E09A340D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8EE2F8-EE25-4F59-B8B1-5598943D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B73E8-CE83-4347-9A89-97C371F8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A2E2E-AF74-4671-B905-5366250B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7B2135-0F9D-42AA-BD03-01218E7EA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5B9733-1509-47A3-8D28-81BC4CC35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B813EC-5F91-40FD-8A13-ABE0B88C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8747E-3A5E-445A-A366-21351AC1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7083B0-FEB9-4545-8FD3-04CAEFDA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4A716-7854-4293-B54B-86DA75FA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3B7DA6-E7B9-431E-835F-E8A9B3EAB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9B54B2-023E-48D7-865F-2D779000D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D5C7AB-75B9-484F-AEA8-3B5AB299B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6058D7-CE6D-483D-AF7E-446CB05B6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FE13D1-9BE0-4FEC-ACC1-A3384448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76742-636C-4A8A-9BFF-6C223BBD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4EC97C-1DD4-49CA-BAC3-1BBEC0B0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5F748-77EF-4310-BA98-7F74DF8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8E1BFF-C3B1-4BF5-9B39-0CF6130F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F225DB-6C76-422E-ACFC-9A5EE201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132799-A862-4FCF-A0D2-B2EED5CE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9A8168-B99D-4C21-AC45-A8A941A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60D869-6349-42E7-8153-D3D7AAE9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F2593A-BFC2-4E92-8143-DA275AF5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D5AEB-495D-4C81-BAE4-950ABE59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31E2B-7CF3-41A5-9B5C-3A17B83E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0F55A9-31EF-4B86-BEF5-D57CECA1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0B8C69-BB6A-4A03-9131-949924B6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B8ED51-C556-429F-A926-4C6C1B9D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691D2D-A631-42A2-96F1-8A2C3CC8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0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3C840-8788-43D0-A6B1-489E64C3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FF97E7-9C99-42B5-AFFF-F494B6C77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B09F7C-1FFF-4B47-B652-312DF8654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9F7378-D158-4689-8780-261B7652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2E63FD-A570-465F-8E31-7E06C3AE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8E0BA7-C265-4134-A4D4-E758C906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F70E20-183C-4751-92C1-BFBE71A1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D66BC0-596D-4C94-BC23-08464919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106F72-EA2D-4DD2-8976-32099AD33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B205AD-34C6-4947-9F28-D32F4EAA2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558ABD-AE93-4B25-93ED-71703D927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s://www.cs.ucy.ac.cy/e4pa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atica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s://www.moodmetric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eth.2017.03.00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doi.org/10.1016/j.jbtep.2012.03.004" TargetMode="External"/><Relationship Id="rId4" Type="http://schemas.openxmlformats.org/officeDocument/2006/relationships/hyperlink" Target="https://doi.org/10.1007/s40732-014-0010-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oi.org/10.1016/j.psyneuen.2014.03.022" TargetMode="External"/><Relationship Id="rId7" Type="http://schemas.openxmlformats.org/officeDocument/2006/relationships/hyperlink" Target="https://doi.org/10.1080/16506073.2015.109872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pain.2008.11.010" TargetMode="External"/><Relationship Id="rId5" Type="http://schemas.openxmlformats.org/officeDocument/2006/relationships/hyperlink" Target="https://doi.org/10.1016/j.brat.2006.05.007" TargetMode="External"/><Relationship Id="rId4" Type="http://schemas.openxmlformats.org/officeDocument/2006/relationships/hyperlink" Target="https://doi.org/10.1186/1743-0003-9-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6463" y="1122363"/>
            <a:ext cx="10999073" cy="1721749"/>
          </a:xfrm>
        </p:spPr>
        <p:txBody>
          <a:bodyPr>
            <a:noAutofit/>
          </a:bodyPr>
          <a:lstStyle/>
          <a:p>
            <a:r>
              <a:rPr lang="el-GR" sz="4500" b="1" dirty="0" smtClean="0">
                <a:solidFill>
                  <a:schemeClr val="accent4"/>
                </a:solidFill>
              </a:rPr>
              <a:t>Ε</a:t>
            </a:r>
            <a:r>
              <a:rPr lang="en-US" sz="4500" b="1" dirty="0" smtClean="0">
                <a:solidFill>
                  <a:schemeClr val="accent4"/>
                </a:solidFill>
              </a:rPr>
              <a:t>4pain: </a:t>
            </a:r>
            <a:r>
              <a:rPr lang="el-GR" sz="4500" b="1" dirty="0" smtClean="0"/>
              <a:t>Σύγκριση λειτουργικών </a:t>
            </a:r>
            <a:r>
              <a:rPr lang="en-US" sz="4500" b="1" dirty="0" smtClean="0"/>
              <a:t>vs. </a:t>
            </a:r>
            <a:r>
              <a:rPr lang="el-GR" sz="4500" b="1" dirty="0" smtClean="0"/>
              <a:t>δυσλειτουργικών τεχνικών διαχείρισης του φυσικού και συναισθηματικού πόνου</a:t>
            </a:r>
            <a:endParaRPr lang="en-US" sz="45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31131" y="3168531"/>
            <a:ext cx="9144000" cy="20019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3500" dirty="0"/>
              <a:t>Πηνελόπη Κωνσταντίνου</a:t>
            </a:r>
            <a:endParaRPr lang="en-US" sz="3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200" dirty="0"/>
              <a:t>Διδακτορική Φοιτήτρια Κλινικής Ψυχολογίας,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200" dirty="0"/>
              <a:t>Ερευνητικός Συνεργάτης </a:t>
            </a:r>
            <a:r>
              <a:rPr lang="el-GR" sz="2200" dirty="0" smtClean="0"/>
              <a:t>στ</a:t>
            </a:r>
            <a:r>
              <a:rPr lang="el-GR" sz="2200" dirty="0"/>
              <a:t>α</a:t>
            </a:r>
            <a:r>
              <a:rPr lang="el-GR" sz="2200" dirty="0" smtClean="0"/>
              <a:t> Προγράμματα </a:t>
            </a:r>
            <a:r>
              <a:rPr lang="en-US" sz="2200" dirty="0" smtClean="0"/>
              <a:t>E4pain &amp; SAFEST</a:t>
            </a:r>
            <a:r>
              <a:rPr lang="en-US" sz="2200" dirty="0"/>
              <a:t>, </a:t>
            </a:r>
            <a:endParaRPr lang="el-GR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200" dirty="0"/>
              <a:t>Πανεπιστήμιο Κύπρου</a:t>
            </a:r>
            <a:endParaRPr lang="en-US" sz="2200" dirty="0"/>
          </a:p>
        </p:txBody>
      </p:sp>
      <p:pic>
        <p:nvPicPr>
          <p:cNvPr id="20" name="Picture 19" descr="digloss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" y="11766"/>
            <a:ext cx="1656681" cy="43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F0E55958-39F5-4441-A28D-28C2A428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51" y="101210"/>
            <a:ext cx="1165361" cy="32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1FF052-4D8C-8647-8548-BD811EE45169}"/>
              </a:ext>
            </a:extLst>
          </p:cNvPr>
          <p:cNvSpPr txBox="1"/>
          <p:nvPr/>
        </p:nvSpPr>
        <p:spPr>
          <a:xfrm>
            <a:off x="4437262" y="5862545"/>
            <a:ext cx="2852909" cy="3416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pconst09@ucy.ac.cy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476" y="5542422"/>
            <a:ext cx="723900" cy="723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31FF052-4D8C-8647-8548-BD811EE45169}"/>
              </a:ext>
            </a:extLst>
          </p:cNvPr>
          <p:cNvSpPr txBox="1"/>
          <p:nvPr/>
        </p:nvSpPr>
        <p:spPr>
          <a:xfrm>
            <a:off x="7734822" y="5846140"/>
            <a:ext cx="3882759" cy="5909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hlinkClick r:id="rId7"/>
              </a:rPr>
              <a:t>https</a:t>
            </a:r>
            <a:r>
              <a:rPr lang="en-US" b="1" dirty="0">
                <a:hlinkClick r:id="rId7"/>
              </a:rPr>
              <a:t>://www.cs.ucy.ac.cy/e4pain</a:t>
            </a:r>
            <a:r>
              <a:rPr lang="en-US" b="1" dirty="0" smtClean="0">
                <a:hlinkClick r:id="rId7"/>
              </a:rPr>
              <a:t>/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5829" t="15944" b="11693"/>
          <a:stretch/>
        </p:blipFill>
        <p:spPr>
          <a:xfrm>
            <a:off x="6866405" y="5563795"/>
            <a:ext cx="847532" cy="7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428"/>
            <a:ext cx="10515600" cy="796836"/>
          </a:xfrm>
        </p:spPr>
        <p:txBody>
          <a:bodyPr/>
          <a:lstStyle/>
          <a:p>
            <a:pPr algn="ctr"/>
            <a:r>
              <a:rPr lang="el-GR" b="1" dirty="0" smtClean="0"/>
              <a:t>Πείραμα Πρόκλησης </a:t>
            </a:r>
            <a:r>
              <a:rPr lang="el-GR" b="1" dirty="0" smtClean="0"/>
              <a:t>Σωματικού </a:t>
            </a:r>
            <a:r>
              <a:rPr lang="el-GR" b="1" dirty="0" smtClean="0"/>
              <a:t>Πόνου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81" y="1653295"/>
            <a:ext cx="4187274" cy="3134519"/>
          </a:xfrm>
          <a:prstGeom prst="rect">
            <a:avLst/>
          </a:prstGeom>
        </p:spPr>
      </p:pic>
      <p:pic>
        <p:nvPicPr>
          <p:cNvPr id="11" name="Picture 2" descr="Image result for cold pressor t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30" y="1690632"/>
            <a:ext cx="3556138" cy="29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428"/>
            <a:ext cx="10515600" cy="796836"/>
          </a:xfrm>
        </p:spPr>
        <p:txBody>
          <a:bodyPr/>
          <a:lstStyle/>
          <a:p>
            <a:r>
              <a:rPr lang="el-GR" b="1" dirty="0" smtClean="0"/>
              <a:t>Διαδικασία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685786" y="1459429"/>
            <a:ext cx="2011680" cy="10058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algn="ctr"/>
            <a:r>
              <a:rPr lang="el-GR" sz="1700" b="1" dirty="0" smtClean="0">
                <a:solidFill>
                  <a:schemeClr val="tx1"/>
                </a:solidFill>
              </a:rPr>
              <a:t>Δήλωση Συμμετοχής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86788" y="1487304"/>
            <a:ext cx="2011680" cy="10058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algn="ctr"/>
            <a:r>
              <a:rPr lang="el-GR" sz="1700" b="1" dirty="0" smtClean="0">
                <a:solidFill>
                  <a:schemeClr val="tx1"/>
                </a:solidFill>
              </a:rPr>
              <a:t>Συγκατάθεση &amp; Ενημέρωση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887790" y="1487304"/>
            <a:ext cx="2011680" cy="10058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algn="ctr" defTabSz="1541463"/>
            <a:r>
              <a:rPr lang="el-GR" sz="1700" b="1" dirty="0" smtClean="0">
                <a:solidFill>
                  <a:schemeClr val="tx1"/>
                </a:solidFill>
              </a:rPr>
              <a:t>Ερωτηματολόγια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44383" y="1487304"/>
            <a:ext cx="2103120" cy="10058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algn="ctr" defTabSz="1651000"/>
            <a:r>
              <a:rPr lang="el-GR" sz="1700" b="1" dirty="0" smtClean="0">
                <a:solidFill>
                  <a:schemeClr val="tx1"/>
                </a:solidFill>
              </a:rPr>
              <a:t>Φορητές &amp; Σταθερές συσκευές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905436" y="2834927"/>
            <a:ext cx="2011680" cy="100584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700" b="1" dirty="0" smtClean="0">
                <a:solidFill>
                  <a:schemeClr val="tx1"/>
                </a:solidFill>
              </a:rPr>
              <a:t>Ερωτηματολόγια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7105956" y="2834927"/>
            <a:ext cx="2011680" cy="100584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tabLst>
                <a:tab pos="914400" algn="l"/>
              </a:tabLst>
            </a:pPr>
            <a:r>
              <a:rPr lang="el-GR" sz="1700" b="1" dirty="0" smtClean="0">
                <a:solidFill>
                  <a:schemeClr val="tx1"/>
                </a:solidFill>
              </a:rPr>
              <a:t>1</a:t>
            </a:r>
            <a:r>
              <a:rPr lang="el-GR" sz="1700" b="1" baseline="30000" dirty="0" smtClean="0">
                <a:solidFill>
                  <a:schemeClr val="tx1"/>
                </a:solidFill>
              </a:rPr>
              <a:t>ο</a:t>
            </a:r>
            <a:r>
              <a:rPr lang="el-GR" sz="1700" b="1" dirty="0" smtClean="0">
                <a:solidFill>
                  <a:schemeClr val="tx1"/>
                </a:solidFill>
              </a:rPr>
              <a:t> πείραμα πρόκλησης πόνου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9315155" y="2834927"/>
            <a:ext cx="2103120" cy="100584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700" b="1" dirty="0" smtClean="0">
                <a:solidFill>
                  <a:schemeClr val="tx1"/>
                </a:solidFill>
              </a:rPr>
              <a:t>1</a:t>
            </a:r>
            <a:r>
              <a:rPr lang="el-GR" sz="1700" b="1" baseline="30000" dirty="0" smtClean="0">
                <a:solidFill>
                  <a:schemeClr val="tx1"/>
                </a:solidFill>
              </a:rPr>
              <a:t>η</a:t>
            </a:r>
            <a:r>
              <a:rPr lang="el-GR" sz="1700" b="1" dirty="0" smtClean="0">
                <a:solidFill>
                  <a:schemeClr val="tx1"/>
                </a:solidFill>
              </a:rPr>
              <a:t> τεχνική διαχείρισης πόνου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2810364" y="2839459"/>
            <a:ext cx="2011680" cy="100584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700" b="1" dirty="0" smtClean="0">
                <a:solidFill>
                  <a:schemeClr val="tx1"/>
                </a:solidFill>
              </a:rPr>
              <a:t>2</a:t>
            </a:r>
            <a:r>
              <a:rPr lang="el-GR" sz="1700" b="1" baseline="30000" dirty="0" smtClean="0">
                <a:solidFill>
                  <a:schemeClr val="tx1"/>
                </a:solidFill>
              </a:rPr>
              <a:t>η</a:t>
            </a:r>
            <a:r>
              <a:rPr lang="el-GR" sz="1700" b="1" dirty="0" smtClean="0">
                <a:solidFill>
                  <a:schemeClr val="tx1"/>
                </a:solidFill>
              </a:rPr>
              <a:t> τεχνική διαχείρισης πόνου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74525" y="4037244"/>
            <a:ext cx="2011680" cy="10058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algn="ctr"/>
            <a:r>
              <a:rPr lang="el-GR" sz="1700" b="1" dirty="0" smtClean="0">
                <a:solidFill>
                  <a:schemeClr val="tx1"/>
                </a:solidFill>
              </a:rPr>
              <a:t>Ερωτηματολόγια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964266" y="4012900"/>
            <a:ext cx="2011680" cy="10058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700" b="1" dirty="0" smtClean="0">
                <a:solidFill>
                  <a:schemeClr val="tx1"/>
                </a:solidFill>
              </a:rPr>
              <a:t>ΕΜΑ φάση: 3 ημέρες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9342120" y="1508622"/>
            <a:ext cx="2011680" cy="10058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2" algn="ctr"/>
            <a:r>
              <a:rPr lang="en-US" sz="1700" b="1" dirty="0" smtClean="0">
                <a:solidFill>
                  <a:schemeClr val="tx1"/>
                </a:solidFill>
              </a:rPr>
              <a:t>Baseline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699925" y="2834927"/>
            <a:ext cx="2011680" cy="100584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tabLst>
                <a:tab pos="914400" algn="l"/>
              </a:tabLst>
            </a:pPr>
            <a:r>
              <a:rPr lang="el-GR" sz="1700" b="1" dirty="0">
                <a:solidFill>
                  <a:schemeClr val="tx1"/>
                </a:solidFill>
              </a:rPr>
              <a:t>2</a:t>
            </a:r>
            <a:r>
              <a:rPr lang="el-GR" sz="1700" b="1" baseline="30000" dirty="0" smtClean="0">
                <a:solidFill>
                  <a:schemeClr val="tx1"/>
                </a:solidFill>
              </a:rPr>
              <a:t>ο</a:t>
            </a:r>
            <a:r>
              <a:rPr lang="el-GR" sz="1700" b="1" dirty="0" smtClean="0">
                <a:solidFill>
                  <a:schemeClr val="tx1"/>
                </a:solidFill>
              </a:rPr>
              <a:t> πείραμα πρόκλησης πόνου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88205"/>
            <a:ext cx="10515600" cy="612798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Πειραματικές Ομάδες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246"/>
            <a:ext cx="10757336" cy="3933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500" b="1" dirty="0" smtClean="0"/>
              <a:t>4 ομάδες: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lphaLcParenR"/>
            </a:pPr>
            <a:r>
              <a:rPr lang="el-GR" sz="2500" b="1" dirty="0" smtClean="0"/>
              <a:t>Ομάδα Α: </a:t>
            </a:r>
            <a:r>
              <a:rPr lang="el-GR" sz="2500" dirty="0" smtClean="0"/>
              <a:t>Αποδοχή σκέψεων &amp; αισθήσεων </a:t>
            </a:r>
            <a:r>
              <a:rPr lang="el-GR" sz="2500" dirty="0" smtClean="0">
                <a:sym typeface="Wingdings" panose="05000000000000000000" pitchFamily="2" charset="2"/>
              </a:rPr>
              <a:t> Αποφυγή σκέψεων &amp; αισθήσεων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lphaLcParenR"/>
            </a:pPr>
            <a:r>
              <a:rPr lang="el-GR" sz="2500" b="1" dirty="0" smtClean="0">
                <a:sym typeface="Wingdings" panose="05000000000000000000" pitchFamily="2" charset="2"/>
              </a:rPr>
              <a:t>Ομάδα Β: </a:t>
            </a:r>
            <a:r>
              <a:rPr lang="el-GR" sz="2500" dirty="0" smtClean="0">
                <a:sym typeface="Wingdings" panose="05000000000000000000" pitchFamily="2" charset="2"/>
              </a:rPr>
              <a:t>Αποφυγή  Αποδοχή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lphaLcParenR"/>
            </a:pPr>
            <a:r>
              <a:rPr lang="el-GR" sz="2500" b="1" dirty="0" smtClean="0">
                <a:sym typeface="Wingdings" panose="05000000000000000000" pitchFamily="2" charset="2"/>
              </a:rPr>
              <a:t>Ομάδα Γ: </a:t>
            </a:r>
            <a:r>
              <a:rPr lang="el-GR" sz="2500" dirty="0" smtClean="0">
                <a:sym typeface="Wingdings" panose="05000000000000000000" pitchFamily="2" charset="2"/>
              </a:rPr>
              <a:t>Καμία τεχνική  Αποδοχή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lphaLcParenR"/>
            </a:pPr>
            <a:r>
              <a:rPr lang="el-GR" sz="2500" b="1" dirty="0" smtClean="0">
                <a:sym typeface="Wingdings" panose="05000000000000000000" pitchFamily="2" charset="2"/>
              </a:rPr>
              <a:t>Ομάδα Δ: </a:t>
            </a:r>
            <a:r>
              <a:rPr lang="el-GR" sz="2500" dirty="0" smtClean="0">
                <a:sym typeface="Wingdings" panose="05000000000000000000" pitchFamily="2" charset="2"/>
              </a:rPr>
              <a:t>Καμία τεχνική  Αποφυγή</a:t>
            </a:r>
            <a:endParaRPr lang="en-US" sz="2500" b="1" dirty="0"/>
          </a:p>
          <a:p>
            <a:pPr marL="292608" lvl="1" indent="0">
              <a:lnSpc>
                <a:spcPct val="100000"/>
              </a:lnSpc>
              <a:buNone/>
            </a:pPr>
            <a:endParaRPr lang="en-US" sz="25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l-GR" sz="2500" b="1" dirty="0" smtClean="0"/>
              <a:t>Διάρκεια: 8-10 λεπτά</a:t>
            </a:r>
          </a:p>
          <a:p>
            <a:endParaRPr lang="el-GR" b="1" dirty="0" smtClean="0"/>
          </a:p>
          <a:p>
            <a:endParaRPr lang="el-GR" sz="2400" b="1" i="1" dirty="0" smtClean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7067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88205"/>
            <a:ext cx="10515600" cy="612798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Ψυχοφυσιολογικές μετρήσεις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2930"/>
            <a:ext cx="10757336" cy="4157935"/>
          </a:xfrm>
        </p:spPr>
        <p:txBody>
          <a:bodyPr>
            <a:normAutofit fontScale="77500" lnSpcReduction="20000"/>
          </a:bodyPr>
          <a:lstStyle/>
          <a:p>
            <a:pPr marL="292608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700" b="1" dirty="0" smtClean="0"/>
              <a:t>Σταθερός εξοπλισμός (</a:t>
            </a:r>
            <a:r>
              <a:rPr lang="en-US" sz="2700" b="1" dirty="0" smtClean="0"/>
              <a:t>Stationary equipment</a:t>
            </a:r>
            <a:r>
              <a:rPr lang="el-GR" sz="2700" b="1" dirty="0" smtClean="0"/>
              <a:t>)</a:t>
            </a:r>
            <a:endParaRPr lang="en-US" sz="2700" b="1" dirty="0"/>
          </a:p>
          <a:p>
            <a:pPr marL="475488" lvl="2" indent="0">
              <a:lnSpc>
                <a:spcPct val="120000"/>
              </a:lnSpc>
              <a:buNone/>
            </a:pPr>
            <a:r>
              <a:rPr lang="en-US" sz="2700" dirty="0"/>
              <a:t>BIOPAC MP150 </a:t>
            </a:r>
            <a:r>
              <a:rPr lang="el-GR" sz="2700" dirty="0" smtClean="0"/>
              <a:t>&amp; </a:t>
            </a:r>
            <a:r>
              <a:rPr lang="en-US" sz="2700" dirty="0" err="1" smtClean="0"/>
              <a:t>AcqKnowledge</a:t>
            </a:r>
            <a:r>
              <a:rPr lang="en-US" sz="2700" dirty="0" smtClean="0"/>
              <a:t> </a:t>
            </a:r>
            <a:r>
              <a:rPr lang="en-US" sz="2700" dirty="0"/>
              <a:t>(</a:t>
            </a:r>
            <a:r>
              <a:rPr lang="en-US" sz="2700" dirty="0" err="1"/>
              <a:t>Biopac</a:t>
            </a:r>
            <a:r>
              <a:rPr lang="en-US" sz="2700" dirty="0"/>
              <a:t> Systems Inc., Santa Barbara, CA)</a:t>
            </a:r>
          </a:p>
          <a:p>
            <a:pPr marL="292608" indent="-457200">
              <a:lnSpc>
                <a:spcPct val="120000"/>
              </a:lnSpc>
              <a:buFont typeface="+mj-lt"/>
              <a:buAutoNum type="arabicPeriod"/>
            </a:pPr>
            <a:r>
              <a:rPr lang="el-GR" sz="2700" b="1" dirty="0" smtClean="0"/>
              <a:t>Φορητές συσκευές (</a:t>
            </a:r>
            <a:r>
              <a:rPr lang="en-US" sz="2700" b="1" dirty="0" smtClean="0"/>
              <a:t>Wearable devices</a:t>
            </a:r>
            <a:r>
              <a:rPr lang="el-GR" sz="2700" b="1" dirty="0" smtClean="0"/>
              <a:t>)</a:t>
            </a:r>
            <a:endParaRPr lang="en-US" sz="2700" b="1" dirty="0"/>
          </a:p>
          <a:p>
            <a:pPr marL="932688" lvl="2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700" dirty="0" err="1" smtClean="0"/>
              <a:t>Empatica</a:t>
            </a:r>
            <a:r>
              <a:rPr lang="en-US" sz="2700" dirty="0" smtClean="0"/>
              <a:t> </a:t>
            </a:r>
            <a:r>
              <a:rPr lang="el-GR" sz="2700" dirty="0" smtClean="0"/>
              <a:t>Ε4</a:t>
            </a:r>
            <a:r>
              <a:rPr lang="en-US" sz="2700" dirty="0" smtClean="0"/>
              <a:t> wristband (HR, </a:t>
            </a:r>
            <a:r>
              <a:rPr lang="en-US" sz="2700" dirty="0"/>
              <a:t>HRV) </a:t>
            </a:r>
            <a:r>
              <a:rPr lang="en-US" sz="2700" dirty="0">
                <a:hlinkClick r:id="rId3"/>
              </a:rPr>
              <a:t>https://</a:t>
            </a:r>
            <a:r>
              <a:rPr lang="en-US" sz="2700" dirty="0" smtClean="0">
                <a:hlinkClick r:id="rId3"/>
              </a:rPr>
              <a:t>www.empatica.com/</a:t>
            </a:r>
            <a:endParaRPr lang="en-US" sz="2700" dirty="0" smtClean="0"/>
          </a:p>
          <a:p>
            <a:pPr marL="932688" lvl="2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700" dirty="0" err="1" smtClean="0"/>
              <a:t>Moodmetric</a:t>
            </a:r>
            <a:r>
              <a:rPr lang="en-US" sz="2700" dirty="0" smtClean="0"/>
              <a:t> </a:t>
            </a:r>
            <a:r>
              <a:rPr lang="en-US" sz="2700" dirty="0"/>
              <a:t>ring </a:t>
            </a:r>
            <a:r>
              <a:rPr lang="en-US" sz="2700" dirty="0" smtClean="0"/>
              <a:t>(SC) </a:t>
            </a:r>
            <a:r>
              <a:rPr lang="en-AU" sz="2700" u="sng" dirty="0">
                <a:hlinkClick r:id="rId4"/>
              </a:rPr>
              <a:t>https://www.moodmetric.com</a:t>
            </a:r>
            <a:r>
              <a:rPr lang="en-AU" sz="2700" u="sng" dirty="0" smtClean="0">
                <a:hlinkClick r:id="rId4"/>
              </a:rPr>
              <a:t>/</a:t>
            </a:r>
            <a:endParaRPr lang="en-US" sz="2700" dirty="0"/>
          </a:p>
          <a:p>
            <a:pPr marL="292608" lvl="1" indent="0">
              <a:lnSpc>
                <a:spcPct val="120000"/>
              </a:lnSpc>
              <a:buNone/>
            </a:pPr>
            <a:endParaRPr lang="en-US" sz="27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l-GR" sz="2700" b="1" dirty="0" smtClean="0"/>
              <a:t>Πρόκληση </a:t>
            </a:r>
            <a:r>
              <a:rPr lang="el-GR" sz="2700" b="1" dirty="0" smtClean="0"/>
              <a:t>σωματικού </a:t>
            </a:r>
            <a:r>
              <a:rPr lang="el-GR" sz="2700" b="1" dirty="0" smtClean="0"/>
              <a:t>πόνου</a:t>
            </a:r>
            <a:r>
              <a:rPr lang="en-US" sz="2700" b="1" dirty="0" smtClean="0"/>
              <a:t>: Cold </a:t>
            </a:r>
            <a:r>
              <a:rPr lang="en-US" sz="2700" b="1" dirty="0" err="1"/>
              <a:t>Pressor</a:t>
            </a:r>
            <a:r>
              <a:rPr lang="en-US" sz="2700" b="1" dirty="0"/>
              <a:t> Task (CPT)</a:t>
            </a:r>
          </a:p>
          <a:p>
            <a:pPr lvl="1">
              <a:lnSpc>
                <a:spcPct val="120000"/>
              </a:lnSpc>
            </a:pPr>
            <a:r>
              <a:rPr lang="el-GR" sz="2700" dirty="0" smtClean="0"/>
              <a:t>Πλαστικό δοχείο με κρύο νερό &amp; πάγο</a:t>
            </a:r>
            <a:r>
              <a:rPr lang="en-US" sz="2700" dirty="0" smtClean="0"/>
              <a:t> </a:t>
            </a:r>
            <a:r>
              <a:rPr lang="en-US" sz="2700" dirty="0"/>
              <a:t>(0-2</a:t>
            </a:r>
            <a:r>
              <a:rPr lang="en-US" sz="2700" baseline="30000" dirty="0"/>
              <a:t>o</a:t>
            </a:r>
            <a:r>
              <a:rPr lang="en-US" sz="2700" dirty="0"/>
              <a:t>C</a:t>
            </a:r>
            <a:r>
              <a:rPr lang="en-US" sz="2700" dirty="0" smtClean="0"/>
              <a:t>): </a:t>
            </a:r>
            <a:r>
              <a:rPr lang="el-GR" sz="2700" dirty="0" smtClean="0"/>
              <a:t>Οι </a:t>
            </a:r>
            <a:r>
              <a:rPr lang="el-GR" sz="2700" dirty="0"/>
              <a:t>συμμετέχοντες βυθίζουν το χέρι </a:t>
            </a:r>
            <a:r>
              <a:rPr lang="el-GR" sz="2700" dirty="0" smtClean="0"/>
              <a:t>μέχρι </a:t>
            </a:r>
            <a:r>
              <a:rPr lang="el-GR" sz="2700" dirty="0"/>
              <a:t>να μην αντέχουν άλλο τον </a:t>
            </a:r>
            <a:r>
              <a:rPr lang="el-GR" sz="2700" dirty="0" smtClean="0"/>
              <a:t>πόνο</a:t>
            </a:r>
            <a:r>
              <a:rPr lang="en-US" sz="27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l-GR" sz="2700" b="1" dirty="0" smtClean="0"/>
              <a:t>Μέγιστη διάρκεια</a:t>
            </a:r>
            <a:r>
              <a:rPr lang="en-US" sz="2700" dirty="0" smtClean="0"/>
              <a:t>: </a:t>
            </a:r>
            <a:r>
              <a:rPr lang="en-US" sz="2700" dirty="0"/>
              <a:t>3 </a:t>
            </a:r>
            <a:r>
              <a:rPr lang="el-GR" sz="2700" dirty="0" smtClean="0"/>
              <a:t>λεπτά</a:t>
            </a:r>
            <a:r>
              <a:rPr lang="en-US" sz="2700" dirty="0" smtClean="0"/>
              <a:t> </a:t>
            </a:r>
            <a:r>
              <a:rPr lang="el-GR" sz="2700" dirty="0" smtClean="0"/>
              <a:t>(</a:t>
            </a:r>
            <a:r>
              <a:rPr lang="en-US" sz="2700" dirty="0" err="1" smtClean="0"/>
              <a:t>Minkley</a:t>
            </a:r>
            <a:r>
              <a:rPr lang="en-US" sz="2700" dirty="0" smtClean="0"/>
              <a:t> </a:t>
            </a:r>
            <a:r>
              <a:rPr lang="en-US" sz="2700" dirty="0"/>
              <a:t>et al., 2014</a:t>
            </a:r>
            <a:r>
              <a:rPr lang="en-US" sz="2700" dirty="0" smtClean="0"/>
              <a:t>)</a:t>
            </a:r>
            <a:endParaRPr lang="en-US" sz="2700" dirty="0"/>
          </a:p>
          <a:p>
            <a:endParaRPr lang="el-GR" sz="2400" b="1" i="1" dirty="0" smtClean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4782" t="12725" r="16739" b="26201"/>
          <a:stretch/>
        </p:blipFill>
        <p:spPr>
          <a:xfrm>
            <a:off x="10306152" y="1843616"/>
            <a:ext cx="1142243" cy="667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9679" y="1863253"/>
            <a:ext cx="635605" cy="6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428"/>
            <a:ext cx="10515600" cy="79683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Πείραμα Πρόκλησης Συναισθηματικού Πόνου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6246" y="1813493"/>
            <a:ext cx="4341949" cy="2894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32" y="2258896"/>
            <a:ext cx="4906168" cy="21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428"/>
            <a:ext cx="10515600" cy="79683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Πείραμα Πρόκλησης Συναισθηματικού Πόνου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044"/>
            <a:ext cx="10515600" cy="355746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Διαδικασία </a:t>
            </a:r>
            <a:r>
              <a:rPr lang="el-GR" sz="2400" dirty="0" smtClean="0"/>
              <a:t>&amp; Ομάδες ίδια </a:t>
            </a:r>
            <a:r>
              <a:rPr lang="el-GR" sz="2400" dirty="0" smtClean="0"/>
              <a:t>με πείραμα </a:t>
            </a:r>
            <a:r>
              <a:rPr lang="el-GR" sz="2400" dirty="0" smtClean="0"/>
              <a:t>σωματικού πόνου</a:t>
            </a:r>
          </a:p>
          <a:p>
            <a:pPr lvl="1"/>
            <a:r>
              <a:rPr lang="el-GR" dirty="0" smtClean="0"/>
              <a:t>Διαφορετικά ερωτηματολόγια</a:t>
            </a:r>
            <a:endParaRPr lang="el-GR" dirty="0" smtClean="0"/>
          </a:p>
          <a:p>
            <a:endParaRPr lang="el-GR" sz="2400" dirty="0" smtClean="0"/>
          </a:p>
          <a:p>
            <a:r>
              <a:rPr lang="el-GR" sz="2400" b="1" dirty="0" smtClean="0"/>
              <a:t>Πείραμα πρόκλησης συναισθηματικού πόνου:</a:t>
            </a:r>
          </a:p>
          <a:p>
            <a:pPr lvl="1"/>
            <a:r>
              <a:rPr lang="el-GR" dirty="0" smtClean="0"/>
              <a:t>Ανάκληση προσωπικού γεγονότος που προκάλεσε πόνο (</a:t>
            </a:r>
            <a:r>
              <a:rPr lang="en-US" dirty="0" smtClean="0"/>
              <a:t>Singer </a:t>
            </a:r>
            <a:r>
              <a:rPr lang="en-US" dirty="0"/>
              <a:t>&amp; Dobson, </a:t>
            </a:r>
            <a:r>
              <a:rPr lang="en-US" dirty="0" smtClean="0"/>
              <a:t>2007</a:t>
            </a:r>
            <a:r>
              <a:rPr lang="el-GR" dirty="0"/>
              <a:t>)</a:t>
            </a:r>
            <a:endParaRPr lang="el-GR" dirty="0" smtClean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346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5971"/>
            <a:ext cx="11485728" cy="796836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Αναμενόμενα </a:t>
            </a:r>
            <a:r>
              <a:rPr lang="el-GR" sz="4000" b="1" dirty="0" smtClean="0"/>
              <a:t>Αποτελέσματα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807"/>
            <a:ext cx="10515600" cy="40938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smtClean="0"/>
              <a:t>Τεχνική </a:t>
            </a:r>
            <a:r>
              <a:rPr lang="el-GR" sz="2400" b="1" dirty="0" smtClean="0"/>
              <a:t>Αποδοχής </a:t>
            </a:r>
            <a:r>
              <a:rPr lang="en-US" sz="2400" b="1" dirty="0" smtClean="0"/>
              <a:t>vs. </a:t>
            </a:r>
            <a:r>
              <a:rPr lang="el-GR" sz="2400" b="1" dirty="0" smtClean="0"/>
              <a:t>Αποφυγής</a:t>
            </a:r>
            <a:r>
              <a:rPr lang="el-GR" sz="2400" dirty="0" smtClean="0"/>
              <a:t>:</a:t>
            </a:r>
            <a:endParaRPr lang="el-GR" sz="2400" dirty="0" smtClean="0"/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400" dirty="0">
                <a:sym typeface="Wingdings" panose="05000000000000000000" pitchFamily="2" charset="2"/>
              </a:rPr>
              <a:t>Περισσότερη ανοχή πόνου 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400" dirty="0">
                <a:sym typeface="Wingdings" panose="05000000000000000000" pitchFamily="2" charset="2"/>
              </a:rPr>
              <a:t>Λιγότερη δυσφορία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400" dirty="0">
                <a:sym typeface="Wingdings" panose="05000000000000000000" pitchFamily="2" charset="2"/>
              </a:rPr>
              <a:t>Μειωμένος καρδιακός παλμός </a:t>
            </a:r>
            <a:r>
              <a:rPr lang="el-GR" sz="2400" dirty="0" smtClean="0">
                <a:sym typeface="Wingdings" panose="05000000000000000000" pitchFamily="2" charset="2"/>
              </a:rPr>
              <a:t>&amp; </a:t>
            </a:r>
            <a:r>
              <a:rPr lang="el-GR" sz="2400" dirty="0">
                <a:sym typeface="Wingdings" panose="05000000000000000000" pitchFamily="2" charset="2"/>
              </a:rPr>
              <a:t>εφίδρωση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endParaRPr lang="el-GR" sz="2400" dirty="0" smtClean="0">
              <a:sym typeface="Wingdings" panose="05000000000000000000" pitchFamily="2" charset="2"/>
            </a:endParaRP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ym typeface="Wingdings" panose="05000000000000000000" pitchFamily="2" charset="2"/>
              </a:rPr>
              <a:t>Αυξημένη </a:t>
            </a:r>
            <a:r>
              <a:rPr lang="el-GR" sz="2400" dirty="0">
                <a:sym typeface="Wingdings" panose="05000000000000000000" pitchFamily="2" charset="2"/>
              </a:rPr>
              <a:t>μεταβλητότητα καρδιακού </a:t>
            </a:r>
            <a:r>
              <a:rPr lang="el-GR" sz="2400" dirty="0" smtClean="0">
                <a:sym typeface="Wingdings" panose="05000000000000000000" pitchFamily="2" charset="2"/>
              </a:rPr>
              <a:t>ρυθμού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endParaRPr lang="el-GR" sz="2400" dirty="0" smtClean="0">
              <a:sym typeface="Wingdings" panose="05000000000000000000" pitchFamily="2" charset="2"/>
            </a:endParaRP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l-GR" b="1" dirty="0" smtClean="0"/>
              <a:t>Παρόμοια ψυχοφυσιολογικά δεδομένα </a:t>
            </a:r>
            <a:r>
              <a:rPr lang="el-GR" dirty="0" smtClean="0"/>
              <a:t>από φορητές </a:t>
            </a:r>
            <a:r>
              <a:rPr lang="en-US" dirty="0" smtClean="0"/>
              <a:t>vs. </a:t>
            </a:r>
            <a:r>
              <a:rPr lang="el-GR" dirty="0"/>
              <a:t>σ</a:t>
            </a:r>
            <a:r>
              <a:rPr lang="el-GR" dirty="0" smtClean="0"/>
              <a:t>ταθερές συσκευές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el-GR" sz="2800" dirty="0"/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endParaRPr lang="en-AU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0256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5971"/>
            <a:ext cx="11485728" cy="796836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Σημαντικότητα</a:t>
            </a:r>
            <a:r>
              <a:rPr lang="en-US" sz="4000" b="1" dirty="0" smtClean="0"/>
              <a:t> </a:t>
            </a:r>
            <a:r>
              <a:rPr lang="el-GR" sz="4000" b="1" dirty="0" smtClean="0"/>
              <a:t>Αποτελεσμάτων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807"/>
            <a:ext cx="10515600" cy="4093807"/>
          </a:xfrm>
        </p:spPr>
        <p:txBody>
          <a:bodyPr>
            <a:normAutofit/>
          </a:bodyPr>
          <a:lstStyle/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l-GR" sz="2200" b="1" dirty="0" smtClean="0"/>
              <a:t>Αποτελεσματικές τεχνικές διαχείρισης πόνου</a:t>
            </a:r>
            <a:endParaRPr lang="el-GR" sz="2200" b="1" dirty="0"/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200" dirty="0" smtClean="0"/>
              <a:t>Ανάπτυξη </a:t>
            </a:r>
            <a:r>
              <a:rPr lang="el-GR" sz="2200" dirty="0" smtClean="0"/>
              <a:t>αποτελεσματικότερων παρεμβάσεων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200" dirty="0" smtClean="0"/>
              <a:t>Αυξημένη </a:t>
            </a:r>
            <a:r>
              <a:rPr lang="el-GR" sz="2200" dirty="0" smtClean="0"/>
              <a:t>αξιοπιστία δεδομένων με την εξέταση τεχνικών στην καθημερινή ζωή </a:t>
            </a:r>
            <a:endParaRPr lang="el-GR" sz="2200" dirty="0" smtClean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l-GR" sz="2200" b="1" dirty="0" smtClean="0"/>
              <a:t>Φορητές συσκευές </a:t>
            </a:r>
            <a:endParaRPr lang="el-GR" sz="2200" b="1" dirty="0" smtClean="0"/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200" dirty="0" smtClean="0"/>
              <a:t>Νέοι, αξιόπιστοι τρόποι συλλογής και ανάλυσης δεδομένων, με λιγότερο κόστος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el-GR" sz="2200" b="1" dirty="0" smtClean="0"/>
              <a:t>Αλγόριθμοι για πρόβλεψη χρήσης τεχνικών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r>
              <a:rPr lang="el-GR" sz="2200" dirty="0"/>
              <a:t>Π</a:t>
            </a:r>
            <a:r>
              <a:rPr lang="el-GR" sz="2200" dirty="0" smtClean="0"/>
              <a:t>ρώιμη </a:t>
            </a:r>
            <a:r>
              <a:rPr lang="el-GR" sz="2200" dirty="0"/>
              <a:t>ανίχνευση μη αποτελεσματικών τρόπων διαχείρισης πόνου &amp; έγκαιρη </a:t>
            </a:r>
            <a:r>
              <a:rPr lang="el-GR" sz="2200" dirty="0" smtClean="0"/>
              <a:t>παρέμβαση </a:t>
            </a:r>
            <a:r>
              <a:rPr lang="el-GR" sz="2200" dirty="0" smtClean="0">
                <a:sym typeface="Wingdings" panose="05000000000000000000" pitchFamily="2" charset="2"/>
              </a:rPr>
              <a:t> πρόληψη δυσλειτουργικών προσπαθειών διαχείρισης &amp; προβλημάτων υγείας</a:t>
            </a:r>
            <a:endParaRPr lang="el-GR" sz="2200" dirty="0"/>
          </a:p>
          <a:p>
            <a:pPr marL="685800" lvl="2">
              <a:lnSpc>
                <a:spcPct val="120000"/>
              </a:lnSpc>
              <a:spcBef>
                <a:spcPts val="0"/>
              </a:spcBef>
            </a:pPr>
            <a:endParaRPr lang="en-AU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712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63" y="940418"/>
            <a:ext cx="10999073" cy="1339498"/>
          </a:xfrm>
        </p:spPr>
        <p:txBody>
          <a:bodyPr>
            <a:normAutofit/>
          </a:bodyPr>
          <a:lstStyle/>
          <a:p>
            <a:pPr algn="ctr"/>
            <a:r>
              <a:rPr lang="el-GR" sz="5000" b="1" dirty="0" smtClean="0"/>
              <a:t>Ευχαριστώ Πολύ!</a:t>
            </a:r>
            <a:endParaRPr lang="en-US" sz="5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98" y="1450705"/>
            <a:ext cx="1705644" cy="5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CThealthy lab ACBS2019 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6684" r="10243" b="10705"/>
          <a:stretch/>
        </p:blipFill>
        <p:spPr>
          <a:xfrm>
            <a:off x="7723017" y="2226999"/>
            <a:ext cx="3681450" cy="2667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04" y="2106929"/>
            <a:ext cx="2812290" cy="28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5971"/>
            <a:ext cx="11485728" cy="796836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Βιβλιογραφία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032"/>
            <a:ext cx="10757336" cy="4093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400" dirty="0" err="1"/>
              <a:t>Breivik</a:t>
            </a:r>
            <a:r>
              <a:rPr lang="en-AU" sz="1400" dirty="0"/>
              <a:t>, H., </a:t>
            </a:r>
            <a:r>
              <a:rPr lang="en-AU" sz="1400" dirty="0" err="1"/>
              <a:t>Collett</a:t>
            </a:r>
            <a:r>
              <a:rPr lang="en-AU" sz="1400" dirty="0"/>
              <a:t>, B., </a:t>
            </a:r>
            <a:r>
              <a:rPr lang="en-AU" sz="1400" dirty="0" err="1"/>
              <a:t>Ventafridda</a:t>
            </a:r>
            <a:r>
              <a:rPr lang="en-AU" sz="1400" dirty="0"/>
              <a:t>, V. &amp; Cohen, R. (2006). Survey of chronic pain in Europe : Prevalence , impact on daily life , and treatment. </a:t>
            </a:r>
            <a:r>
              <a:rPr lang="en-AU" sz="1400" i="1" dirty="0"/>
              <a:t>European Journal of Pain</a:t>
            </a:r>
            <a:r>
              <a:rPr lang="en-AU" sz="1400" dirty="0"/>
              <a:t>, </a:t>
            </a:r>
            <a:r>
              <a:rPr lang="en-AU" sz="1400" i="1" dirty="0"/>
              <a:t>10</a:t>
            </a:r>
            <a:r>
              <a:rPr lang="en-AU" sz="1400" dirty="0"/>
              <a:t>, 287–333. https://doi.org/10.1016/j.ejpain.2005.06.009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Chiong</a:t>
            </a:r>
            <a:r>
              <a:rPr lang="en-US" sz="1400" dirty="0"/>
              <a:t>, I. N. (2016). </a:t>
            </a:r>
            <a:r>
              <a:rPr lang="en-US" sz="1400" i="1" dirty="0"/>
              <a:t>Is emotional pain worse than physical pain 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Dixon-</a:t>
            </a:r>
            <a:r>
              <a:rPr lang="en-US" sz="1400" dirty="0" err="1"/>
              <a:t>gordon</a:t>
            </a:r>
            <a:r>
              <a:rPr lang="en-US" sz="1400" dirty="0"/>
              <a:t>, K. L., Turner, B. J., Rosenthal, M. Z., &amp; Chapman, A. L. (2017). Emotion Regulation in Borderline Personality Disorder: An Experimental Investigation of the Effects of Instructed Acceptance and Suppression. </a:t>
            </a:r>
            <a:r>
              <a:rPr lang="en-US" sz="1400" i="1" dirty="0"/>
              <a:t>Behavior Therapy</a:t>
            </a:r>
            <a:r>
              <a:rPr lang="en-US" sz="1400" dirty="0"/>
              <a:t>, </a:t>
            </a:r>
            <a:r>
              <a:rPr lang="en-US" sz="1400" i="1" dirty="0"/>
              <a:t>48</a:t>
            </a:r>
            <a:r>
              <a:rPr lang="en-US" sz="1400" dirty="0"/>
              <a:t>(6), 750–764. </a:t>
            </a:r>
            <a:r>
              <a:rPr lang="en-US" sz="1400" dirty="0">
                <a:hlinkClick r:id="rId3"/>
              </a:rPr>
              <a:t>https://doi.org/10.1016/j.beth.2017.03.001</a:t>
            </a:r>
            <a:endParaRPr lang="en-US" sz="1400" dirty="0"/>
          </a:p>
          <a:p>
            <a:pPr marL="0" indent="0">
              <a:buNone/>
            </a:pPr>
            <a:r>
              <a:rPr lang="en-AU" sz="1400" dirty="0" err="1"/>
              <a:t>Eccleston</a:t>
            </a:r>
            <a:r>
              <a:rPr lang="en-AU" sz="1400" dirty="0"/>
              <a:t>, C., Williams, A. &amp; Morley, S. (2009). Psychological therapies for the management of chronic pain (excluding headache) in adults. </a:t>
            </a:r>
            <a:r>
              <a:rPr lang="en-AU" sz="1400" i="1" dirty="0"/>
              <a:t>Cochrane Database </a:t>
            </a:r>
            <a:r>
              <a:rPr lang="en-AU" sz="1400" i="1" dirty="0" err="1"/>
              <a:t>Syst</a:t>
            </a:r>
            <a:r>
              <a:rPr lang="en-AU" sz="1400" i="1" dirty="0"/>
              <a:t> Rev</a:t>
            </a:r>
            <a:r>
              <a:rPr lang="en-AU" sz="1400" dirty="0"/>
              <a:t>, </a:t>
            </a:r>
            <a:r>
              <a:rPr lang="en-AU" sz="1400" i="1" dirty="0"/>
              <a:t>2</a:t>
            </a:r>
            <a:r>
              <a:rPr lang="en-AU" sz="1400" dirty="0"/>
              <a:t>. </a:t>
            </a:r>
          </a:p>
          <a:p>
            <a:pPr marL="0" indent="0">
              <a:buNone/>
            </a:pPr>
            <a:r>
              <a:rPr lang="en-US" sz="1400" dirty="0"/>
              <a:t>Forsyth, L., &amp; Hayes, L. L. (2014). The Effects of Acceptance of Thoughts, Mindful Awareness of Breathing, and Spontaneous Coping on an Experimentally Induced Pain Task. </a:t>
            </a:r>
            <a:r>
              <a:rPr lang="en-US" sz="1400" i="1" dirty="0"/>
              <a:t>Psychological Record</a:t>
            </a:r>
            <a:r>
              <a:rPr lang="en-US" sz="1400" dirty="0"/>
              <a:t>, </a:t>
            </a:r>
            <a:r>
              <a:rPr lang="en-US" sz="1400" i="1" dirty="0"/>
              <a:t>64</a:t>
            </a:r>
            <a:r>
              <a:rPr lang="en-US" sz="1400" dirty="0"/>
              <a:t>(3), 447–455. </a:t>
            </a:r>
            <a:r>
              <a:rPr lang="en-US" sz="1400" dirty="0">
                <a:hlinkClick r:id="rId4"/>
              </a:rPr>
              <a:t>https://doi.org/10.1007/s40732-014-0010-6</a:t>
            </a:r>
            <a:endParaRPr lang="en-US" sz="1400" dirty="0"/>
          </a:p>
          <a:p>
            <a:pPr marL="0" indent="0">
              <a:buNone/>
            </a:pPr>
            <a:r>
              <a:rPr lang="en-AU" sz="1400" dirty="0"/>
              <a:t>Hayes, S.C. (2004). Acceptance and commitment therapy, relational frame theory, and the third wave of </a:t>
            </a:r>
            <a:r>
              <a:rPr lang="en-AU" sz="1400" dirty="0" err="1"/>
              <a:t>behavioral</a:t>
            </a:r>
            <a:r>
              <a:rPr lang="en-AU" sz="1400" dirty="0"/>
              <a:t> and cognitive therapies. </a:t>
            </a:r>
            <a:r>
              <a:rPr lang="en-AU" sz="1400" i="1" dirty="0" err="1"/>
              <a:t>Behavior</a:t>
            </a:r>
            <a:r>
              <a:rPr lang="en-AU" sz="1400" i="1" dirty="0"/>
              <a:t> Therapy</a:t>
            </a:r>
            <a:r>
              <a:rPr lang="en-AU" sz="1400" dirty="0"/>
              <a:t>, </a:t>
            </a:r>
            <a:r>
              <a:rPr lang="en-AU" sz="1400" i="1" dirty="0"/>
              <a:t>35</a:t>
            </a:r>
            <a:r>
              <a:rPr lang="en-AU" sz="1400" dirty="0"/>
              <a:t>, 639–65. https://doi.org/10.1016/S0005-7894(04)80013-3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Kohl, A., </a:t>
            </a:r>
            <a:r>
              <a:rPr lang="en-US" sz="1400" dirty="0" err="1"/>
              <a:t>Rief</a:t>
            </a:r>
            <a:r>
              <a:rPr lang="en-US" sz="1400" dirty="0"/>
              <a:t>, W., &amp; </a:t>
            </a:r>
            <a:r>
              <a:rPr lang="en-US" sz="1400" dirty="0" err="1"/>
              <a:t>Glombiewski</a:t>
            </a:r>
            <a:r>
              <a:rPr lang="en-US" sz="1400" dirty="0"/>
              <a:t>, J. A. (2012). How effective are acceptance strategies? A meta-analytic review of experimental results. </a:t>
            </a:r>
            <a:r>
              <a:rPr lang="en-US" sz="1400" i="1" dirty="0"/>
              <a:t>Journal of Behavior Therapy and Experimental Psychiatry</a:t>
            </a:r>
            <a:r>
              <a:rPr lang="en-US" sz="1400" dirty="0"/>
              <a:t>, </a:t>
            </a:r>
            <a:r>
              <a:rPr lang="en-US" sz="1400" i="1" dirty="0"/>
              <a:t>43</a:t>
            </a:r>
            <a:r>
              <a:rPr lang="en-US" sz="1400" dirty="0"/>
              <a:t>(4), 988–1001.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doi.org/10.1016/j.jbtep.2012.03.004</a:t>
            </a:r>
          </a:p>
          <a:p>
            <a:pPr marL="0" indent="0">
              <a:buNone/>
            </a:pPr>
            <a:r>
              <a:rPr lang="en-AU" sz="1400" dirty="0"/>
              <a:t>Konstantinou, P., </a:t>
            </a:r>
            <a:r>
              <a:rPr lang="en-AU" sz="1400" dirty="0" err="1"/>
              <a:t>Trigeorgi</a:t>
            </a:r>
            <a:r>
              <a:rPr lang="en-AU" sz="1400" dirty="0"/>
              <a:t>, A., Georgiou, C., </a:t>
            </a:r>
            <a:r>
              <a:rPr lang="en-AU" sz="1400" dirty="0" err="1"/>
              <a:t>Gloster</a:t>
            </a:r>
            <a:r>
              <a:rPr lang="en-AU" sz="1400" dirty="0"/>
              <a:t>, A.T., </a:t>
            </a:r>
            <a:r>
              <a:rPr lang="en-AU" sz="1400" dirty="0" err="1"/>
              <a:t>Panayiotou</a:t>
            </a:r>
            <a:r>
              <a:rPr lang="en-AU" sz="1400" dirty="0"/>
              <a:t>, G. &amp; </a:t>
            </a:r>
            <a:r>
              <a:rPr lang="en-AU" sz="1400" dirty="0" err="1"/>
              <a:t>Karekla</a:t>
            </a:r>
            <a:r>
              <a:rPr lang="en-AU" sz="1400" dirty="0"/>
              <a:t>, M. (2020). Comparing apples and oranges or different types of citrus fruits? Using wearable versus stationary devices to </a:t>
            </a:r>
            <a:r>
              <a:rPr lang="en-AU" sz="1400" dirty="0" err="1"/>
              <a:t>analyze</a:t>
            </a:r>
            <a:r>
              <a:rPr lang="en-AU" sz="1400" dirty="0"/>
              <a:t> psychophysiological data. </a:t>
            </a:r>
            <a:r>
              <a:rPr lang="en-AU" sz="1400" i="1" dirty="0"/>
              <a:t>Psychophysiology</a:t>
            </a:r>
            <a:r>
              <a:rPr lang="en-AU" sz="1400" dirty="0"/>
              <a:t>, </a:t>
            </a:r>
            <a:r>
              <a:rPr lang="en-AU" sz="1400" i="1" dirty="0"/>
              <a:t>57</a:t>
            </a:r>
            <a:r>
              <a:rPr lang="en-AU" sz="1400" dirty="0"/>
              <a:t>, 1–21. https://doi.org/10.1111/psyp.13551</a:t>
            </a:r>
            <a:endParaRPr lang="en-US" sz="1400" dirty="0"/>
          </a:p>
          <a:p>
            <a:pPr marL="0" indent="0">
              <a:buNone/>
            </a:pPr>
            <a:endParaRPr lang="en-US" sz="1500" dirty="0" smtClean="0">
              <a:hlinkClick r:id="rId5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46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18789"/>
            <a:ext cx="10515600" cy="43603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b="1" dirty="0" smtClean="0"/>
              <a:t>Χρηματοδότηση</a:t>
            </a:r>
            <a:r>
              <a:rPr lang="en-US" sz="2200" b="1" dirty="0" smtClean="0"/>
              <a:t>:</a:t>
            </a:r>
            <a:r>
              <a:rPr lang="el-GR" sz="2200" b="1" dirty="0" smtClean="0"/>
              <a:t> </a:t>
            </a:r>
            <a:r>
              <a:rPr lang="el-GR" sz="2200" dirty="0" smtClean="0"/>
              <a:t>Εσωτερικά Προγράμματα Πανεπιστήμιο Κύπρου </a:t>
            </a:r>
            <a:r>
              <a:rPr lang="el-GR" sz="2200" dirty="0"/>
              <a:t>(</a:t>
            </a:r>
            <a:r>
              <a:rPr lang="en-US" sz="2200" dirty="0" smtClean="0"/>
              <a:t>2021-2023</a:t>
            </a:r>
            <a:r>
              <a:rPr lang="el-GR" sz="2200" dirty="0" smtClean="0"/>
              <a:t>)</a:t>
            </a:r>
          </a:p>
          <a:p>
            <a:pPr>
              <a:lnSpc>
                <a:spcPct val="100000"/>
              </a:lnSpc>
            </a:pP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l-GR" sz="2200" b="1" dirty="0" smtClean="0"/>
              <a:t>Επιστημονικός Υπεύθυνος: </a:t>
            </a:r>
            <a:r>
              <a:rPr lang="el-GR" sz="2200" dirty="0" smtClean="0"/>
              <a:t>Δρ. Μαρία Καρεκλά, </a:t>
            </a:r>
            <a:r>
              <a:rPr lang="en-US" sz="2200" dirty="0" err="1" smtClean="0"/>
              <a:t>ACT</a:t>
            </a:r>
            <a:r>
              <a:rPr lang="en-US" sz="2200" i="1" dirty="0" err="1" smtClean="0"/>
              <a:t>healthy</a:t>
            </a:r>
            <a:r>
              <a:rPr lang="en-US" sz="2200" i="1" dirty="0" smtClean="0"/>
              <a:t> </a:t>
            </a:r>
            <a:r>
              <a:rPr lang="en-US" sz="2200" dirty="0" smtClean="0"/>
              <a:t>laboratory, </a:t>
            </a:r>
            <a:r>
              <a:rPr lang="el-GR" sz="2200" dirty="0" smtClean="0"/>
              <a:t>Τμήμα Ψυχολογίας</a:t>
            </a:r>
          </a:p>
          <a:p>
            <a:pPr>
              <a:lnSpc>
                <a:spcPct val="100000"/>
              </a:lnSpc>
            </a:pPr>
            <a:endParaRPr lang="el-GR" sz="2200" dirty="0" smtClean="0"/>
          </a:p>
          <a:p>
            <a:pPr>
              <a:lnSpc>
                <a:spcPct val="100000"/>
              </a:lnSpc>
            </a:pPr>
            <a:r>
              <a:rPr lang="el-GR" sz="2200" b="1" dirty="0" smtClean="0"/>
              <a:t>Συνεργάτες:</a:t>
            </a:r>
          </a:p>
          <a:p>
            <a:pPr lvl="1">
              <a:lnSpc>
                <a:spcPct val="100000"/>
              </a:lnSpc>
            </a:pPr>
            <a:r>
              <a:rPr lang="el-GR" sz="2200" dirty="0" smtClean="0"/>
              <a:t>Δρ. </a:t>
            </a:r>
            <a:r>
              <a:rPr lang="el-GR" sz="2200" dirty="0" err="1" smtClean="0"/>
              <a:t>Χρύσης</a:t>
            </a:r>
            <a:r>
              <a:rPr lang="el-GR" sz="2200" dirty="0" smtClean="0"/>
              <a:t> Γεωργίου, Τμήμα Πληροφορικής</a:t>
            </a:r>
          </a:p>
          <a:p>
            <a:pPr lvl="1">
              <a:lnSpc>
                <a:spcPct val="100000"/>
              </a:lnSpc>
            </a:pPr>
            <a:r>
              <a:rPr lang="el-GR" sz="2200" dirty="0" smtClean="0"/>
              <a:t>Κ. </a:t>
            </a:r>
            <a:r>
              <a:rPr lang="el-GR" sz="2200" dirty="0" err="1" smtClean="0"/>
              <a:t>Άντρια</a:t>
            </a:r>
            <a:r>
              <a:rPr lang="el-GR" sz="2200" dirty="0" smtClean="0"/>
              <a:t> </a:t>
            </a:r>
            <a:r>
              <a:rPr lang="el-GR" sz="2200" dirty="0" err="1" smtClean="0"/>
              <a:t>Τριγιώργη</a:t>
            </a:r>
            <a:r>
              <a:rPr lang="el-GR" sz="2200" dirty="0" smtClean="0"/>
              <a:t>, Τμήμα Πληροφορικής</a:t>
            </a:r>
          </a:p>
          <a:p>
            <a:pPr lvl="1">
              <a:lnSpc>
                <a:spcPct val="100000"/>
              </a:lnSpc>
            </a:pPr>
            <a:r>
              <a:rPr lang="el-GR" sz="2200" dirty="0" smtClean="0"/>
              <a:t>Δρ. Γεωργία Παναγιώτου, Τμήμα Ψυχολογίας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Dr. Andrew T. </a:t>
            </a:r>
            <a:r>
              <a:rPr lang="en-US" sz="2200" dirty="0" err="1" smtClean="0"/>
              <a:t>Gloster</a:t>
            </a:r>
            <a:r>
              <a:rPr lang="en-US" sz="2200" dirty="0"/>
              <a:t>, University of Basel, </a:t>
            </a:r>
            <a:r>
              <a:rPr lang="en-US" sz="2200" dirty="0" smtClean="0"/>
              <a:t>Switzerland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Dr. Louise McHugh, University College Dublin, Ireland</a:t>
            </a:r>
            <a:endParaRPr lang="el-GR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6536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5971"/>
            <a:ext cx="11485728" cy="796836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Βιβλιογραφία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3469"/>
            <a:ext cx="10515600" cy="40938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5600" dirty="0" err="1" smtClean="0"/>
              <a:t>Minkley</a:t>
            </a:r>
            <a:r>
              <a:rPr lang="en-AU" sz="5600" dirty="0" smtClean="0"/>
              <a:t>, N., </a:t>
            </a:r>
            <a:r>
              <a:rPr lang="en-AU" sz="5600" dirty="0" err="1" smtClean="0"/>
              <a:t>Schröder</a:t>
            </a:r>
            <a:r>
              <a:rPr lang="en-AU" sz="5600" dirty="0" smtClean="0"/>
              <a:t>, T.P., Wolf, O.T. &amp; Kirchner, W.H. (2014). The socially evaluated cold-</a:t>
            </a:r>
            <a:r>
              <a:rPr lang="en-AU" sz="5600" dirty="0" err="1" smtClean="0"/>
              <a:t>pressor</a:t>
            </a:r>
            <a:r>
              <a:rPr lang="en-AU" sz="5600" dirty="0" smtClean="0"/>
              <a:t> test (SECPT) for groups: Effects of repeated administration of a combined physiological and psychological stressor. </a:t>
            </a:r>
            <a:r>
              <a:rPr lang="en-AU" sz="5600" i="1" dirty="0" err="1" smtClean="0"/>
              <a:t>Psychoneuroendocrinology</a:t>
            </a:r>
            <a:r>
              <a:rPr lang="en-AU" sz="5600" dirty="0" smtClean="0"/>
              <a:t>, </a:t>
            </a:r>
            <a:r>
              <a:rPr lang="en-AU" sz="5600" i="1" dirty="0" smtClean="0"/>
              <a:t>45</a:t>
            </a:r>
            <a:r>
              <a:rPr lang="en-AU" sz="5600" dirty="0" smtClean="0"/>
              <a:t>, 119–27. </a:t>
            </a:r>
            <a:r>
              <a:rPr lang="en-AU" sz="5600" dirty="0" smtClean="0">
                <a:hlinkClick r:id="rId3"/>
              </a:rPr>
              <a:t>https://doi.org/10.1016/j.psyneuen.2014.03.022</a:t>
            </a:r>
            <a:endParaRPr lang="en-AU" sz="5600" dirty="0" smtClean="0"/>
          </a:p>
          <a:p>
            <a:pPr marL="0" indent="0">
              <a:buNone/>
            </a:pPr>
            <a:r>
              <a:rPr lang="en-AU" sz="5600" dirty="0" err="1" smtClean="0"/>
              <a:t>Ollander</a:t>
            </a:r>
            <a:r>
              <a:rPr lang="en-AU" sz="5600" dirty="0" smtClean="0"/>
              <a:t>, S., Godin, C., </a:t>
            </a:r>
            <a:r>
              <a:rPr lang="en-AU" sz="5600" dirty="0" err="1" smtClean="0"/>
              <a:t>Campagne</a:t>
            </a:r>
            <a:r>
              <a:rPr lang="en-AU" sz="5600" dirty="0" smtClean="0"/>
              <a:t>, A. &amp; </a:t>
            </a:r>
            <a:r>
              <a:rPr lang="en-AU" sz="5600" dirty="0" err="1" smtClean="0"/>
              <a:t>Charbonnier</a:t>
            </a:r>
            <a:r>
              <a:rPr lang="en-AU" sz="5600" dirty="0" smtClean="0"/>
              <a:t>, S. (2016). A Comparison of Wearable and Stationary Sensors for Stress Detection. </a:t>
            </a:r>
            <a:r>
              <a:rPr lang="en-AU" sz="5600" i="1" dirty="0" smtClean="0"/>
              <a:t>2016 IEEE International Conference on Systems, Man, and Cybernetics (SMC)</a:t>
            </a:r>
            <a:r>
              <a:rPr lang="en-AU" sz="5600" dirty="0" smtClean="0"/>
              <a:t>. </a:t>
            </a:r>
            <a:endParaRPr lang="en-US" sz="5600" dirty="0" smtClean="0"/>
          </a:p>
          <a:p>
            <a:pPr marL="0" indent="0">
              <a:buNone/>
            </a:pPr>
            <a:r>
              <a:rPr lang="en-US" sz="5600" dirty="0" smtClean="0"/>
              <a:t>Patel, S., Park, H., </a:t>
            </a:r>
            <a:r>
              <a:rPr lang="en-US" sz="5600" dirty="0" err="1" smtClean="0"/>
              <a:t>Bonato</a:t>
            </a:r>
            <a:r>
              <a:rPr lang="en-US" sz="5600" dirty="0" smtClean="0"/>
              <a:t>, P., Chan, L., &amp; Rodgers, M. (2012). A review of wearable sensors and systems with application in rehabilitation. </a:t>
            </a:r>
            <a:r>
              <a:rPr lang="en-US" sz="5600" i="1" dirty="0" smtClean="0"/>
              <a:t>Journal of </a:t>
            </a:r>
            <a:r>
              <a:rPr lang="en-US" sz="5600" i="1" dirty="0" err="1" smtClean="0"/>
              <a:t>NeuroEngineering</a:t>
            </a:r>
            <a:r>
              <a:rPr lang="en-US" sz="5600" i="1" dirty="0" smtClean="0"/>
              <a:t> and Rehabilitation</a:t>
            </a:r>
            <a:r>
              <a:rPr lang="en-US" sz="5600" dirty="0" smtClean="0"/>
              <a:t>, </a:t>
            </a:r>
            <a:r>
              <a:rPr lang="en-US" sz="5600" i="1" dirty="0" smtClean="0"/>
              <a:t>9</a:t>
            </a:r>
            <a:r>
              <a:rPr lang="en-US" sz="5600" dirty="0" smtClean="0"/>
              <a:t>(21), 1–17. </a:t>
            </a:r>
            <a:r>
              <a:rPr lang="en-US" sz="5600" dirty="0" smtClean="0">
                <a:hlinkClick r:id="rId4"/>
              </a:rPr>
              <a:t>https://doi.org/10.1186/1743-0003-9-21</a:t>
            </a:r>
            <a:endParaRPr lang="en-US" sz="5600" dirty="0" smtClean="0"/>
          </a:p>
          <a:p>
            <a:pPr marL="0" indent="0">
              <a:buNone/>
            </a:pPr>
            <a:r>
              <a:rPr lang="en-AU" sz="5600" dirty="0" err="1" smtClean="0"/>
              <a:t>Ragot</a:t>
            </a:r>
            <a:r>
              <a:rPr lang="en-AU" sz="5600" dirty="0" smtClean="0"/>
              <a:t>, M., Martin, N., </a:t>
            </a:r>
            <a:r>
              <a:rPr lang="en-AU" sz="5600" dirty="0" err="1" smtClean="0"/>
              <a:t>Em</a:t>
            </a:r>
            <a:r>
              <a:rPr lang="en-AU" sz="5600" dirty="0" smtClean="0"/>
              <a:t>, S., </a:t>
            </a:r>
            <a:r>
              <a:rPr lang="en-AU" sz="5600" dirty="0" err="1" smtClean="0"/>
              <a:t>Pallamin</a:t>
            </a:r>
            <a:r>
              <a:rPr lang="en-AU" sz="5600" dirty="0" smtClean="0"/>
              <a:t>, N. &amp; </a:t>
            </a:r>
            <a:r>
              <a:rPr lang="en-AU" sz="5600" dirty="0" err="1" smtClean="0"/>
              <a:t>Diverrez</a:t>
            </a:r>
            <a:r>
              <a:rPr lang="en-AU" sz="5600" dirty="0" smtClean="0"/>
              <a:t>, J. (2017). Emotion Recognition Using Physiological Signals: Laboratory vs. Wearable Sensors. </a:t>
            </a:r>
            <a:r>
              <a:rPr lang="en-AU" sz="5600" i="1" dirty="0" smtClean="0"/>
              <a:t>International Conference on Applied Human Factors and Ergonomics</a:t>
            </a:r>
            <a:r>
              <a:rPr lang="en-AU" sz="5600" dirty="0" smtClean="0"/>
              <a:t>,  p. 15–22. </a:t>
            </a:r>
            <a:endParaRPr lang="en-US" sz="5600" dirty="0" smtClean="0"/>
          </a:p>
          <a:p>
            <a:pPr marL="0" indent="0">
              <a:buNone/>
            </a:pPr>
            <a:r>
              <a:rPr lang="en-US" sz="5600" dirty="0" smtClean="0"/>
              <a:t>Singer, A. R., &amp; Dobson, K. S. (2007). An experimental investigation of the cognitive vulnerability to depression. </a:t>
            </a:r>
            <a:r>
              <a:rPr lang="en-US" sz="5600" i="1" dirty="0" err="1" smtClean="0"/>
              <a:t>Behaviour</a:t>
            </a:r>
            <a:r>
              <a:rPr lang="en-US" sz="5600" i="1" dirty="0" smtClean="0"/>
              <a:t> Research &amp; Therapy</a:t>
            </a:r>
            <a:r>
              <a:rPr lang="en-US" sz="5600" dirty="0" smtClean="0"/>
              <a:t>, </a:t>
            </a:r>
            <a:r>
              <a:rPr lang="en-US" sz="5600" i="1" dirty="0" smtClean="0"/>
              <a:t>45</a:t>
            </a:r>
            <a:r>
              <a:rPr lang="en-US" sz="5600" dirty="0" smtClean="0"/>
              <a:t>, 563–575. </a:t>
            </a:r>
            <a:r>
              <a:rPr lang="en-US" sz="5600" dirty="0" smtClean="0">
                <a:hlinkClick r:id="rId5"/>
              </a:rPr>
              <a:t>https://doi.org/10.1016/j.brat.2006.05.007</a:t>
            </a:r>
            <a:endParaRPr lang="en-US" sz="5600" dirty="0" smtClean="0"/>
          </a:p>
          <a:p>
            <a:pPr marL="0" indent="0">
              <a:buNone/>
            </a:pPr>
            <a:r>
              <a:rPr lang="en-AU" sz="5600" dirty="0" smtClean="0"/>
              <a:t>Tsang, A., Von </a:t>
            </a:r>
            <a:r>
              <a:rPr lang="en-AU" sz="5600" dirty="0" err="1" smtClean="0"/>
              <a:t>Korff</a:t>
            </a:r>
            <a:r>
              <a:rPr lang="en-AU" sz="5600" dirty="0" smtClean="0"/>
              <a:t>, M., Lee, S., Alonso, J., </a:t>
            </a:r>
            <a:r>
              <a:rPr lang="en-AU" sz="5600" dirty="0" err="1" smtClean="0"/>
              <a:t>Karam</a:t>
            </a:r>
            <a:r>
              <a:rPr lang="en-AU" sz="5600" dirty="0" smtClean="0"/>
              <a:t>, E., </a:t>
            </a:r>
            <a:r>
              <a:rPr lang="en-AU" sz="5600" dirty="0" err="1" smtClean="0"/>
              <a:t>Angermeyer</a:t>
            </a:r>
            <a:r>
              <a:rPr lang="en-AU" sz="5600" dirty="0" smtClean="0"/>
              <a:t>, M.C. et al. (2008). Common Chronic Pain Conditions in Developed and Developing Countries: Gender and Age Differences and Comorbidity With Depression-Anxiety Disorders. </a:t>
            </a:r>
            <a:r>
              <a:rPr lang="en-AU" sz="5600" i="1" dirty="0" smtClean="0"/>
              <a:t>The Journal of Pain</a:t>
            </a:r>
            <a:r>
              <a:rPr lang="en-AU" sz="5600" dirty="0" smtClean="0"/>
              <a:t>, </a:t>
            </a:r>
            <a:r>
              <a:rPr lang="en-AU" sz="5600" i="1" dirty="0" smtClean="0"/>
              <a:t>9</a:t>
            </a:r>
            <a:r>
              <a:rPr lang="en-AU" sz="5600" dirty="0" smtClean="0"/>
              <a:t>, 883–91. </a:t>
            </a:r>
            <a:r>
              <a:rPr lang="en-AU" sz="5600" dirty="0" smtClean="0">
                <a:hlinkClick r:id="rId6"/>
              </a:rPr>
              <a:t>https://doi.org/10.1016/j.jpain.2008.11.010</a:t>
            </a:r>
            <a:endParaRPr lang="en-AU" sz="5600" dirty="0" smtClean="0"/>
          </a:p>
          <a:p>
            <a:pPr marL="0" indent="0">
              <a:buNone/>
            </a:pPr>
            <a:r>
              <a:rPr lang="en-AU" sz="5600" dirty="0" err="1"/>
              <a:t>Veehof</a:t>
            </a:r>
            <a:r>
              <a:rPr lang="en-AU" sz="5600" dirty="0"/>
              <a:t>, M.M., </a:t>
            </a:r>
            <a:r>
              <a:rPr lang="en-AU" sz="5600" dirty="0" err="1"/>
              <a:t>Trompetter</a:t>
            </a:r>
            <a:r>
              <a:rPr lang="en-AU" sz="5600" dirty="0"/>
              <a:t>, H.R., </a:t>
            </a:r>
            <a:r>
              <a:rPr lang="en-AU" sz="5600" dirty="0" err="1"/>
              <a:t>Bohlmeijer</a:t>
            </a:r>
            <a:r>
              <a:rPr lang="en-AU" sz="5600" dirty="0"/>
              <a:t>, E.T. &amp; </a:t>
            </a:r>
            <a:r>
              <a:rPr lang="en-AU" sz="5600" dirty="0" err="1"/>
              <a:t>Schreurs</a:t>
            </a:r>
            <a:r>
              <a:rPr lang="en-AU" sz="5600" dirty="0"/>
              <a:t>, K.M.G. (2016). Acceptance- and mindfulness-based interventions for the treatment of chronic pain: a meta-analytic review. Cognitive Behaviour Therapy, 45, 5–31. </a:t>
            </a:r>
            <a:r>
              <a:rPr lang="en-AU" sz="5600" dirty="0">
                <a:hlinkClick r:id="rId7"/>
              </a:rPr>
              <a:t>https://</a:t>
            </a:r>
            <a:r>
              <a:rPr lang="en-AU" sz="5600" dirty="0" smtClean="0">
                <a:hlinkClick r:id="rId7"/>
              </a:rPr>
              <a:t>doi.org/10.1080/16506073.2015.1098724</a:t>
            </a:r>
            <a:endParaRPr lang="en-AU" sz="5600" dirty="0" smtClean="0"/>
          </a:p>
          <a:p>
            <a:pPr marL="0" indent="0">
              <a:buNone/>
            </a:pPr>
            <a:r>
              <a:rPr lang="en-AU" sz="5600" dirty="0" smtClean="0"/>
              <a:t>Von </a:t>
            </a:r>
            <a:r>
              <a:rPr lang="en-AU" sz="5600" dirty="0" smtClean="0"/>
              <a:t>Baeyer, C.L., </a:t>
            </a:r>
            <a:r>
              <a:rPr lang="en-AU" sz="5600" dirty="0" err="1" smtClean="0"/>
              <a:t>Piira</a:t>
            </a:r>
            <a:r>
              <a:rPr lang="en-AU" sz="5600" dirty="0" smtClean="0"/>
              <a:t>, T., Chambers, C.T., </a:t>
            </a:r>
            <a:r>
              <a:rPr lang="en-AU" sz="5600" dirty="0" err="1" smtClean="0"/>
              <a:t>Trapanotto</a:t>
            </a:r>
            <a:r>
              <a:rPr lang="en-AU" sz="5600" dirty="0" smtClean="0"/>
              <a:t>, M. &amp; </a:t>
            </a:r>
            <a:r>
              <a:rPr lang="en-AU" sz="5600" dirty="0" err="1" smtClean="0"/>
              <a:t>Zeltzer</a:t>
            </a:r>
            <a:r>
              <a:rPr lang="en-AU" sz="5600" dirty="0" smtClean="0"/>
              <a:t>, L.K. (2005). Guidelines for the cold </a:t>
            </a:r>
            <a:r>
              <a:rPr lang="en-AU" sz="5600" dirty="0" err="1" smtClean="0"/>
              <a:t>pressor</a:t>
            </a:r>
            <a:r>
              <a:rPr lang="en-AU" sz="5600" dirty="0" smtClean="0"/>
              <a:t> task as an experimental pain stimulus for use with children. </a:t>
            </a:r>
            <a:r>
              <a:rPr lang="en-AU" sz="5600" i="1" dirty="0" smtClean="0"/>
              <a:t>Journal of Pain</a:t>
            </a:r>
            <a:r>
              <a:rPr lang="en-AU" sz="5600" dirty="0" smtClean="0"/>
              <a:t>, </a:t>
            </a:r>
            <a:r>
              <a:rPr lang="en-AU" sz="5600" i="1" dirty="0" smtClean="0"/>
              <a:t>6</a:t>
            </a:r>
            <a:r>
              <a:rPr lang="en-AU" sz="5600" dirty="0" smtClean="0"/>
              <a:t>, 218–27. https://doi.org/10.1016/j.jpain.2005.01.349</a:t>
            </a:r>
            <a:endParaRPr lang="en-US" sz="5600" dirty="0" smtClean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AU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354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339"/>
            <a:ext cx="10515600" cy="551961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Χρόνιες Παθήσεις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10515600" cy="3877289"/>
          </a:xfrm>
        </p:spPr>
        <p:txBody>
          <a:bodyPr>
            <a:noAutofit/>
          </a:bodyPr>
          <a:lstStyle/>
          <a:p>
            <a:r>
              <a:rPr lang="el-GR" sz="2500" b="1" dirty="0" smtClean="0"/>
              <a:t>1 στους 5 ενήλικες </a:t>
            </a:r>
            <a:r>
              <a:rPr lang="el-GR" sz="2500" dirty="0" smtClean="0"/>
              <a:t>πάσχει από κάποια χρόνια πάθηση </a:t>
            </a:r>
            <a:r>
              <a:rPr lang="en-US" sz="2500" dirty="0" smtClean="0"/>
              <a:t>(Tsang </a:t>
            </a:r>
            <a:r>
              <a:rPr lang="en-US" sz="2500" dirty="0"/>
              <a:t>et al., 2008</a:t>
            </a:r>
            <a:r>
              <a:rPr lang="en-US" sz="2500" dirty="0" smtClean="0"/>
              <a:t>)</a:t>
            </a:r>
            <a:endParaRPr lang="el-GR" sz="2500" dirty="0" smtClean="0"/>
          </a:p>
          <a:p>
            <a:endParaRPr lang="el-GR" sz="2500" dirty="0" smtClean="0"/>
          </a:p>
          <a:p>
            <a:r>
              <a:rPr lang="el-GR" sz="2500" b="1" dirty="0" smtClean="0"/>
              <a:t>Ψυχολογικές, οικονομικές και κοινωνικές συνέπειες </a:t>
            </a:r>
            <a:r>
              <a:rPr lang="el-GR" sz="2500" dirty="0" smtClean="0"/>
              <a:t>στο άτομο, την οικογένεια και στα συστήματα υγείας </a:t>
            </a:r>
            <a:r>
              <a:rPr lang="en-AU" sz="2500" dirty="0" smtClean="0"/>
              <a:t>(</a:t>
            </a:r>
            <a:r>
              <a:rPr lang="en-AU" sz="2500" dirty="0" err="1"/>
              <a:t>Breivik</a:t>
            </a:r>
            <a:r>
              <a:rPr lang="en-AU" sz="2500" dirty="0"/>
              <a:t> et al., </a:t>
            </a:r>
            <a:r>
              <a:rPr lang="en-AU" sz="2500" dirty="0" smtClean="0"/>
              <a:t>2006)</a:t>
            </a:r>
            <a:r>
              <a:rPr lang="el-GR" sz="2500" dirty="0" smtClean="0"/>
              <a:t> </a:t>
            </a:r>
          </a:p>
          <a:p>
            <a:endParaRPr lang="el-GR" sz="2500" dirty="0" smtClean="0"/>
          </a:p>
          <a:p>
            <a:r>
              <a:rPr lang="el-GR" sz="2500" dirty="0" smtClean="0"/>
              <a:t>Τρέχουσες φαρμακολογικές, χειρουργικές και ψυχολογικές παρεμβάσεις </a:t>
            </a:r>
            <a:r>
              <a:rPr lang="el-GR" sz="2500" b="1" dirty="0" smtClean="0"/>
              <a:t>μέτρια αποτελεσματικές</a:t>
            </a:r>
            <a:r>
              <a:rPr lang="el-GR" sz="2500" dirty="0" smtClean="0"/>
              <a:t> </a:t>
            </a:r>
            <a:r>
              <a:rPr lang="en-AU" sz="2500" dirty="0" smtClean="0"/>
              <a:t>(</a:t>
            </a:r>
            <a:r>
              <a:rPr lang="en-AU" sz="2500" dirty="0" err="1"/>
              <a:t>Eccleston</a:t>
            </a:r>
            <a:r>
              <a:rPr lang="en-AU" sz="2500" dirty="0"/>
              <a:t> et al., </a:t>
            </a:r>
            <a:r>
              <a:rPr lang="en-AU" sz="2500" dirty="0" smtClean="0"/>
              <a:t>2009)</a:t>
            </a:r>
            <a:endParaRPr lang="el-GR" sz="25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6901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6933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339"/>
            <a:ext cx="10515600" cy="551961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Θεραπεία Αποδοχής και Δέσμευσης (ΘΑΔ)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10757336" cy="3877289"/>
          </a:xfrm>
        </p:spPr>
        <p:txBody>
          <a:bodyPr>
            <a:noAutofit/>
          </a:bodyPr>
          <a:lstStyle/>
          <a:p>
            <a:r>
              <a:rPr lang="el-GR" sz="2100" dirty="0"/>
              <a:t>Νέες προσεγγίσεις </a:t>
            </a:r>
            <a:r>
              <a:rPr lang="el-GR" sz="2100" dirty="0">
                <a:sym typeface="Wingdings" panose="05000000000000000000" pitchFamily="2" charset="2"/>
              </a:rPr>
              <a:t> </a:t>
            </a:r>
            <a:r>
              <a:rPr lang="el-GR" sz="2100" b="1" dirty="0">
                <a:sym typeface="Wingdings" panose="05000000000000000000" pitchFamily="2" charset="2"/>
              </a:rPr>
              <a:t>Θεραπεία Αποδοχής και Δέσμευσης</a:t>
            </a:r>
            <a:r>
              <a:rPr lang="el-GR" sz="2100" dirty="0">
                <a:sym typeface="Wingdings" panose="05000000000000000000" pitchFamily="2" charset="2"/>
              </a:rPr>
              <a:t> (ΘΑΔ; Η</a:t>
            </a:r>
            <a:r>
              <a:rPr lang="en-AU" sz="2100" dirty="0" smtClean="0"/>
              <a:t>ayes, 2004</a:t>
            </a:r>
            <a:r>
              <a:rPr lang="el-GR" sz="2100" dirty="0" smtClean="0"/>
              <a:t>) </a:t>
            </a:r>
            <a:endParaRPr lang="el-GR" sz="2100" dirty="0"/>
          </a:p>
          <a:p>
            <a:pPr lvl="1"/>
            <a:r>
              <a:rPr lang="el-GR" sz="2100" dirty="0" smtClean="0"/>
              <a:t>Εμπειρικά υποστηριζόμενη θεραπεία για χρόνιες παθήσεις (</a:t>
            </a:r>
            <a:r>
              <a:rPr lang="en-US" sz="2100" dirty="0" err="1" smtClean="0"/>
              <a:t>Veehof</a:t>
            </a:r>
            <a:r>
              <a:rPr lang="en-US" sz="2100" dirty="0" smtClean="0"/>
              <a:t> et al., 2016)</a:t>
            </a:r>
            <a:endParaRPr lang="el-GR" sz="2100" dirty="0" smtClean="0"/>
          </a:p>
          <a:p>
            <a:pPr lvl="1"/>
            <a:r>
              <a:rPr lang="el-GR" sz="2100" dirty="0" smtClean="0"/>
              <a:t>Στρατηγικές </a:t>
            </a:r>
            <a:r>
              <a:rPr lang="el-GR" sz="2100" b="1" dirty="0"/>
              <a:t>αποφυγής</a:t>
            </a:r>
            <a:r>
              <a:rPr lang="el-GR" sz="2100" dirty="0"/>
              <a:t> πόνου </a:t>
            </a:r>
            <a:r>
              <a:rPr lang="el-GR" sz="2100" dirty="0">
                <a:sym typeface="Wingdings" panose="05000000000000000000" pitchFamily="2" charset="2"/>
              </a:rPr>
              <a:t></a:t>
            </a:r>
            <a:r>
              <a:rPr lang="el-GR" sz="2100" dirty="0"/>
              <a:t> σημαντικό μέρος της μειωμένης λειτουργικότητας &amp;</a:t>
            </a:r>
            <a:r>
              <a:rPr lang="el-GR" sz="2100" dirty="0" smtClean="0"/>
              <a:t> </a:t>
            </a:r>
            <a:r>
              <a:rPr lang="el-GR" sz="2100" dirty="0"/>
              <a:t>μειωμένης ποιότητας ζωής</a:t>
            </a:r>
          </a:p>
          <a:p>
            <a:pPr lvl="1"/>
            <a:r>
              <a:rPr lang="el-GR" sz="2100" dirty="0"/>
              <a:t>Έμφαση σε </a:t>
            </a:r>
            <a:r>
              <a:rPr lang="el-GR" sz="2100" b="1" dirty="0"/>
              <a:t>στρατηγικές αποδοχής </a:t>
            </a:r>
            <a:r>
              <a:rPr lang="el-GR" sz="2100" dirty="0"/>
              <a:t>πόνου </a:t>
            </a:r>
            <a:r>
              <a:rPr lang="el-GR" sz="2100" dirty="0">
                <a:sym typeface="Wingdings" panose="05000000000000000000" pitchFamily="2" charset="2"/>
              </a:rPr>
              <a:t> τα άτομα να δρουν με βάση τις αξίες τους ακόμα και υπό την παρουσία του </a:t>
            </a:r>
            <a:r>
              <a:rPr lang="el-GR" sz="2100" dirty="0" smtClean="0">
                <a:sym typeface="Wingdings" panose="05000000000000000000" pitchFamily="2" charset="2"/>
              </a:rPr>
              <a:t>πόνου</a:t>
            </a:r>
          </a:p>
          <a:p>
            <a:pPr lvl="1"/>
            <a:endParaRPr lang="el-GR" sz="2100" dirty="0">
              <a:sym typeface="Wingdings" panose="05000000000000000000" pitchFamily="2" charset="2"/>
            </a:endParaRPr>
          </a:p>
          <a:p>
            <a:r>
              <a:rPr lang="el-GR" sz="2100" b="1" dirty="0" smtClean="0"/>
              <a:t>Περισσότερη εμπειρική έρευνα </a:t>
            </a:r>
            <a:r>
              <a:rPr lang="el-GR" sz="2100" b="1" dirty="0" smtClean="0">
                <a:sym typeface="Wingdings" panose="05000000000000000000" pitchFamily="2" charset="2"/>
              </a:rPr>
              <a:t></a:t>
            </a:r>
            <a:r>
              <a:rPr lang="el-GR" sz="2100" b="1" dirty="0" smtClean="0"/>
              <a:t> εξέταση </a:t>
            </a:r>
            <a:r>
              <a:rPr lang="el-GR" sz="2100" b="1" dirty="0" smtClean="0"/>
              <a:t>τεχνικών διαχείρισης</a:t>
            </a:r>
            <a:r>
              <a:rPr lang="el-GR" sz="2100" b="1" dirty="0" smtClean="0"/>
              <a:t> </a:t>
            </a:r>
            <a:r>
              <a:rPr lang="el-GR" sz="2100" b="1" dirty="0" smtClean="0"/>
              <a:t>πόνου με διάφορους τρόπους:</a:t>
            </a:r>
          </a:p>
          <a:p>
            <a:pPr lvl="1"/>
            <a:r>
              <a:rPr lang="el-GR" sz="2100" dirty="0" smtClean="0"/>
              <a:t>Καλύτερη κατανόηση τεχνικών διαχείρισης του πόνου</a:t>
            </a:r>
          </a:p>
          <a:p>
            <a:pPr lvl="1"/>
            <a:r>
              <a:rPr lang="el-GR" sz="2100" dirty="0" smtClean="0"/>
              <a:t>Ανάπτυξη </a:t>
            </a:r>
            <a:r>
              <a:rPr lang="el-GR" sz="2100" dirty="0" smtClean="0"/>
              <a:t>αποτελεσματικότερων παρεμβάσεων διαχείρισης πόνου </a:t>
            </a:r>
          </a:p>
          <a:p>
            <a:pPr marL="457200" lvl="1" indent="0">
              <a:buNone/>
            </a:pPr>
            <a:endParaRPr lang="el-GR" sz="2100" b="1" dirty="0"/>
          </a:p>
          <a:p>
            <a:endParaRPr lang="el-GR" sz="2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6901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598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339"/>
            <a:ext cx="10515600" cy="551961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Σωματικός </a:t>
            </a:r>
            <a:r>
              <a:rPr lang="el-GR" b="1" dirty="0" smtClean="0"/>
              <a:t>και Συναισθηματικός Πόνος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10757336" cy="38772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100" dirty="0" smtClean="0"/>
              <a:t>2 </a:t>
            </a:r>
            <a:r>
              <a:rPr lang="el-GR" sz="2100" dirty="0" smtClean="0"/>
              <a:t>είδη πόνου</a:t>
            </a:r>
            <a:r>
              <a:rPr lang="el-GR" sz="2100" dirty="0" smtClean="0"/>
              <a:t>: </a:t>
            </a:r>
            <a:r>
              <a:rPr lang="el-GR" sz="2100" b="1" dirty="0" smtClean="0"/>
              <a:t>σωματικός </a:t>
            </a:r>
            <a:r>
              <a:rPr lang="el-GR" sz="2100" dirty="0" smtClean="0"/>
              <a:t>και </a:t>
            </a:r>
            <a:r>
              <a:rPr lang="el-GR" sz="2100" b="1" dirty="0" smtClean="0"/>
              <a:t>συναισθηματικός </a:t>
            </a:r>
            <a:r>
              <a:rPr lang="en-US" sz="2100" dirty="0"/>
              <a:t>(</a:t>
            </a:r>
            <a:r>
              <a:rPr lang="en-US" sz="2100" dirty="0" err="1"/>
              <a:t>Chiong</a:t>
            </a:r>
            <a:r>
              <a:rPr lang="en-US" sz="2100" dirty="0"/>
              <a:t>, 2016</a:t>
            </a:r>
            <a:r>
              <a:rPr lang="en-US" sz="2100" dirty="0" smtClean="0"/>
              <a:t>)</a:t>
            </a:r>
            <a:endParaRPr lang="el-GR" sz="21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sz="2100" dirty="0" smtClean="0"/>
              <a:t>Πρόκληση </a:t>
            </a:r>
            <a:r>
              <a:rPr lang="el-GR" sz="2100" dirty="0" smtClean="0"/>
              <a:t>σωματικού </a:t>
            </a:r>
            <a:r>
              <a:rPr lang="el-GR" sz="2100" dirty="0" smtClean="0"/>
              <a:t>πόνου </a:t>
            </a:r>
            <a:r>
              <a:rPr lang="el-GR" sz="2100" dirty="0" smtClean="0">
                <a:sym typeface="Wingdings" panose="05000000000000000000" pitchFamily="2" charset="2"/>
              </a:rPr>
              <a:t> </a:t>
            </a:r>
            <a:r>
              <a:rPr lang="en-US" sz="2100" dirty="0" smtClean="0"/>
              <a:t>Cold </a:t>
            </a:r>
            <a:r>
              <a:rPr lang="en-US" sz="2100" dirty="0" err="1"/>
              <a:t>Pressor</a:t>
            </a:r>
            <a:r>
              <a:rPr lang="en-US" sz="2100" dirty="0"/>
              <a:t> Task (CPT) </a:t>
            </a:r>
            <a:r>
              <a:rPr lang="en-US" sz="2100" dirty="0" smtClean="0"/>
              <a:t>(</a:t>
            </a:r>
            <a:r>
              <a:rPr lang="en-US" sz="2100" dirty="0"/>
              <a:t>Von </a:t>
            </a:r>
            <a:r>
              <a:rPr lang="en-US" sz="2100" dirty="0" smtClean="0"/>
              <a:t>Baeyer</a:t>
            </a:r>
            <a:r>
              <a:rPr lang="el-GR" sz="2100" dirty="0" smtClean="0"/>
              <a:t> </a:t>
            </a:r>
            <a:r>
              <a:rPr lang="en-US" sz="2100" dirty="0" smtClean="0"/>
              <a:t>et al., 2005) </a:t>
            </a:r>
            <a:endParaRPr lang="el-GR" sz="21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sz="2100" dirty="0" smtClean="0"/>
              <a:t>Πρόκληση συναισθηματικού πόνου </a:t>
            </a:r>
            <a:r>
              <a:rPr lang="el-GR" sz="2100" dirty="0" smtClean="0">
                <a:sym typeface="Wingdings" panose="05000000000000000000" pitchFamily="2" charset="2"/>
              </a:rPr>
              <a:t> ανάκληση προσωπικού γεγονότος </a:t>
            </a:r>
            <a:r>
              <a:rPr lang="en-AU" sz="2100" dirty="0" smtClean="0"/>
              <a:t>(Singer </a:t>
            </a:r>
            <a:r>
              <a:rPr lang="en-AU" sz="2100" dirty="0"/>
              <a:t>&amp; Dobson, </a:t>
            </a:r>
            <a:r>
              <a:rPr lang="en-AU" sz="2100" dirty="0" smtClean="0"/>
              <a:t>2007)</a:t>
            </a:r>
            <a:endParaRPr lang="el-GR" sz="21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l-GR" sz="2100" dirty="0" smtClean="0"/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l-GR" sz="2100" b="1" dirty="0"/>
              <a:t>Τεχνικές αποδοχής </a:t>
            </a:r>
            <a:r>
              <a:rPr lang="en-US" sz="2100" b="1" dirty="0" smtClean="0"/>
              <a:t>vs</a:t>
            </a:r>
            <a:r>
              <a:rPr lang="en-US" sz="2100" b="1" dirty="0"/>
              <a:t>. </a:t>
            </a:r>
            <a:r>
              <a:rPr lang="el-GR" sz="2100" b="1" dirty="0"/>
              <a:t>τεχνικές </a:t>
            </a:r>
            <a:r>
              <a:rPr lang="el-GR" sz="2100" b="1" dirty="0" smtClean="0"/>
              <a:t>αποφυγής</a:t>
            </a:r>
            <a:r>
              <a:rPr lang="el-GR" sz="2100" dirty="0" smtClean="0"/>
              <a:t> </a:t>
            </a:r>
            <a:r>
              <a:rPr lang="en-US" sz="2100" dirty="0" smtClean="0">
                <a:sym typeface="Wingdings" panose="05000000000000000000" pitchFamily="2" charset="2"/>
              </a:rPr>
              <a:t>(</a:t>
            </a:r>
            <a:r>
              <a:rPr lang="en-US" sz="2100" dirty="0"/>
              <a:t>Dixon-Gordon et al., 2017; </a:t>
            </a:r>
            <a:r>
              <a:rPr lang="en-US" sz="2100" dirty="0" smtClean="0">
                <a:sym typeface="Wingdings" panose="05000000000000000000" pitchFamily="2" charset="2"/>
              </a:rPr>
              <a:t>Forsyth </a:t>
            </a:r>
            <a:r>
              <a:rPr lang="en-US" sz="2100" dirty="0">
                <a:sym typeface="Wingdings" panose="05000000000000000000" pitchFamily="2" charset="2"/>
              </a:rPr>
              <a:t>&amp; Hayes, 2014; Kohl, </a:t>
            </a:r>
            <a:r>
              <a:rPr lang="en-US" sz="2100" dirty="0" err="1">
                <a:sym typeface="Wingdings" panose="05000000000000000000" pitchFamily="2" charset="2"/>
              </a:rPr>
              <a:t>Rief</a:t>
            </a:r>
            <a:r>
              <a:rPr lang="en-US" sz="2100" dirty="0">
                <a:sym typeface="Wingdings" panose="05000000000000000000" pitchFamily="2" charset="2"/>
              </a:rPr>
              <a:t>, &amp; </a:t>
            </a:r>
            <a:r>
              <a:rPr lang="en-US" sz="2100" dirty="0" err="1">
                <a:sym typeface="Wingdings" panose="05000000000000000000" pitchFamily="2" charset="2"/>
              </a:rPr>
              <a:t>Glombiewski</a:t>
            </a:r>
            <a:r>
              <a:rPr lang="en-US" sz="2100" dirty="0">
                <a:sym typeface="Wingdings" panose="05000000000000000000" pitchFamily="2" charset="2"/>
              </a:rPr>
              <a:t>, 2012</a:t>
            </a:r>
            <a:r>
              <a:rPr lang="en-US" sz="2100" dirty="0" smtClean="0">
                <a:sym typeface="Wingdings" panose="05000000000000000000" pitchFamily="2" charset="2"/>
              </a:rPr>
              <a:t>)</a:t>
            </a:r>
            <a:r>
              <a:rPr lang="el-GR" sz="2100" dirty="0" smtClean="0"/>
              <a:t>: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l-GR" sz="2100" dirty="0">
                <a:sym typeface="Wingdings" panose="05000000000000000000" pitchFamily="2" charset="2"/>
              </a:rPr>
              <a:t>Π</a:t>
            </a:r>
            <a:r>
              <a:rPr lang="el-GR" sz="2100" dirty="0" smtClean="0">
                <a:sym typeface="Wingdings" panose="05000000000000000000" pitchFamily="2" charset="2"/>
              </a:rPr>
              <a:t>ερισσότερη </a:t>
            </a:r>
            <a:r>
              <a:rPr lang="el-GR" sz="2100" dirty="0">
                <a:sym typeface="Wingdings" panose="05000000000000000000" pitchFamily="2" charset="2"/>
              </a:rPr>
              <a:t>ανοχή </a:t>
            </a:r>
            <a:r>
              <a:rPr lang="el-GR" sz="2100" dirty="0" smtClean="0">
                <a:sym typeface="Wingdings" panose="05000000000000000000" pitchFamily="2" charset="2"/>
              </a:rPr>
              <a:t>πόνου 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l-GR" sz="2100" dirty="0" smtClean="0">
                <a:sym typeface="Wingdings" panose="05000000000000000000" pitchFamily="2" charset="2"/>
              </a:rPr>
              <a:t>Λιγότερη δυσφορία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l-GR" sz="2100" b="1" dirty="0" smtClean="0">
                <a:sym typeface="Wingdings" panose="05000000000000000000" pitchFamily="2" charset="2"/>
              </a:rPr>
              <a:t>Ψυχοφυσιολογικές μετρήσεις (ελάχιστες έρευνες):</a:t>
            </a:r>
          </a:p>
          <a:p>
            <a:pPr marL="1143000" lvl="3">
              <a:lnSpc>
                <a:spcPct val="100000"/>
              </a:lnSpc>
              <a:spcBef>
                <a:spcPts val="0"/>
              </a:spcBef>
            </a:pPr>
            <a:r>
              <a:rPr lang="el-GR" sz="2100" dirty="0" smtClean="0">
                <a:sym typeface="Wingdings" panose="05000000000000000000" pitchFamily="2" charset="2"/>
              </a:rPr>
              <a:t>Μειωμένος </a:t>
            </a:r>
            <a:r>
              <a:rPr lang="el-GR" sz="2100" dirty="0" smtClean="0">
                <a:sym typeface="Wingdings" panose="05000000000000000000" pitchFamily="2" charset="2"/>
              </a:rPr>
              <a:t>καρδιακός παλμός (</a:t>
            </a:r>
            <a:r>
              <a:rPr lang="en-US" sz="2100" dirty="0" smtClean="0">
                <a:sym typeface="Wingdings" panose="05000000000000000000" pitchFamily="2" charset="2"/>
              </a:rPr>
              <a:t>heart rate; HR) </a:t>
            </a:r>
            <a:r>
              <a:rPr lang="el-GR" sz="2100" dirty="0" smtClean="0">
                <a:sym typeface="Wingdings" panose="05000000000000000000" pitchFamily="2" charset="2"/>
              </a:rPr>
              <a:t>&amp; εφίδρωση</a:t>
            </a:r>
            <a:r>
              <a:rPr lang="en-US" sz="2100" dirty="0" smtClean="0">
                <a:sym typeface="Wingdings" panose="05000000000000000000" pitchFamily="2" charset="2"/>
              </a:rPr>
              <a:t> (skin conductance; SC)</a:t>
            </a:r>
            <a:endParaRPr lang="el-GR" sz="2100" dirty="0">
              <a:sym typeface="Wingdings" panose="05000000000000000000" pitchFamily="2" charset="2"/>
            </a:endParaRPr>
          </a:p>
          <a:p>
            <a:pPr marL="1143000" lvl="3">
              <a:lnSpc>
                <a:spcPct val="100000"/>
              </a:lnSpc>
              <a:spcBef>
                <a:spcPts val="0"/>
              </a:spcBef>
            </a:pPr>
            <a:r>
              <a:rPr lang="el-GR" sz="2100" dirty="0" smtClean="0">
                <a:sym typeface="Wingdings" panose="05000000000000000000" pitchFamily="2" charset="2"/>
              </a:rPr>
              <a:t>Αυξημένη μεταβλητότητα καρδιακού ρυθμού (</a:t>
            </a:r>
            <a:r>
              <a:rPr lang="en-US" sz="2100" dirty="0">
                <a:sym typeface="Wingdings" panose="05000000000000000000" pitchFamily="2" charset="2"/>
              </a:rPr>
              <a:t>heart rate </a:t>
            </a:r>
            <a:r>
              <a:rPr lang="en-US" sz="2100" dirty="0" smtClean="0">
                <a:sym typeface="Wingdings" panose="05000000000000000000" pitchFamily="2" charset="2"/>
              </a:rPr>
              <a:t>variability; HRV</a:t>
            </a:r>
            <a:r>
              <a:rPr lang="el-GR" sz="2100" dirty="0" smtClean="0">
                <a:sym typeface="Wingdings" panose="05000000000000000000" pitchFamily="2" charset="2"/>
              </a:rPr>
              <a:t>)</a:t>
            </a:r>
            <a:endParaRPr lang="en-AU" sz="2100" dirty="0" smtClean="0"/>
          </a:p>
          <a:p>
            <a:pPr lvl="1"/>
            <a:endParaRPr lang="el-GR" sz="1800" dirty="0" smtClean="0"/>
          </a:p>
          <a:p>
            <a:pPr lvl="1"/>
            <a:endParaRPr lang="el-GR" sz="1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6901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2363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339"/>
            <a:ext cx="10515600" cy="551961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Φορητές συσκευές </a:t>
            </a:r>
            <a:r>
              <a:rPr lang="en-US" b="1" dirty="0" smtClean="0"/>
              <a:t>vs</a:t>
            </a:r>
            <a:r>
              <a:rPr lang="en-US" b="1" dirty="0"/>
              <a:t>. </a:t>
            </a:r>
            <a:r>
              <a:rPr lang="el-GR" b="1" dirty="0"/>
              <a:t>Σταθερές </a:t>
            </a:r>
            <a:r>
              <a:rPr lang="el-GR" b="1" dirty="0" smtClean="0"/>
              <a:t>συσκευές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10757336" cy="3877289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Πλεονεκτήματα </a:t>
            </a:r>
            <a:r>
              <a:rPr lang="en-US" sz="2200" dirty="0"/>
              <a:t>(</a:t>
            </a:r>
            <a:r>
              <a:rPr lang="en-US" sz="2200" dirty="0" err="1"/>
              <a:t>Ollander</a:t>
            </a:r>
            <a:r>
              <a:rPr lang="en-US" sz="2200" dirty="0"/>
              <a:t> et al., 2016; Patel et al., 2012</a:t>
            </a:r>
            <a:r>
              <a:rPr lang="en-US" sz="2200" dirty="0" smtClean="0"/>
              <a:t>)</a:t>
            </a:r>
            <a:r>
              <a:rPr lang="el-GR" sz="2200" dirty="0" smtClean="0"/>
              <a:t>: </a:t>
            </a:r>
          </a:p>
          <a:p>
            <a:pPr lvl="1"/>
            <a:r>
              <a:rPr lang="el-GR" sz="2200" dirty="0" smtClean="0"/>
              <a:t>Λιγότερο κόστος, αποδεκτές στα άτομα που τις φοράνε, μέτρηση ψυχοφυσιολογικών δεδομένων συνεχώς</a:t>
            </a:r>
          </a:p>
          <a:p>
            <a:pPr lvl="2"/>
            <a:endParaRPr lang="el-GR" sz="2200" dirty="0" smtClean="0"/>
          </a:p>
          <a:p>
            <a:r>
              <a:rPr lang="el-GR" sz="2200" b="1" dirty="0" smtClean="0"/>
              <a:t>Ελάχιστες </a:t>
            </a:r>
            <a:r>
              <a:rPr lang="el-GR" sz="2200" dirty="0" smtClean="0"/>
              <a:t>έρευνες που συγκρίνουν τις συσκευές</a:t>
            </a:r>
            <a:r>
              <a:rPr lang="en-US" sz="2200" dirty="0" smtClean="0"/>
              <a:t> (Konstantinou et al., 2020; </a:t>
            </a:r>
            <a:r>
              <a:rPr lang="en-US" sz="2200" dirty="0" err="1"/>
              <a:t>Ollander</a:t>
            </a:r>
            <a:r>
              <a:rPr lang="en-US" sz="2200" dirty="0"/>
              <a:t> et al., 2016; </a:t>
            </a:r>
            <a:r>
              <a:rPr lang="en-US" sz="2200" dirty="0" err="1"/>
              <a:t>Ragot</a:t>
            </a:r>
            <a:r>
              <a:rPr lang="en-US" sz="2200" dirty="0"/>
              <a:t> et al., 2017</a:t>
            </a:r>
            <a:r>
              <a:rPr lang="en-US" sz="2200" dirty="0" smtClean="0"/>
              <a:t>)</a:t>
            </a:r>
            <a:r>
              <a:rPr lang="el-GR" sz="2200" dirty="0" smtClean="0"/>
              <a:t>: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l-GR" sz="2200" b="1" dirty="0" smtClean="0"/>
              <a:t>Υποσχόμενα ευρήματα </a:t>
            </a:r>
            <a:r>
              <a:rPr lang="el-GR" sz="2200" dirty="0" smtClean="0"/>
              <a:t>για </a:t>
            </a:r>
            <a:r>
              <a:rPr lang="en-US" sz="2200" dirty="0" smtClean="0">
                <a:sym typeface="Wingdings" panose="05000000000000000000" pitchFamily="2" charset="2"/>
              </a:rPr>
              <a:t>HR &amp; HRV</a:t>
            </a:r>
            <a:endParaRPr lang="el-GR" sz="2200" dirty="0" smtClean="0">
              <a:sym typeface="Wingdings" panose="05000000000000000000" pitchFamily="2" charset="2"/>
            </a:endParaRPr>
          </a:p>
          <a:p>
            <a:pPr marL="685800" lvl="2">
              <a:lnSpc>
                <a:spcPct val="100000"/>
              </a:lnSpc>
              <a:spcBef>
                <a:spcPts val="0"/>
              </a:spcBef>
            </a:pPr>
            <a:r>
              <a:rPr lang="el-GR" sz="2200" b="1" dirty="0" smtClean="0"/>
              <a:t>Διαφορετικά</a:t>
            </a:r>
            <a:r>
              <a:rPr lang="el-GR" sz="2200" dirty="0" smtClean="0"/>
              <a:t> δεδομένα για </a:t>
            </a:r>
            <a:r>
              <a:rPr lang="en-US" sz="2200" dirty="0" smtClean="0"/>
              <a:t>SC</a:t>
            </a:r>
            <a:r>
              <a:rPr lang="el-GR" sz="2200" dirty="0" smtClean="0"/>
              <a:t> </a:t>
            </a:r>
            <a:r>
              <a:rPr lang="el-GR" sz="2200" dirty="0" smtClean="0">
                <a:sym typeface="Wingdings" panose="05000000000000000000" pitchFamily="2" charset="2"/>
              </a:rPr>
              <a:t> μετρήσεις λαμβάνονται από διαφορετικά μέρη στο χέρι</a:t>
            </a:r>
            <a:endParaRPr lang="el-GR" sz="2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6901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40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339"/>
            <a:ext cx="10515600" cy="5519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Ecological Momentary Assessment (EMA)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223"/>
            <a:ext cx="10757336" cy="3877289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Απουσία ερευνών για εξέταση τεχνικών διαχείρισης πόνου στη κανονική ζωή</a:t>
            </a:r>
          </a:p>
          <a:p>
            <a:pPr lvl="1"/>
            <a:r>
              <a:rPr lang="el-GR" dirty="0" smtClean="0"/>
              <a:t>Μη γενίκευση αποτελεσμάτων </a:t>
            </a:r>
          </a:p>
          <a:p>
            <a:pPr lvl="1"/>
            <a:r>
              <a:rPr lang="el-GR" dirty="0" smtClean="0"/>
              <a:t>Οικολογική εγκυρότητα αμφισβητήσιμη </a:t>
            </a:r>
          </a:p>
          <a:p>
            <a:pPr lvl="1"/>
            <a:endParaRPr lang="el-GR" dirty="0" smtClean="0"/>
          </a:p>
          <a:p>
            <a:r>
              <a:rPr lang="el-GR" sz="2400" dirty="0"/>
              <a:t>Οικολογικά έγκυρη &amp; αξιόπιστη μέθοδος αξιολόγησης σκέψεων &amp; συναισθημάτων στο πραγματικό περιβάλλον μέσω κινητών συσκευών (</a:t>
            </a:r>
            <a:r>
              <a:rPr lang="da-DK" sz="2400" dirty="0"/>
              <a:t>Wilson et al., 2015</a:t>
            </a:r>
            <a:r>
              <a:rPr lang="el-GR" sz="2400" dirty="0"/>
              <a:t>)</a:t>
            </a:r>
          </a:p>
          <a:p>
            <a:pPr lvl="1"/>
            <a:endParaRPr lang="el-GR" sz="2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6901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87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1" y="570963"/>
            <a:ext cx="10630467" cy="532279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Παρούσα Μελέτη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1240971"/>
            <a:ext cx="10872205" cy="4177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Σκοπός</a:t>
            </a:r>
          </a:p>
          <a:p>
            <a:r>
              <a:rPr lang="el-GR" sz="1900" dirty="0" smtClean="0"/>
              <a:t>Διερεύνηση </a:t>
            </a:r>
            <a:r>
              <a:rPr lang="el-GR" sz="1900" dirty="0" smtClean="0"/>
              <a:t>τεχνικών </a:t>
            </a:r>
            <a:r>
              <a:rPr lang="el-GR" sz="1900" dirty="0"/>
              <a:t>διαχείρισης </a:t>
            </a:r>
            <a:r>
              <a:rPr lang="el-GR" sz="1900" dirty="0" smtClean="0"/>
              <a:t>πόνου στο </a:t>
            </a:r>
            <a:r>
              <a:rPr lang="el-GR" sz="1900" dirty="0"/>
              <a:t>εργαστήρι </a:t>
            </a:r>
            <a:r>
              <a:rPr lang="el-GR" sz="1900" dirty="0" smtClean="0"/>
              <a:t>(πειράματα </a:t>
            </a:r>
            <a:r>
              <a:rPr lang="el-GR" sz="1900" dirty="0"/>
              <a:t>πρόκλησης πόνου) </a:t>
            </a:r>
            <a:r>
              <a:rPr lang="el-GR" sz="1900" dirty="0" smtClean="0"/>
              <a:t>&amp; πραγματικό </a:t>
            </a:r>
            <a:r>
              <a:rPr lang="el-GR" sz="1900" dirty="0"/>
              <a:t>περιβάλλον </a:t>
            </a:r>
            <a:r>
              <a:rPr lang="el-GR" sz="1900" dirty="0" smtClean="0"/>
              <a:t>(EMA μεθοδολογία)</a:t>
            </a:r>
            <a:r>
              <a:rPr lang="el-GR" sz="1900" dirty="0" smtClean="0"/>
              <a:t>	</a:t>
            </a:r>
            <a:r>
              <a:rPr lang="el-GR" sz="1800" dirty="0" smtClean="0"/>
              <a:t>	</a:t>
            </a:r>
          </a:p>
          <a:p>
            <a:pPr marL="0" indent="0">
              <a:buNone/>
            </a:pPr>
            <a:r>
              <a:rPr lang="el-GR" sz="2000" b="1" dirty="0" smtClean="0"/>
              <a:t>Κύριοι στόχοι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1900" dirty="0" smtClean="0"/>
              <a:t>Σύγκριση στο εργαστήρι τεχνικών αποδοχής </a:t>
            </a:r>
            <a:r>
              <a:rPr lang="en-US" sz="1900" dirty="0" smtClean="0"/>
              <a:t>vs. </a:t>
            </a:r>
            <a:r>
              <a:rPr lang="el-GR" sz="1900" dirty="0" smtClean="0"/>
              <a:t>αποφυγής &amp; εξέταση πώς/ποιοι </a:t>
            </a:r>
            <a:r>
              <a:rPr lang="el-GR" sz="1900" dirty="0"/>
              <a:t>ψυχοφυσιολογικοί δείκτες </a:t>
            </a:r>
            <a:r>
              <a:rPr lang="el-GR" sz="1900" dirty="0" smtClean="0"/>
              <a:t>μπορούν να διακρίνουν πότε χρησιμοποιείται η κάθε τεχνική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900" dirty="0" smtClean="0"/>
              <a:t>Σύγκριση ψυχοφυσιολογικών δεδομένων από φορητές συσκευές </a:t>
            </a:r>
            <a:r>
              <a:rPr lang="en-US" sz="1900" dirty="0" smtClean="0"/>
              <a:t>vs.</a:t>
            </a:r>
            <a:r>
              <a:rPr lang="el-GR" sz="1900" dirty="0" smtClean="0"/>
              <a:t> </a:t>
            </a:r>
            <a:r>
              <a:rPr lang="el-GR" sz="1900" dirty="0"/>
              <a:t>σ</a:t>
            </a:r>
            <a:r>
              <a:rPr lang="el-GR" sz="1900" dirty="0" smtClean="0"/>
              <a:t>ταθερές συσκευές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900" dirty="0" smtClean="0"/>
              <a:t>Εξέταση τεχνικών </a:t>
            </a:r>
            <a:r>
              <a:rPr lang="el-GR" sz="1900" dirty="0" smtClean="0"/>
              <a:t>διαχείρισης </a:t>
            </a:r>
            <a:r>
              <a:rPr lang="el-GR" sz="1900" dirty="0" smtClean="0"/>
              <a:t>πόνου στο πραγματικό </a:t>
            </a:r>
            <a:r>
              <a:rPr lang="el-GR" sz="1900" dirty="0"/>
              <a:t>περιβάλλον </a:t>
            </a:r>
            <a:r>
              <a:rPr lang="el-GR" sz="1900" dirty="0" smtClean="0"/>
              <a:t>για </a:t>
            </a:r>
            <a:r>
              <a:rPr lang="en-US" sz="1900" dirty="0" smtClean="0"/>
              <a:t>3</a:t>
            </a:r>
            <a:r>
              <a:rPr lang="el-GR" sz="1900" dirty="0" smtClean="0"/>
              <a:t> ημέρες</a:t>
            </a:r>
            <a:r>
              <a:rPr lang="el-GR" sz="1800" dirty="0" smtClean="0"/>
              <a:t>	</a:t>
            </a:r>
          </a:p>
          <a:p>
            <a:pPr marL="0" indent="0">
              <a:buNone/>
            </a:pPr>
            <a:r>
              <a:rPr lang="el-GR" sz="2000" b="1" dirty="0" smtClean="0"/>
              <a:t>Δευτερεύων στόχος</a:t>
            </a:r>
          </a:p>
          <a:p>
            <a:r>
              <a:rPr lang="el-GR" sz="1900" dirty="0" smtClean="0"/>
              <a:t>Χρήση αλγόριθμων για πρόβλεψη τεχνικών αποδοχής </a:t>
            </a:r>
            <a:r>
              <a:rPr lang="en-US" sz="1900" dirty="0" smtClean="0"/>
              <a:t>vs. </a:t>
            </a:r>
            <a:r>
              <a:rPr lang="el-GR" sz="1900" dirty="0" smtClean="0"/>
              <a:t>αποφυγής </a:t>
            </a:r>
            <a:r>
              <a:rPr lang="el-GR" sz="1900" dirty="0" smtClean="0"/>
              <a:t>στο εργαστήρι &amp; </a:t>
            </a:r>
            <a:r>
              <a:rPr lang="el-GR" sz="1900" dirty="0"/>
              <a:t>πραγματικό περιβάλλον </a:t>
            </a:r>
            <a:endParaRPr lang="en-US" sz="19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86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428"/>
            <a:ext cx="10515600" cy="796836"/>
          </a:xfrm>
        </p:spPr>
        <p:txBody>
          <a:bodyPr/>
          <a:lstStyle/>
          <a:p>
            <a:r>
              <a:rPr lang="el-GR" b="1" dirty="0" smtClean="0"/>
              <a:t>Μεθοδολογία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264"/>
            <a:ext cx="10515600" cy="373224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l-GR" sz="2200" b="1" dirty="0" smtClean="0"/>
              <a:t>Συμμετέχοντες</a:t>
            </a:r>
          </a:p>
          <a:p>
            <a:pPr lvl="1">
              <a:lnSpc>
                <a:spcPct val="100000"/>
              </a:lnSpc>
            </a:pPr>
            <a:r>
              <a:rPr lang="el-GR" sz="2200" dirty="0" smtClean="0"/>
              <a:t>88 άτομα σε κάθε πείραμα με βάση </a:t>
            </a:r>
            <a:r>
              <a:rPr lang="en-US" sz="2200" dirty="0"/>
              <a:t>G*Power </a:t>
            </a:r>
            <a:r>
              <a:rPr lang="en-US" sz="2200" dirty="0" smtClean="0"/>
              <a:t>(</a:t>
            </a:r>
            <a:r>
              <a:rPr lang="en-US" sz="2200" i="1" dirty="0" smtClean="0"/>
              <a:t>f</a:t>
            </a:r>
            <a:r>
              <a:rPr lang="en-US" sz="2200" dirty="0" smtClean="0"/>
              <a:t>=.</a:t>
            </a:r>
            <a:r>
              <a:rPr lang="en-US" sz="2200" dirty="0"/>
              <a:t>25, </a:t>
            </a:r>
            <a:r>
              <a:rPr lang="en-US" sz="2200" i="1" dirty="0" smtClean="0"/>
              <a:t>power</a:t>
            </a:r>
            <a:r>
              <a:rPr lang="en-US" sz="2200" dirty="0" smtClean="0"/>
              <a:t>=.80,</a:t>
            </a:r>
            <a:r>
              <a:rPr lang="en-US" sz="2200" i="1" dirty="0" smtClean="0"/>
              <a:t> p</a:t>
            </a:r>
            <a:r>
              <a:rPr lang="en-US" sz="2200" dirty="0" smtClean="0"/>
              <a:t>&lt;.</a:t>
            </a:r>
            <a:r>
              <a:rPr lang="en-US" sz="2200" dirty="0"/>
              <a:t>05) </a:t>
            </a:r>
          </a:p>
          <a:p>
            <a:pPr lvl="1">
              <a:lnSpc>
                <a:spcPct val="100000"/>
              </a:lnSpc>
            </a:pPr>
            <a:r>
              <a:rPr lang="el-GR" sz="2200" b="1" dirty="0" smtClean="0"/>
              <a:t>Κριτήρια συμπερίληψης: </a:t>
            </a:r>
            <a:r>
              <a:rPr lang="el-GR" sz="2200" dirty="0" smtClean="0"/>
              <a:t>Φοιτητές/</a:t>
            </a:r>
            <a:r>
              <a:rPr lang="el-GR" sz="2200" dirty="0" err="1" smtClean="0"/>
              <a:t>τριες</a:t>
            </a:r>
            <a:r>
              <a:rPr lang="el-GR" sz="2200" dirty="0" smtClean="0"/>
              <a:t> ηλικίας 18+</a:t>
            </a:r>
          </a:p>
          <a:p>
            <a:pPr lvl="1">
              <a:lnSpc>
                <a:spcPct val="100000"/>
              </a:lnSpc>
            </a:pPr>
            <a:r>
              <a:rPr lang="el-GR" sz="2200" b="1" dirty="0" smtClean="0"/>
              <a:t>Κριτήρια αποκλεισμού: </a:t>
            </a:r>
            <a:r>
              <a:rPr lang="el-GR" sz="2200" dirty="0" smtClean="0"/>
              <a:t>Παρουσία οποιασδήποτε διαταραχής που σχετίζεται με το πόνο</a:t>
            </a:r>
          </a:p>
          <a:p>
            <a:pPr lvl="1">
              <a:lnSpc>
                <a:spcPct val="100000"/>
              </a:lnSpc>
            </a:pPr>
            <a:r>
              <a:rPr lang="el-GR" sz="2200" b="1" dirty="0" smtClean="0"/>
              <a:t>Στρατολόγηση συμμετεχόντων:</a:t>
            </a:r>
          </a:p>
          <a:p>
            <a:pPr lvl="2">
              <a:lnSpc>
                <a:spcPct val="100000"/>
              </a:lnSpc>
            </a:pPr>
            <a:r>
              <a:rPr lang="el-GR" sz="2200" dirty="0" smtClean="0"/>
              <a:t>Από διαφορετικά τμήματα του Πανεπιστημίου Κύπρου</a:t>
            </a:r>
          </a:p>
          <a:p>
            <a:pPr lvl="2">
              <a:lnSpc>
                <a:spcPct val="100000"/>
              </a:lnSpc>
            </a:pPr>
            <a:r>
              <a:rPr lang="el-GR" sz="2200" dirty="0" smtClean="0"/>
              <a:t>Μέσα κοινωνικής δικτύωσης</a:t>
            </a:r>
          </a:p>
          <a:p>
            <a:pPr lvl="2">
              <a:lnSpc>
                <a:spcPct val="100000"/>
              </a:lnSpc>
            </a:pPr>
            <a:endParaRPr lang="el-GR" sz="2200" dirty="0" smtClean="0"/>
          </a:p>
          <a:p>
            <a:pPr>
              <a:lnSpc>
                <a:spcPct val="100000"/>
              </a:lnSpc>
            </a:pPr>
            <a:r>
              <a:rPr lang="el-GR" sz="2200" b="1" dirty="0" smtClean="0"/>
              <a:t>Έγκριση </a:t>
            </a:r>
            <a:r>
              <a:rPr lang="el-GR" sz="2200" b="1" dirty="0"/>
              <a:t>λήφθηκε από την Εθνική Επιτροπή Βιοηθικής </a:t>
            </a:r>
            <a:r>
              <a:rPr lang="el-GR" sz="2200" b="1" dirty="0" smtClean="0"/>
              <a:t>Κύπρου</a:t>
            </a:r>
            <a:r>
              <a:rPr lang="en-US" sz="2200" b="1" dirty="0" smtClean="0"/>
              <a:t> (</a:t>
            </a:r>
            <a:r>
              <a:rPr lang="el-GR" sz="2200" b="1" dirty="0" smtClean="0"/>
              <a:t>ΕΕΒΚ/ΕΠ/2019/45)</a:t>
            </a:r>
            <a:endParaRPr lang="el-GR" sz="2200" b="1" dirty="0" smtClean="0"/>
          </a:p>
          <a:p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3" y="5545740"/>
            <a:ext cx="1758501" cy="83809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7674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6464A"/>
      </a:dk2>
      <a:lt2>
        <a:srgbClr val="FFFFFF"/>
      </a:lt2>
      <a:accent1>
        <a:srgbClr val="6F6F74"/>
      </a:accent1>
      <a:accent2>
        <a:srgbClr val="A7B789"/>
      </a:accent2>
      <a:accent3>
        <a:srgbClr val="BEAE98"/>
      </a:accent3>
      <a:accent4>
        <a:srgbClr val="41859B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8938</TotalTime>
  <Words>1748</Words>
  <Application>Microsoft Office PowerPoint</Application>
  <PresentationFormat>Widescreen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Ε4pain: Σύγκριση λειτουργικών vs. δυσλειτουργικών τεχνικών διαχείρισης του φυσικού και συναισθηματικού πόνου</vt:lpstr>
      <vt:lpstr>PowerPoint Presentation</vt:lpstr>
      <vt:lpstr>Χρόνιες Παθήσεις</vt:lpstr>
      <vt:lpstr>Θεραπεία Αποδοχής και Δέσμευσης (ΘΑΔ)</vt:lpstr>
      <vt:lpstr>Σωματικός και Συναισθηματικός Πόνος</vt:lpstr>
      <vt:lpstr>Φορητές συσκευές vs. Σταθερές συσκευές</vt:lpstr>
      <vt:lpstr>Ecological Momentary Assessment (EMA)</vt:lpstr>
      <vt:lpstr>Παρούσα Μελέτη</vt:lpstr>
      <vt:lpstr>Μεθοδολογία</vt:lpstr>
      <vt:lpstr>Πείραμα Πρόκλησης Σωματικού Πόνου</vt:lpstr>
      <vt:lpstr>Διαδικασία</vt:lpstr>
      <vt:lpstr>Πειραματικές Ομάδες</vt:lpstr>
      <vt:lpstr>Ψυχοφυσιολογικές μετρήσεις</vt:lpstr>
      <vt:lpstr>Πείραμα Πρόκλησης Συναισθηματικού Πόνου</vt:lpstr>
      <vt:lpstr>Πείραμα Πρόκλησης Συναισθηματικού Πόνου</vt:lpstr>
      <vt:lpstr>Αναμενόμενα Αποτελέσματα</vt:lpstr>
      <vt:lpstr>Σημαντικότητα Αποτελεσμάτων</vt:lpstr>
      <vt:lpstr>Ευχαριστώ Πολύ!</vt:lpstr>
      <vt:lpstr>Βιβλιογραφία</vt:lpstr>
      <vt:lpstr>Βιβλιογραφία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plain theme</dc:title>
  <dc:creator>Orestis Kasinopoulos</dc:creator>
  <cp:lastModifiedBy>Pinelopi Konstantinou</cp:lastModifiedBy>
  <cp:revision>141</cp:revision>
  <dcterms:created xsi:type="dcterms:W3CDTF">2020-05-11T19:25:43Z</dcterms:created>
  <dcterms:modified xsi:type="dcterms:W3CDTF">2022-05-09T09:13:38Z</dcterms:modified>
</cp:coreProperties>
</file>