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185"/>
    <p:restoredTop sz="96327"/>
  </p:normalViewPr>
  <p:slideViewPr>
    <p:cSldViewPr snapToGrid="0" snapToObjects="1">
      <p:cViewPr varScale="1">
        <p:scale>
          <a:sx n="121" d="100"/>
          <a:sy n="121" d="100"/>
        </p:scale>
        <p:origin x="17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BEB2F-7274-FD42-930E-FE8E17895A43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F2069BF8-56FC-C04B-BD2A-72D27E6D7D14}">
      <dgm:prSet phldrT="[Text]"/>
      <dgm:spPr/>
      <dgm:t>
        <a:bodyPr/>
        <a:lstStyle/>
        <a:p>
          <a:r>
            <a:rPr lang="el-GR" dirty="0"/>
            <a:t>Τεχνολογίες</a:t>
          </a:r>
          <a:endParaRPr lang="en-US" dirty="0"/>
        </a:p>
      </dgm:t>
    </dgm:pt>
    <dgm:pt modelId="{8918209B-C00F-A344-9739-27FA9E1DBB3F}" type="parTrans" cxnId="{7AC36487-9E73-B440-83DF-4110C09406A0}">
      <dgm:prSet/>
      <dgm:spPr/>
      <dgm:t>
        <a:bodyPr/>
        <a:lstStyle/>
        <a:p>
          <a:endParaRPr lang="en-US"/>
        </a:p>
      </dgm:t>
    </dgm:pt>
    <dgm:pt modelId="{38ACDD42-CE36-1A43-AE86-ADA6EC29D50A}" type="sibTrans" cxnId="{7AC36487-9E73-B440-83DF-4110C09406A0}">
      <dgm:prSet/>
      <dgm:spPr/>
      <dgm:t>
        <a:bodyPr/>
        <a:lstStyle/>
        <a:p>
          <a:endParaRPr lang="en-US"/>
        </a:p>
      </dgm:t>
    </dgm:pt>
    <dgm:pt modelId="{14FC3850-B5FA-1E40-874D-1463E1108A3E}">
      <dgm:prSet phldrT="[Text]"/>
      <dgm:spPr/>
      <dgm:t>
        <a:bodyPr/>
        <a:lstStyle/>
        <a:p>
          <a:r>
            <a:rPr lang="el-GR" dirty="0"/>
            <a:t>Πιθανότητα καταδίκης</a:t>
          </a:r>
          <a:endParaRPr lang="en-US" dirty="0"/>
        </a:p>
      </dgm:t>
    </dgm:pt>
    <dgm:pt modelId="{D6512F4E-8DBE-C84C-9B86-567500F57354}" type="parTrans" cxnId="{31E91364-976C-294F-B64A-91D198EC77C9}">
      <dgm:prSet/>
      <dgm:spPr/>
      <dgm:t>
        <a:bodyPr/>
        <a:lstStyle/>
        <a:p>
          <a:endParaRPr lang="en-US"/>
        </a:p>
      </dgm:t>
    </dgm:pt>
    <dgm:pt modelId="{CDA836A6-A5E9-884D-8CB1-A9B72A04817E}" type="sibTrans" cxnId="{31E91364-976C-294F-B64A-91D198EC77C9}">
      <dgm:prSet/>
      <dgm:spPr/>
      <dgm:t>
        <a:bodyPr/>
        <a:lstStyle/>
        <a:p>
          <a:endParaRPr lang="en-US"/>
        </a:p>
      </dgm:t>
    </dgm:pt>
    <dgm:pt modelId="{AEB4C97D-5C5F-1847-AF84-B748FE63B007}">
      <dgm:prSet phldrT="[Text]"/>
      <dgm:spPr/>
      <dgm:t>
        <a:bodyPr/>
        <a:lstStyle/>
        <a:p>
          <a:r>
            <a:rPr lang="el-GR" dirty="0"/>
            <a:t>Ανάκτηση ενοχοποιητικών τεκμηρίων </a:t>
          </a:r>
          <a:endParaRPr lang="en-US" dirty="0"/>
        </a:p>
      </dgm:t>
    </dgm:pt>
    <dgm:pt modelId="{D2CAF4FB-AE4B-9940-B25E-072A5B143EB5}" type="parTrans" cxnId="{E23E3137-D51C-E842-B61D-C77738A9438C}">
      <dgm:prSet/>
      <dgm:spPr/>
      <dgm:t>
        <a:bodyPr/>
        <a:lstStyle/>
        <a:p>
          <a:endParaRPr lang="en-US"/>
        </a:p>
      </dgm:t>
    </dgm:pt>
    <dgm:pt modelId="{44E9B205-6885-AD4C-A044-8A33151170B4}" type="sibTrans" cxnId="{E23E3137-D51C-E842-B61D-C77738A9438C}">
      <dgm:prSet/>
      <dgm:spPr/>
      <dgm:t>
        <a:bodyPr/>
        <a:lstStyle/>
        <a:p>
          <a:endParaRPr lang="en-US"/>
        </a:p>
      </dgm:t>
    </dgm:pt>
    <dgm:pt modelId="{74F132FE-9BC0-D942-81A3-377A606AA91C}">
      <dgm:prSet phldrT="[Text]"/>
      <dgm:spPr/>
      <dgm:t>
        <a:bodyPr/>
        <a:lstStyle/>
        <a:p>
          <a:r>
            <a:rPr lang="el-GR" dirty="0"/>
            <a:t>Εύληπτη παρουσίαση δεδομένων στο δικαστήριο</a:t>
          </a:r>
          <a:endParaRPr lang="en-US" dirty="0"/>
        </a:p>
      </dgm:t>
    </dgm:pt>
    <dgm:pt modelId="{45656B17-F5D4-894F-AE26-804B90E256C1}" type="parTrans" cxnId="{D3902389-2502-734C-B7B7-13A774AE0749}">
      <dgm:prSet/>
      <dgm:spPr/>
      <dgm:t>
        <a:bodyPr/>
        <a:lstStyle/>
        <a:p>
          <a:endParaRPr lang="en-US"/>
        </a:p>
      </dgm:t>
    </dgm:pt>
    <dgm:pt modelId="{008F55DF-83E1-3042-A3A6-86F26C2929F7}" type="sibTrans" cxnId="{D3902389-2502-734C-B7B7-13A774AE0749}">
      <dgm:prSet/>
      <dgm:spPr/>
      <dgm:t>
        <a:bodyPr/>
        <a:lstStyle/>
        <a:p>
          <a:endParaRPr lang="en-US"/>
        </a:p>
      </dgm:t>
    </dgm:pt>
    <dgm:pt modelId="{9DFDA888-FCA9-E141-96D6-311D4302680E}" type="pres">
      <dgm:prSet presAssocID="{CB6BEB2F-7274-FD42-930E-FE8E17895A4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104A5ED-A26A-954A-8EEB-565587125A79}" type="pres">
      <dgm:prSet presAssocID="{F2069BF8-56FC-C04B-BD2A-72D27E6D7D14}" presName="root1" presStyleCnt="0"/>
      <dgm:spPr/>
    </dgm:pt>
    <dgm:pt modelId="{D12E0C4E-93C5-654D-89A6-47C9CED93FEA}" type="pres">
      <dgm:prSet presAssocID="{F2069BF8-56FC-C04B-BD2A-72D27E6D7D14}" presName="LevelOneTextNode" presStyleLbl="node0" presStyleIdx="0" presStyleCnt="1">
        <dgm:presLayoutVars>
          <dgm:chPref val="3"/>
        </dgm:presLayoutVars>
      </dgm:prSet>
      <dgm:spPr/>
    </dgm:pt>
    <dgm:pt modelId="{D86D5A09-2B4E-8144-BBBE-B6312E805982}" type="pres">
      <dgm:prSet presAssocID="{F2069BF8-56FC-C04B-BD2A-72D27E6D7D14}" presName="level2hierChild" presStyleCnt="0"/>
      <dgm:spPr/>
    </dgm:pt>
    <dgm:pt modelId="{4361C006-1540-A945-8DFA-AD9F277106EC}" type="pres">
      <dgm:prSet presAssocID="{D6512F4E-8DBE-C84C-9B86-567500F57354}" presName="conn2-1" presStyleLbl="parChTrans1D2" presStyleIdx="0" presStyleCnt="3"/>
      <dgm:spPr/>
    </dgm:pt>
    <dgm:pt modelId="{54010E7D-D354-1F41-A84C-33CE94D2FCF4}" type="pres">
      <dgm:prSet presAssocID="{D6512F4E-8DBE-C84C-9B86-567500F57354}" presName="connTx" presStyleLbl="parChTrans1D2" presStyleIdx="0" presStyleCnt="3"/>
      <dgm:spPr/>
    </dgm:pt>
    <dgm:pt modelId="{D8A7534E-B025-6249-9D22-3FAEFEC0B990}" type="pres">
      <dgm:prSet presAssocID="{14FC3850-B5FA-1E40-874D-1463E1108A3E}" presName="root2" presStyleCnt="0"/>
      <dgm:spPr/>
    </dgm:pt>
    <dgm:pt modelId="{B916DFCE-9ABC-304D-B489-3E2AC6CCC2A5}" type="pres">
      <dgm:prSet presAssocID="{14FC3850-B5FA-1E40-874D-1463E1108A3E}" presName="LevelTwoTextNode" presStyleLbl="node2" presStyleIdx="0" presStyleCnt="3" custScaleX="199421">
        <dgm:presLayoutVars>
          <dgm:chPref val="3"/>
        </dgm:presLayoutVars>
      </dgm:prSet>
      <dgm:spPr/>
    </dgm:pt>
    <dgm:pt modelId="{B3E0942D-F08E-5449-A8B7-726B3836B3D0}" type="pres">
      <dgm:prSet presAssocID="{14FC3850-B5FA-1E40-874D-1463E1108A3E}" presName="level3hierChild" presStyleCnt="0"/>
      <dgm:spPr/>
    </dgm:pt>
    <dgm:pt modelId="{424E7E37-39C7-9840-9CC0-893B7C3FB2FB}" type="pres">
      <dgm:prSet presAssocID="{D2CAF4FB-AE4B-9940-B25E-072A5B143EB5}" presName="conn2-1" presStyleLbl="parChTrans1D2" presStyleIdx="1" presStyleCnt="3"/>
      <dgm:spPr/>
    </dgm:pt>
    <dgm:pt modelId="{F1D65B19-E1C3-D04B-83E4-70B8E3D9C818}" type="pres">
      <dgm:prSet presAssocID="{D2CAF4FB-AE4B-9940-B25E-072A5B143EB5}" presName="connTx" presStyleLbl="parChTrans1D2" presStyleIdx="1" presStyleCnt="3"/>
      <dgm:spPr/>
    </dgm:pt>
    <dgm:pt modelId="{619E8DE5-3569-9844-BFBA-716E1DC11276}" type="pres">
      <dgm:prSet presAssocID="{AEB4C97D-5C5F-1847-AF84-B748FE63B007}" presName="root2" presStyleCnt="0"/>
      <dgm:spPr/>
    </dgm:pt>
    <dgm:pt modelId="{02074B23-115F-9441-98FB-011C5FFFF2FD}" type="pres">
      <dgm:prSet presAssocID="{AEB4C97D-5C5F-1847-AF84-B748FE63B007}" presName="LevelTwoTextNode" presStyleLbl="node2" presStyleIdx="1" presStyleCnt="3" custScaleX="199421">
        <dgm:presLayoutVars>
          <dgm:chPref val="3"/>
        </dgm:presLayoutVars>
      </dgm:prSet>
      <dgm:spPr/>
    </dgm:pt>
    <dgm:pt modelId="{59766ED1-1A55-1D48-82CD-27AD1347A76F}" type="pres">
      <dgm:prSet presAssocID="{AEB4C97D-5C5F-1847-AF84-B748FE63B007}" presName="level3hierChild" presStyleCnt="0"/>
      <dgm:spPr/>
    </dgm:pt>
    <dgm:pt modelId="{A34B0C13-BE7C-B044-969D-496D15DC4A10}" type="pres">
      <dgm:prSet presAssocID="{45656B17-F5D4-894F-AE26-804B90E256C1}" presName="conn2-1" presStyleLbl="parChTrans1D2" presStyleIdx="2" presStyleCnt="3"/>
      <dgm:spPr/>
    </dgm:pt>
    <dgm:pt modelId="{DD2C7389-584A-404B-AC7B-D76498B69A1E}" type="pres">
      <dgm:prSet presAssocID="{45656B17-F5D4-894F-AE26-804B90E256C1}" presName="connTx" presStyleLbl="parChTrans1D2" presStyleIdx="2" presStyleCnt="3"/>
      <dgm:spPr/>
    </dgm:pt>
    <dgm:pt modelId="{580D7C58-C56B-9840-A47C-1F559C40631D}" type="pres">
      <dgm:prSet presAssocID="{74F132FE-9BC0-D942-81A3-377A606AA91C}" presName="root2" presStyleCnt="0"/>
      <dgm:spPr/>
    </dgm:pt>
    <dgm:pt modelId="{3F483466-69AF-F940-8287-98B6F544EA9D}" type="pres">
      <dgm:prSet presAssocID="{74F132FE-9BC0-D942-81A3-377A606AA91C}" presName="LevelTwoTextNode" presStyleLbl="node2" presStyleIdx="2" presStyleCnt="3" custScaleX="197944">
        <dgm:presLayoutVars>
          <dgm:chPref val="3"/>
        </dgm:presLayoutVars>
      </dgm:prSet>
      <dgm:spPr/>
    </dgm:pt>
    <dgm:pt modelId="{615B1168-575B-B74E-843F-F9BE70601E22}" type="pres">
      <dgm:prSet presAssocID="{74F132FE-9BC0-D942-81A3-377A606AA91C}" presName="level3hierChild" presStyleCnt="0"/>
      <dgm:spPr/>
    </dgm:pt>
  </dgm:ptLst>
  <dgm:cxnLst>
    <dgm:cxn modelId="{1C73A014-B643-B14A-A115-C230427EA03C}" type="presOf" srcId="{D6512F4E-8DBE-C84C-9B86-567500F57354}" destId="{4361C006-1540-A945-8DFA-AD9F277106EC}" srcOrd="0" destOrd="0" presId="urn:microsoft.com/office/officeart/2008/layout/HorizontalMultiLevelHierarchy"/>
    <dgm:cxn modelId="{8A526E2B-BCD1-6E41-94C6-5E8EA2C71417}" type="presOf" srcId="{74F132FE-9BC0-D942-81A3-377A606AA91C}" destId="{3F483466-69AF-F940-8287-98B6F544EA9D}" srcOrd="0" destOrd="0" presId="urn:microsoft.com/office/officeart/2008/layout/HorizontalMultiLevelHierarchy"/>
    <dgm:cxn modelId="{E23E3137-D51C-E842-B61D-C77738A9438C}" srcId="{F2069BF8-56FC-C04B-BD2A-72D27E6D7D14}" destId="{AEB4C97D-5C5F-1847-AF84-B748FE63B007}" srcOrd="1" destOrd="0" parTransId="{D2CAF4FB-AE4B-9940-B25E-072A5B143EB5}" sibTransId="{44E9B205-6885-AD4C-A044-8A33151170B4}"/>
    <dgm:cxn modelId="{022BF441-7625-2643-A60F-59B992269EC4}" type="presOf" srcId="{14FC3850-B5FA-1E40-874D-1463E1108A3E}" destId="{B916DFCE-9ABC-304D-B489-3E2AC6CCC2A5}" srcOrd="0" destOrd="0" presId="urn:microsoft.com/office/officeart/2008/layout/HorizontalMultiLevelHierarchy"/>
    <dgm:cxn modelId="{F237FC56-A378-D145-8043-4C6E0D965F50}" type="presOf" srcId="{45656B17-F5D4-894F-AE26-804B90E256C1}" destId="{A34B0C13-BE7C-B044-969D-496D15DC4A10}" srcOrd="0" destOrd="0" presId="urn:microsoft.com/office/officeart/2008/layout/HorizontalMultiLevelHierarchy"/>
    <dgm:cxn modelId="{31E91364-976C-294F-B64A-91D198EC77C9}" srcId="{F2069BF8-56FC-C04B-BD2A-72D27E6D7D14}" destId="{14FC3850-B5FA-1E40-874D-1463E1108A3E}" srcOrd="0" destOrd="0" parTransId="{D6512F4E-8DBE-C84C-9B86-567500F57354}" sibTransId="{CDA836A6-A5E9-884D-8CB1-A9B72A04817E}"/>
    <dgm:cxn modelId="{7AC36487-9E73-B440-83DF-4110C09406A0}" srcId="{CB6BEB2F-7274-FD42-930E-FE8E17895A43}" destId="{F2069BF8-56FC-C04B-BD2A-72D27E6D7D14}" srcOrd="0" destOrd="0" parTransId="{8918209B-C00F-A344-9739-27FA9E1DBB3F}" sibTransId="{38ACDD42-CE36-1A43-AE86-ADA6EC29D50A}"/>
    <dgm:cxn modelId="{6F41E288-B9BE-A847-B316-2044345FFBA7}" type="presOf" srcId="{D2CAF4FB-AE4B-9940-B25E-072A5B143EB5}" destId="{F1D65B19-E1C3-D04B-83E4-70B8E3D9C818}" srcOrd="1" destOrd="0" presId="urn:microsoft.com/office/officeart/2008/layout/HorizontalMultiLevelHierarchy"/>
    <dgm:cxn modelId="{D3902389-2502-734C-B7B7-13A774AE0749}" srcId="{F2069BF8-56FC-C04B-BD2A-72D27E6D7D14}" destId="{74F132FE-9BC0-D942-81A3-377A606AA91C}" srcOrd="2" destOrd="0" parTransId="{45656B17-F5D4-894F-AE26-804B90E256C1}" sibTransId="{008F55DF-83E1-3042-A3A6-86F26C2929F7}"/>
    <dgm:cxn modelId="{017E7492-2928-0E4E-948E-5B4499B7F00A}" type="presOf" srcId="{F2069BF8-56FC-C04B-BD2A-72D27E6D7D14}" destId="{D12E0C4E-93C5-654D-89A6-47C9CED93FEA}" srcOrd="0" destOrd="0" presId="urn:microsoft.com/office/officeart/2008/layout/HorizontalMultiLevelHierarchy"/>
    <dgm:cxn modelId="{0B7CB0A2-7478-894B-AE1C-A22F7D325D46}" type="presOf" srcId="{D6512F4E-8DBE-C84C-9B86-567500F57354}" destId="{54010E7D-D354-1F41-A84C-33CE94D2FCF4}" srcOrd="1" destOrd="0" presId="urn:microsoft.com/office/officeart/2008/layout/HorizontalMultiLevelHierarchy"/>
    <dgm:cxn modelId="{504F6ABF-A0E7-984A-9390-750518168D30}" type="presOf" srcId="{CB6BEB2F-7274-FD42-930E-FE8E17895A43}" destId="{9DFDA888-FCA9-E141-96D6-311D4302680E}" srcOrd="0" destOrd="0" presId="urn:microsoft.com/office/officeart/2008/layout/HorizontalMultiLevelHierarchy"/>
    <dgm:cxn modelId="{564150D0-7A32-3146-95C3-806FEC99A6B1}" type="presOf" srcId="{45656B17-F5D4-894F-AE26-804B90E256C1}" destId="{DD2C7389-584A-404B-AC7B-D76498B69A1E}" srcOrd="1" destOrd="0" presId="urn:microsoft.com/office/officeart/2008/layout/HorizontalMultiLevelHierarchy"/>
    <dgm:cxn modelId="{9B1740D5-22C7-4B43-A3B3-EAFC3354C340}" type="presOf" srcId="{D2CAF4FB-AE4B-9940-B25E-072A5B143EB5}" destId="{424E7E37-39C7-9840-9CC0-893B7C3FB2FB}" srcOrd="0" destOrd="0" presId="urn:microsoft.com/office/officeart/2008/layout/HorizontalMultiLevelHierarchy"/>
    <dgm:cxn modelId="{CFA142DD-7435-8840-8495-CA2C47F52C59}" type="presOf" srcId="{AEB4C97D-5C5F-1847-AF84-B748FE63B007}" destId="{02074B23-115F-9441-98FB-011C5FFFF2FD}" srcOrd="0" destOrd="0" presId="urn:microsoft.com/office/officeart/2008/layout/HorizontalMultiLevelHierarchy"/>
    <dgm:cxn modelId="{8C7CA012-43A0-784D-AE05-FBF7F21FF3BF}" type="presParOf" srcId="{9DFDA888-FCA9-E141-96D6-311D4302680E}" destId="{3104A5ED-A26A-954A-8EEB-565587125A79}" srcOrd="0" destOrd="0" presId="urn:microsoft.com/office/officeart/2008/layout/HorizontalMultiLevelHierarchy"/>
    <dgm:cxn modelId="{990DF4BD-6965-F34E-A2BB-3AA4FC2070A7}" type="presParOf" srcId="{3104A5ED-A26A-954A-8EEB-565587125A79}" destId="{D12E0C4E-93C5-654D-89A6-47C9CED93FEA}" srcOrd="0" destOrd="0" presId="urn:microsoft.com/office/officeart/2008/layout/HorizontalMultiLevelHierarchy"/>
    <dgm:cxn modelId="{10A5F5D3-9FB2-E240-A337-C676F90F5905}" type="presParOf" srcId="{3104A5ED-A26A-954A-8EEB-565587125A79}" destId="{D86D5A09-2B4E-8144-BBBE-B6312E805982}" srcOrd="1" destOrd="0" presId="urn:microsoft.com/office/officeart/2008/layout/HorizontalMultiLevelHierarchy"/>
    <dgm:cxn modelId="{7BFF7EAF-B5ED-914E-91EC-699CD6315DBD}" type="presParOf" srcId="{D86D5A09-2B4E-8144-BBBE-B6312E805982}" destId="{4361C006-1540-A945-8DFA-AD9F277106EC}" srcOrd="0" destOrd="0" presId="urn:microsoft.com/office/officeart/2008/layout/HorizontalMultiLevelHierarchy"/>
    <dgm:cxn modelId="{03AD8806-05C1-E74C-8E93-149251266366}" type="presParOf" srcId="{4361C006-1540-A945-8DFA-AD9F277106EC}" destId="{54010E7D-D354-1F41-A84C-33CE94D2FCF4}" srcOrd="0" destOrd="0" presId="urn:microsoft.com/office/officeart/2008/layout/HorizontalMultiLevelHierarchy"/>
    <dgm:cxn modelId="{E0C0A57F-44A4-724A-B3AA-C59C17DCC1BF}" type="presParOf" srcId="{D86D5A09-2B4E-8144-BBBE-B6312E805982}" destId="{D8A7534E-B025-6249-9D22-3FAEFEC0B990}" srcOrd="1" destOrd="0" presId="urn:microsoft.com/office/officeart/2008/layout/HorizontalMultiLevelHierarchy"/>
    <dgm:cxn modelId="{12DDFABC-9C6D-284D-BBC6-27CCFCE061AF}" type="presParOf" srcId="{D8A7534E-B025-6249-9D22-3FAEFEC0B990}" destId="{B916DFCE-9ABC-304D-B489-3E2AC6CCC2A5}" srcOrd="0" destOrd="0" presId="urn:microsoft.com/office/officeart/2008/layout/HorizontalMultiLevelHierarchy"/>
    <dgm:cxn modelId="{CD669D87-6D26-9F47-BAB0-A038E39EA330}" type="presParOf" srcId="{D8A7534E-B025-6249-9D22-3FAEFEC0B990}" destId="{B3E0942D-F08E-5449-A8B7-726B3836B3D0}" srcOrd="1" destOrd="0" presId="urn:microsoft.com/office/officeart/2008/layout/HorizontalMultiLevelHierarchy"/>
    <dgm:cxn modelId="{7CB8A1A5-8695-E948-82D0-AED5ED23C60C}" type="presParOf" srcId="{D86D5A09-2B4E-8144-BBBE-B6312E805982}" destId="{424E7E37-39C7-9840-9CC0-893B7C3FB2FB}" srcOrd="2" destOrd="0" presId="urn:microsoft.com/office/officeart/2008/layout/HorizontalMultiLevelHierarchy"/>
    <dgm:cxn modelId="{07B39806-9E8D-D648-9847-D907A5272AF1}" type="presParOf" srcId="{424E7E37-39C7-9840-9CC0-893B7C3FB2FB}" destId="{F1D65B19-E1C3-D04B-83E4-70B8E3D9C818}" srcOrd="0" destOrd="0" presId="urn:microsoft.com/office/officeart/2008/layout/HorizontalMultiLevelHierarchy"/>
    <dgm:cxn modelId="{3C0448BC-619E-DB4A-85BC-445D3C99D63E}" type="presParOf" srcId="{D86D5A09-2B4E-8144-BBBE-B6312E805982}" destId="{619E8DE5-3569-9844-BFBA-716E1DC11276}" srcOrd="3" destOrd="0" presId="urn:microsoft.com/office/officeart/2008/layout/HorizontalMultiLevelHierarchy"/>
    <dgm:cxn modelId="{CBF3E56C-F7E8-DD48-84A2-417E10274E3E}" type="presParOf" srcId="{619E8DE5-3569-9844-BFBA-716E1DC11276}" destId="{02074B23-115F-9441-98FB-011C5FFFF2FD}" srcOrd="0" destOrd="0" presId="urn:microsoft.com/office/officeart/2008/layout/HorizontalMultiLevelHierarchy"/>
    <dgm:cxn modelId="{9CF0CD36-F8B4-544B-B9F2-6EA67ECE3242}" type="presParOf" srcId="{619E8DE5-3569-9844-BFBA-716E1DC11276}" destId="{59766ED1-1A55-1D48-82CD-27AD1347A76F}" srcOrd="1" destOrd="0" presId="urn:microsoft.com/office/officeart/2008/layout/HorizontalMultiLevelHierarchy"/>
    <dgm:cxn modelId="{EA9CBE31-7E09-B941-8A4A-53121BF0F70B}" type="presParOf" srcId="{D86D5A09-2B4E-8144-BBBE-B6312E805982}" destId="{A34B0C13-BE7C-B044-969D-496D15DC4A10}" srcOrd="4" destOrd="0" presId="urn:microsoft.com/office/officeart/2008/layout/HorizontalMultiLevelHierarchy"/>
    <dgm:cxn modelId="{AAC783BB-9BE1-0445-8208-F53CB0E619E7}" type="presParOf" srcId="{A34B0C13-BE7C-B044-969D-496D15DC4A10}" destId="{DD2C7389-584A-404B-AC7B-D76498B69A1E}" srcOrd="0" destOrd="0" presId="urn:microsoft.com/office/officeart/2008/layout/HorizontalMultiLevelHierarchy"/>
    <dgm:cxn modelId="{A8A60478-0C2A-8C44-B460-E42EE56C1E31}" type="presParOf" srcId="{D86D5A09-2B4E-8144-BBBE-B6312E805982}" destId="{580D7C58-C56B-9840-A47C-1F559C40631D}" srcOrd="5" destOrd="0" presId="urn:microsoft.com/office/officeart/2008/layout/HorizontalMultiLevelHierarchy"/>
    <dgm:cxn modelId="{AA22FC4A-B74C-3346-98C5-CC28F3AE47E8}" type="presParOf" srcId="{580D7C58-C56B-9840-A47C-1F559C40631D}" destId="{3F483466-69AF-F940-8287-98B6F544EA9D}" srcOrd="0" destOrd="0" presId="urn:microsoft.com/office/officeart/2008/layout/HorizontalMultiLevelHierarchy"/>
    <dgm:cxn modelId="{EC17B1B9-4792-F147-BC28-6D86E9D03EFF}" type="presParOf" srcId="{580D7C58-C56B-9840-A47C-1F559C40631D}" destId="{615B1168-575B-B74E-843F-F9BE70601E2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B0C13-BE7C-B044-969D-496D15DC4A10}">
      <dsp:nvSpPr>
        <dsp:cNvPr id="0" name=""/>
        <dsp:cNvSpPr/>
      </dsp:nvSpPr>
      <dsp:spPr>
        <a:xfrm>
          <a:off x="2003463" y="2097881"/>
          <a:ext cx="522959" cy="996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479" y="0"/>
              </a:lnTo>
              <a:lnTo>
                <a:pt x="261479" y="996493"/>
              </a:lnTo>
              <a:lnTo>
                <a:pt x="522959" y="996493"/>
              </a:lnTo>
            </a:path>
          </a:pathLst>
        </a:custGeom>
        <a:noFill/>
        <a:ln w="19050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6808" y="2567993"/>
        <a:ext cx="56269" cy="56269"/>
      </dsp:txXfrm>
    </dsp:sp>
    <dsp:sp modelId="{424E7E37-39C7-9840-9CC0-893B7C3FB2FB}">
      <dsp:nvSpPr>
        <dsp:cNvPr id="0" name=""/>
        <dsp:cNvSpPr/>
      </dsp:nvSpPr>
      <dsp:spPr>
        <a:xfrm>
          <a:off x="2003463" y="2052161"/>
          <a:ext cx="522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959" y="45720"/>
              </a:lnTo>
            </a:path>
          </a:pathLst>
        </a:custGeom>
        <a:noFill/>
        <a:ln w="19050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1869" y="2084807"/>
        <a:ext cx="26147" cy="26147"/>
      </dsp:txXfrm>
    </dsp:sp>
    <dsp:sp modelId="{4361C006-1540-A945-8DFA-AD9F277106EC}">
      <dsp:nvSpPr>
        <dsp:cNvPr id="0" name=""/>
        <dsp:cNvSpPr/>
      </dsp:nvSpPr>
      <dsp:spPr>
        <a:xfrm>
          <a:off x="2003463" y="1101387"/>
          <a:ext cx="522959" cy="996493"/>
        </a:xfrm>
        <a:custGeom>
          <a:avLst/>
          <a:gdLst/>
          <a:ahLst/>
          <a:cxnLst/>
          <a:rect l="0" t="0" r="0" b="0"/>
          <a:pathLst>
            <a:path>
              <a:moveTo>
                <a:pt x="0" y="996493"/>
              </a:moveTo>
              <a:lnTo>
                <a:pt x="261479" y="996493"/>
              </a:lnTo>
              <a:lnTo>
                <a:pt x="261479" y="0"/>
              </a:lnTo>
              <a:lnTo>
                <a:pt x="522959" y="0"/>
              </a:lnTo>
            </a:path>
          </a:pathLst>
        </a:custGeom>
        <a:noFill/>
        <a:ln w="19050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6808" y="1571499"/>
        <a:ext cx="56269" cy="56269"/>
      </dsp:txXfrm>
    </dsp:sp>
    <dsp:sp modelId="{D12E0C4E-93C5-654D-89A6-47C9CED93FEA}">
      <dsp:nvSpPr>
        <dsp:cNvPr id="0" name=""/>
        <dsp:cNvSpPr/>
      </dsp:nvSpPr>
      <dsp:spPr>
        <a:xfrm rot="16200000">
          <a:off x="-493014" y="1699283"/>
          <a:ext cx="4195762" cy="797194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200" kern="1200" dirty="0"/>
            <a:t>Τεχνολογίες</a:t>
          </a:r>
          <a:endParaRPr lang="en-US" sz="5200" kern="1200" dirty="0"/>
        </a:p>
      </dsp:txBody>
      <dsp:txXfrm>
        <a:off x="-493014" y="1699283"/>
        <a:ext cx="4195762" cy="797194"/>
      </dsp:txXfrm>
    </dsp:sp>
    <dsp:sp modelId="{B916DFCE-9ABC-304D-B489-3E2AC6CCC2A5}">
      <dsp:nvSpPr>
        <dsp:cNvPr id="0" name=""/>
        <dsp:cNvSpPr/>
      </dsp:nvSpPr>
      <dsp:spPr>
        <a:xfrm>
          <a:off x="2526423" y="702790"/>
          <a:ext cx="5214458" cy="797194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Πιθανότητα καταδίκης</a:t>
          </a:r>
          <a:endParaRPr lang="en-US" sz="2400" kern="1200" dirty="0"/>
        </a:p>
      </dsp:txBody>
      <dsp:txXfrm>
        <a:off x="2526423" y="702790"/>
        <a:ext cx="5214458" cy="797194"/>
      </dsp:txXfrm>
    </dsp:sp>
    <dsp:sp modelId="{02074B23-115F-9441-98FB-011C5FFFF2FD}">
      <dsp:nvSpPr>
        <dsp:cNvPr id="0" name=""/>
        <dsp:cNvSpPr/>
      </dsp:nvSpPr>
      <dsp:spPr>
        <a:xfrm>
          <a:off x="2526423" y="1699283"/>
          <a:ext cx="5214458" cy="797194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Ανάκτηση ενοχοποιητικών τεκμηρίων </a:t>
          </a:r>
          <a:endParaRPr lang="en-US" sz="2300" kern="1200" dirty="0"/>
        </a:p>
      </dsp:txBody>
      <dsp:txXfrm>
        <a:off x="2526423" y="1699283"/>
        <a:ext cx="5214458" cy="797194"/>
      </dsp:txXfrm>
    </dsp:sp>
    <dsp:sp modelId="{3F483466-69AF-F940-8287-98B6F544EA9D}">
      <dsp:nvSpPr>
        <dsp:cNvPr id="0" name=""/>
        <dsp:cNvSpPr/>
      </dsp:nvSpPr>
      <dsp:spPr>
        <a:xfrm>
          <a:off x="2526423" y="2695777"/>
          <a:ext cx="5175837" cy="797194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Εύληπτη παρουσίαση δεδομένων στο δικαστήριο</a:t>
          </a:r>
          <a:endParaRPr lang="en-US" sz="2200" kern="1200" dirty="0"/>
        </a:p>
      </dsp:txBody>
      <dsp:txXfrm>
        <a:off x="2526423" y="2695777"/>
        <a:ext cx="5175837" cy="797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7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8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91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4027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29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1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16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54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5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0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9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8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5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0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25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368-07F9-3945-8A36-955E8A6E4B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2800" b="1" dirty="0"/>
              <a:t>Τεχνολογίες Δικαιοσύνης και Λογοδοσία έπειτα από Κρίσεις</a:t>
            </a:r>
            <a:br>
              <a:rPr lang="en-US" sz="28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C359C-AB2D-6F45-AA9A-9305654FA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200211"/>
            <a:ext cx="9827893" cy="2160395"/>
          </a:xfrm>
        </p:spPr>
        <p:txBody>
          <a:bodyPr>
            <a:normAutofit/>
          </a:bodyPr>
          <a:lstStyle/>
          <a:p>
            <a:pPr algn="r"/>
            <a:r>
              <a:rPr lang="el-GR" dirty="0"/>
              <a:t>Ιωσήφ </a:t>
            </a:r>
            <a:r>
              <a:rPr lang="el-GR" dirty="0" err="1"/>
              <a:t>Κοβρασ</a:t>
            </a:r>
            <a:endParaRPr lang="en-US" dirty="0"/>
          </a:p>
          <a:p>
            <a:pPr algn="r"/>
            <a:r>
              <a:rPr lang="el-GR" dirty="0"/>
              <a:t>3</a:t>
            </a:r>
            <a:r>
              <a:rPr lang="el-GR" baseline="30000" dirty="0"/>
              <a:t>ο</a:t>
            </a:r>
            <a:r>
              <a:rPr lang="el-GR" dirty="0"/>
              <a:t>  </a:t>
            </a:r>
            <a:r>
              <a:rPr lang="el-GR" dirty="0" err="1"/>
              <a:t>διεπιστημονικο</a:t>
            </a:r>
            <a:r>
              <a:rPr lang="el-GR" dirty="0"/>
              <a:t> </a:t>
            </a:r>
            <a:r>
              <a:rPr lang="el-GR" dirty="0" err="1"/>
              <a:t>φορουμ</a:t>
            </a:r>
            <a:endParaRPr lang="el-GR" dirty="0"/>
          </a:p>
          <a:p>
            <a:pPr algn="r"/>
            <a:r>
              <a:rPr lang="el-GR" dirty="0" err="1"/>
              <a:t>Πανεπιστημιο</a:t>
            </a:r>
            <a:r>
              <a:rPr lang="el-GR" dirty="0"/>
              <a:t> </a:t>
            </a:r>
            <a:r>
              <a:rPr lang="el-GR" dirty="0" err="1"/>
              <a:t>Κυπρου</a:t>
            </a:r>
            <a:endParaRPr lang="el-GR" dirty="0"/>
          </a:p>
          <a:p>
            <a:pPr algn="r"/>
            <a:r>
              <a:rPr lang="el-GR" dirty="0"/>
              <a:t>9 </a:t>
            </a:r>
            <a:r>
              <a:rPr lang="el-GR" dirty="0" err="1"/>
              <a:t>Μαιου</a:t>
            </a:r>
            <a:r>
              <a:rPr lang="el-GR" dirty="0"/>
              <a:t>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4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9542EC1-D512-13BA-2213-04BE7795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Τεχνολογίες, λογοδοσία και Κρίση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FEEBC4B-A86B-2275-BCDB-46B60B4A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539240"/>
            <a:ext cx="4551182" cy="787491"/>
          </a:xfrm>
        </p:spPr>
        <p:txBody>
          <a:bodyPr/>
          <a:lstStyle/>
          <a:p>
            <a:pPr algn="ctr"/>
            <a:r>
              <a:rPr lang="el-GR" dirty="0"/>
              <a:t>Ιατροδικαστικές μέθοδοι (</a:t>
            </a:r>
            <a:r>
              <a:rPr lang="en-US" dirty="0"/>
              <a:t>forensics)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D116A5E-86AE-188D-8B6E-ABB1AE0F18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F4E2305-F48D-D231-5EE1-1A24F34A7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5" y="1565117"/>
            <a:ext cx="4396339" cy="576262"/>
          </a:xfrm>
        </p:spPr>
        <p:txBody>
          <a:bodyPr/>
          <a:lstStyle/>
          <a:p>
            <a:pPr algn="ctr"/>
            <a:r>
              <a:rPr lang="el-GR" dirty="0"/>
              <a:t>Κρίση &amp; Λογοδοσία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DE8374-7CD5-CEC8-B666-59C153585F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Βαθιές κρίσεις διαρρηγνύουν την εμπιστοσύνη κράτους-κοινωνίας</a:t>
            </a:r>
          </a:p>
          <a:p>
            <a:r>
              <a:rPr lang="el-GR" dirty="0"/>
              <a:t>Τι εξηγεί την αυξανόμενη λογοδοσία στη διεθνή πολιτική ( </a:t>
            </a:r>
            <a:r>
              <a:rPr lang="en-US" dirty="0"/>
              <a:t>justice cascade)</a:t>
            </a:r>
            <a:r>
              <a:rPr lang="el-GR" dirty="0"/>
              <a:t>;</a:t>
            </a:r>
          </a:p>
          <a:p>
            <a:pPr lvl="1"/>
            <a:r>
              <a:rPr lang="el-GR" dirty="0"/>
              <a:t>Δομικές ερμηνείες (</a:t>
            </a:r>
            <a:r>
              <a:rPr lang="en-GB" dirty="0"/>
              <a:t>Kim</a:t>
            </a:r>
            <a:r>
              <a:rPr lang="el-GR" dirty="0"/>
              <a:t> &amp; </a:t>
            </a:r>
            <a:r>
              <a:rPr lang="en-GB" dirty="0"/>
              <a:t>Sharman</a:t>
            </a:r>
            <a:r>
              <a:rPr lang="el-GR" dirty="0"/>
              <a:t> 2014</a:t>
            </a:r>
            <a:r>
              <a:rPr lang="en-US" dirty="0"/>
              <a:t> 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Διεθνείς κανονιστικές επιρροές (</a:t>
            </a:r>
            <a:r>
              <a:rPr lang="en-GB" dirty="0"/>
              <a:t>Lutz</a:t>
            </a:r>
            <a:r>
              <a:rPr lang="el-GR" dirty="0"/>
              <a:t> &amp; </a:t>
            </a:r>
            <a:r>
              <a:rPr lang="en-GB" dirty="0" err="1"/>
              <a:t>Sikkink</a:t>
            </a:r>
            <a:r>
              <a:rPr lang="el-GR" dirty="0"/>
              <a:t> 2001; </a:t>
            </a:r>
            <a:r>
              <a:rPr lang="en-GB" dirty="0" err="1"/>
              <a:t>Sikkink</a:t>
            </a:r>
            <a:r>
              <a:rPr lang="el-GR" dirty="0"/>
              <a:t> 2011) </a:t>
            </a:r>
          </a:p>
          <a:p>
            <a:r>
              <a:rPr lang="el-GR" dirty="0"/>
              <a:t>Τεχνολογίες;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22B68-7179-5697-59EA-062E82291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60" y="4266219"/>
            <a:ext cx="4124241" cy="1953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74F0F3-E064-9664-2C05-252221545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31" y="2498507"/>
            <a:ext cx="4124241" cy="18294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57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47856E-6035-CC48-3A85-16D5D2B1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Λογοδοσία &amp; Τεχνολογίες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F2465A-FEF6-A0EF-B0F4-6160D1342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ποιους τρόπους η εφαρμογή νέων τεχνολογιών έχει μετασχηματίσει τις προσπάθειες των κοινωνιών να ασχοληθούν με ζητήματα λογοδοσίας έπειτα από βαθιές κρίσεις/καταστροφές;</a:t>
            </a:r>
            <a:endParaRPr lang="en-US" dirty="0"/>
          </a:p>
          <a:p>
            <a:endParaRPr lang="el-GR" dirty="0"/>
          </a:p>
          <a:p>
            <a:r>
              <a:rPr lang="el-GR" dirty="0"/>
              <a:t>Έμφαση αποκλειστικά στην ποινική λογοδοσία (αλλά ευρύτερη έννοια)…</a:t>
            </a:r>
          </a:p>
          <a:p>
            <a:endParaRPr lang="el-GR" dirty="0"/>
          </a:p>
          <a:p>
            <a:r>
              <a:rPr lang="el-GR" dirty="0"/>
              <a:t>Αργεντινή (εξαφανίσεις) </a:t>
            </a:r>
            <a:r>
              <a:rPr lang="en-US" dirty="0"/>
              <a:t>vs. </a:t>
            </a:r>
            <a:r>
              <a:rPr lang="el-GR" dirty="0"/>
              <a:t>Ισλανδία (οικονομικά εγκλήματα)</a:t>
            </a:r>
          </a:p>
          <a:p>
            <a:r>
              <a:rPr lang="el-GR" dirty="0"/>
              <a:t>Συγκεκαλλυμένα εγκλήματα, υψηλός πήχης τεκμήριου ενοχής</a:t>
            </a:r>
          </a:p>
          <a:p>
            <a:endParaRPr lang="el-GR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4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6F713-77F7-B543-2442-35C736CC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Τεχνολογία &amp; Ποινική λογοδοσία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76D9F4-AA95-A686-11E2-A2ECAA160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72912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57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A8878D-A1E8-3BEF-0E00-61D7365E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Πιθανότητα καταδίκης</a:t>
            </a:r>
            <a:endParaRPr lang="en-US" dirty="0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C4FD0B70-48C5-E460-3CB5-A9EED10266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056092"/>
            <a:ext cx="4395787" cy="3895003"/>
          </a:xfrm>
          <a:prstGeom prst="rect">
            <a:avLst/>
          </a:prstGeom>
          <a:ln w="9525">
            <a:solidFill>
              <a:schemeClr val="tx1"/>
            </a:solidFill>
            <a:prstDash val="solid"/>
          </a:ln>
        </p:spPr>
      </p:pic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A259DCB5-3567-DBA0-3774-5361C8D7F4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056092"/>
            <a:ext cx="4395788" cy="389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EF79-959B-DE43-FEB8-BBF4257F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 Αν</a:t>
            </a:r>
            <a:r>
              <a:rPr lang="en-US" dirty="0" err="1"/>
              <a:t>ά</a:t>
            </a:r>
            <a:r>
              <a:rPr lang="el-GR" dirty="0" err="1"/>
              <a:t>κτηση</a:t>
            </a:r>
            <a:r>
              <a:rPr lang="el-GR" dirty="0"/>
              <a:t> ενοχοποιητικού υλικού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52964-7CA6-34D4-F80D-6660A5617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Αργεντινή/εξαφανίσεις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77031-8FA6-563F-3D92-0A11424632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Κεντρικό εμπόδιο: απόδειξη ταυτότητα θύματος &amp; αιτίας θανάτου </a:t>
            </a:r>
          </a:p>
          <a:p>
            <a:r>
              <a:rPr lang="el-GR" dirty="0"/>
              <a:t>Πχ </a:t>
            </a:r>
            <a:r>
              <a:rPr lang="en-US" i="1" dirty="0"/>
              <a:t>chicos </a:t>
            </a:r>
            <a:r>
              <a:rPr lang="en-US" i="1" dirty="0" err="1"/>
              <a:t>perdidos</a:t>
            </a:r>
            <a:endParaRPr lang="el-GR" i="1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The forensic evidence presented allows us to affirm that the death of [victims] was the consequence of a deliberate execution […]. [This] must be considered together with the result of the autopsies, which describe the gun-shots in the victims’ bodies. Especially in the case of [victim’s name], who presented three gun-shots in his head, one of which has a top-down trajectory consistent with an execution</a:t>
            </a:r>
            <a:r>
              <a:rPr lang="en-US" dirty="0"/>
              <a:t>.”</a:t>
            </a:r>
            <a:r>
              <a:rPr lang="en-US" baseline="30000" dirty="0"/>
              <a:t> </a:t>
            </a:r>
            <a:endParaRPr lang="en-US" dirty="0"/>
          </a:p>
          <a:p>
            <a:r>
              <a:rPr lang="en-GB" dirty="0"/>
              <a:t>Ruling, case ‘</a:t>
            </a:r>
            <a:r>
              <a:rPr lang="en-GB" dirty="0" err="1"/>
              <a:t>Vesubio</a:t>
            </a:r>
            <a:r>
              <a:rPr lang="en-GB" dirty="0"/>
              <a:t> I’, </a:t>
            </a:r>
            <a:r>
              <a:rPr lang="en-US" dirty="0" err="1"/>
              <a:t>Zeolitti</a:t>
            </a:r>
            <a:r>
              <a:rPr lang="en-US" dirty="0"/>
              <a:t>, Roberto Carlos y </a:t>
            </a:r>
            <a:r>
              <a:rPr lang="en-US" dirty="0" err="1"/>
              <a:t>otros</a:t>
            </a:r>
            <a:r>
              <a:rPr lang="en-US" dirty="0"/>
              <a:t> s/ </a:t>
            </a:r>
            <a:r>
              <a:rPr lang="en-US" dirty="0" err="1"/>
              <a:t>priv</a:t>
            </a:r>
            <a:r>
              <a:rPr lang="en-US" dirty="0"/>
              <a:t> </a:t>
            </a:r>
            <a:r>
              <a:rPr lang="en-US" dirty="0" err="1"/>
              <a:t>ileg</a:t>
            </a:r>
            <a:r>
              <a:rPr lang="en-US" dirty="0"/>
              <a:t> de la </a:t>
            </a:r>
            <a:r>
              <a:rPr lang="en-US" dirty="0" err="1"/>
              <a:t>libertad</a:t>
            </a:r>
            <a:r>
              <a:rPr lang="en-US" dirty="0"/>
              <a:t>", case number 1487</a:t>
            </a:r>
            <a:r>
              <a:rPr lang="en-GB" dirty="0"/>
              <a:t>.</a:t>
            </a:r>
            <a:endParaRPr lang="en-US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1F1E84-F1D3-3C03-2534-762E684AD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Ισλανδία/οικονομικά εγκλήματα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F65A3-D5A8-62EB-6A70-5558A0FBBC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Κεντρικό εμπόδιο:  απόδειξη ‘ένοχης διάνοιας’, ωκεανός δεδομένων &amp; έλλειψη προσωπικού. </a:t>
            </a:r>
          </a:p>
          <a:p>
            <a:r>
              <a:rPr lang="el-GR" dirty="0"/>
              <a:t> πχ 89 έτη για ανάλυση των 25 εκ </a:t>
            </a:r>
            <a:r>
              <a:rPr lang="en-US" dirty="0"/>
              <a:t>email.</a:t>
            </a:r>
            <a:endParaRPr lang="el-GR" dirty="0"/>
          </a:p>
          <a:p>
            <a:r>
              <a:rPr lang="el-GR" dirty="0"/>
              <a:t>Λογισμικό απεικόνισης και ανάκτησης εγγράφων  </a:t>
            </a:r>
            <a:endParaRPr lang="en-US" dirty="0"/>
          </a:p>
          <a:p>
            <a:r>
              <a:rPr lang="en-US" dirty="0"/>
              <a:t>‘It is clear, according to documents in the case, it was attempted to conceal the bought shares with a complex transaction between accounts in </a:t>
            </a:r>
            <a:r>
              <a:rPr lang="en-US" dirty="0" err="1"/>
              <a:t>Kaupthing</a:t>
            </a:r>
            <a:r>
              <a:rPr lang="en-US" dirty="0"/>
              <a:t> Bank Luxembourg S.A. and </a:t>
            </a:r>
            <a:r>
              <a:rPr lang="en-US" dirty="0" err="1"/>
              <a:t>Kaupthing</a:t>
            </a:r>
            <a:r>
              <a:rPr lang="en-US" dirty="0"/>
              <a:t> Bank hf so that three companies’ shareholdings in the latter bank did not meet on a register of its shareholders, contrary to (mentions law articles and company rules; 30. gr. </a:t>
            </a:r>
            <a:r>
              <a:rPr lang="en-US" dirty="0" err="1"/>
              <a:t>laga</a:t>
            </a:r>
            <a:r>
              <a:rPr lang="en-US" dirty="0"/>
              <a:t> nr. 2/1995 um </a:t>
            </a:r>
            <a:r>
              <a:rPr lang="en-US" dirty="0" err="1"/>
              <a:t>hlutafélög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7. </a:t>
            </a:r>
            <a:r>
              <a:rPr lang="en-US" dirty="0" err="1"/>
              <a:t>greinar</a:t>
            </a:r>
            <a:r>
              <a:rPr lang="en-US" dirty="0"/>
              <a:t> </a:t>
            </a:r>
            <a:r>
              <a:rPr lang="en-US" dirty="0" err="1"/>
              <a:t>samþykkta</a:t>
            </a:r>
            <a:r>
              <a:rPr lang="en-US" dirty="0"/>
              <a:t> </a:t>
            </a:r>
            <a:r>
              <a:rPr lang="en-US" dirty="0" err="1"/>
              <a:t>bankans</a:t>
            </a:r>
            <a:r>
              <a:rPr lang="en-US" dirty="0"/>
              <a:t>).  […]. The aforementioned resolutions have unambiguous support in e-mails and transcript of phone calls from the prosecution.” </a:t>
            </a:r>
          </a:p>
        </p:txBody>
      </p:sp>
    </p:spTree>
    <p:extLst>
      <p:ext uri="{BB962C8B-B14F-4D97-AF65-F5344CB8AC3E}">
        <p14:creationId xmlns:p14="http://schemas.microsoft.com/office/powerpoint/2010/main" val="9630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491E-EBAE-4398-0DD8-3AD5DC96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Εύληπτη παρουσίαση τεκμηρίων στο δικαστήριο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21065-D9C0-890B-764C-05A4460A0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Αργεντινή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B70A0-8BB9-D122-2F87-5D98BE626E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Τεχνική φύση &amp; εύρος των τεκμηρίων δυσπρόσιτα ακόμη και για δικαστές</a:t>
            </a:r>
          </a:p>
          <a:p>
            <a:r>
              <a:rPr lang="el-GR" dirty="0"/>
              <a:t>Ιατροδικαστικές μαρτυρίες</a:t>
            </a:r>
          </a:p>
          <a:p>
            <a:r>
              <a:rPr lang="el-GR" dirty="0"/>
              <a:t>Λογισμικό τοπογραφικής αναπαράστασης (πχ κέντρων βασανιστηρίων) σε συνδυασμό με ιατροδικαστικές μαρτυρίες. </a:t>
            </a:r>
          </a:p>
          <a:p>
            <a:r>
              <a:rPr lang="el-GR" dirty="0"/>
              <a:t>«</a:t>
            </a:r>
            <a:r>
              <a:rPr lang="en-US" i="1" dirty="0"/>
              <a:t>We are able to establish with certainty where was each part of the clandestine detention centers located and connect the facts with the physical space’ (judge Interview No.3).</a:t>
            </a:r>
            <a:r>
              <a:rPr lang="el-GR" i="1" dirty="0"/>
              <a:t>»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1345B-E639-2A46-DB70-A7946BF28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Ισλανδία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95541-E59F-70AE-A0E5-ABFD5D2A66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Τεχνική φύση εγκλημάτων δυσνόητα για περισσοτέρους δικαστές</a:t>
            </a:r>
          </a:p>
          <a:p>
            <a:r>
              <a:rPr lang="el-GR" dirty="0"/>
              <a:t>Δημιουργία προσομοιωτή από Παν. </a:t>
            </a:r>
            <a:r>
              <a:rPr lang="en-US" dirty="0" err="1"/>
              <a:t>Reyjkavik</a:t>
            </a:r>
            <a:r>
              <a:rPr lang="en-US" dirty="0"/>
              <a:t> (ICEX)</a:t>
            </a:r>
            <a:endParaRPr lang="el-GR" dirty="0"/>
          </a:p>
          <a:p>
            <a:r>
              <a:rPr lang="en-US" i="1" dirty="0"/>
              <a:t>“people tried hard not to understand how the ICEX Simulator worked.[…] We could not have presented a similar understanding of the data had we laid out the information in another type of visual aid, for example in an Excel chart.” […] </a:t>
            </a:r>
            <a:r>
              <a:rPr lang="el-GR" i="1" dirty="0"/>
              <a:t>«</a:t>
            </a:r>
            <a:r>
              <a:rPr lang="en-US" i="1" dirty="0"/>
              <a:t>In an Excel chart, you do not see behavior. Basically, without the ICEX Simulator, you would have to take a complex chain of events and try to explain it with words or in Excel documents (OSP Interview No.5)”.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4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87DB52-E45B-1849-4F07-1E68A837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Συμπέρασμα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33C8A8-3E9E-7C28-BDE2-930305A60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Τεχνολογίες = εργαλείο.  Προϋπόθεση για λογοδοσία η πολιτική βούληση </a:t>
            </a:r>
          </a:p>
          <a:p>
            <a:endParaRPr lang="el-GR" dirty="0"/>
          </a:p>
          <a:p>
            <a:r>
              <a:rPr lang="el-GR" dirty="0"/>
              <a:t>Η τεχνολογία έχει μετασχηματίσει το πλαίσιο μέσα στο οποίο η λογοδοσία λαμβάνει χώρα.  </a:t>
            </a:r>
          </a:p>
          <a:p>
            <a:endParaRPr lang="el-GR" dirty="0">
              <a:sym typeface="Wingdings" pitchFamily="2" charset="2"/>
            </a:endParaRPr>
          </a:p>
          <a:p>
            <a:r>
              <a:rPr lang="el-GR" dirty="0">
                <a:sym typeface="Wingdings" pitchFamily="2" charset="2"/>
              </a:rPr>
              <a:t>Λογοδοσία ευρύτερη έννοια (π.χ. δικαίωμα στην αλήθεια, διαφάνεια)</a:t>
            </a:r>
            <a:endParaRPr lang="en-US" dirty="0">
              <a:sym typeface="Wingdings" pitchFamily="2" charset="2"/>
            </a:endParaRPr>
          </a:p>
          <a:p>
            <a:endParaRPr lang="el-GR" dirty="0">
              <a:sym typeface="Wingdings" pitchFamily="2" charset="2"/>
            </a:endParaRPr>
          </a:p>
          <a:p>
            <a:r>
              <a:rPr lang="el-GR" dirty="0">
                <a:sym typeface="Wingdings" pitchFamily="2" charset="2"/>
              </a:rPr>
              <a:t>Ιστορικά σημαντικός παράγοντας για ριζοσπαστικές αλλαγές (πχ Β. </a:t>
            </a:r>
            <a:r>
              <a:rPr lang="en-US" dirty="0">
                <a:sym typeface="Wingdings" pitchFamily="2" charset="2"/>
              </a:rPr>
              <a:t>Anderson</a:t>
            </a:r>
            <a:r>
              <a:rPr lang="el-GR" dirty="0">
                <a:sym typeface="Wingdings" pitchFamily="2" charset="2"/>
              </a:rPr>
              <a:t>,</a:t>
            </a:r>
            <a:r>
              <a:rPr lang="en-US" dirty="0">
                <a:sym typeface="Wingdings" pitchFamily="2" charset="2"/>
              </a:rPr>
              <a:t>Headrick, Braudel)</a:t>
            </a:r>
            <a:r>
              <a:rPr lang="el-GR" dirty="0">
                <a:sym typeface="Wingdings" pitchFamily="2" charset="2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1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C52A92-2447-4D49-8DF6-3CEC9712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1266958"/>
            <a:ext cx="6808362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Ευχαριστώ!</a:t>
            </a:r>
            <a:endParaRPr lang="en-US" sz="7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5887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{B66C0854-B13D-9946-BAF0-81C87D102440}tf10001119</Template>
  <TotalTime>2776</TotalTime>
  <Words>647</Words>
  <Application>Microsoft Macintosh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Τεχνολογίες Δικαιοσύνης και Λογοδοσία έπειτα από Κρίσεις   </vt:lpstr>
      <vt:lpstr>Τεχνολογίες, λογοδοσία και Κρίση</vt:lpstr>
      <vt:lpstr>Λογοδοσία &amp; Τεχνολογίες </vt:lpstr>
      <vt:lpstr>Τεχνολογία &amp; Ποινική λογοδοσία</vt:lpstr>
      <vt:lpstr>1. Πιθανότητα καταδίκης</vt:lpstr>
      <vt:lpstr>2. Ανάκτηση ενοχοποιητικού υλικού</vt:lpstr>
      <vt:lpstr>3. Εύληπτη παρουσίαση τεκμηρίων στο δικαστήριο</vt:lpstr>
      <vt:lpstr>Συμπέρασμα</vt:lpstr>
      <vt:lpstr>Ευχαριστώ!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Sorry Now? </dc:title>
  <dc:creator>Iosif Kovras</dc:creator>
  <cp:lastModifiedBy>Iosif Kovras</cp:lastModifiedBy>
  <cp:revision>99</cp:revision>
  <dcterms:created xsi:type="dcterms:W3CDTF">2020-11-27T16:44:23Z</dcterms:created>
  <dcterms:modified xsi:type="dcterms:W3CDTF">2022-05-09T09:51:45Z</dcterms:modified>
</cp:coreProperties>
</file>