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12"/>
  </p:notesMasterIdLst>
  <p:sldIdLst>
    <p:sldId id="256" r:id="rId2"/>
    <p:sldId id="262" r:id="rId3"/>
    <p:sldId id="257" r:id="rId4"/>
    <p:sldId id="259" r:id="rId5"/>
    <p:sldId id="267" r:id="rId6"/>
    <p:sldId id="268" r:id="rId7"/>
    <p:sldId id="269" r:id="rId8"/>
    <p:sldId id="270" r:id="rId9"/>
    <p:sldId id="260" r:id="rId10"/>
    <p:sldId id="271"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6158" autoAdjust="0"/>
  </p:normalViewPr>
  <p:slideViewPr>
    <p:cSldViewPr snapToGrid="0" snapToObjects="1">
      <p:cViewPr varScale="1">
        <p:scale>
          <a:sx n="107" d="100"/>
          <a:sy n="107" d="100"/>
        </p:scale>
        <p:origin x="172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CFD9FF-9A70-4482-A371-369A11C3A328}" type="datetimeFigureOut">
              <a:rPr lang="el-GR" smtClean="0"/>
              <a:t>9/5/2022</a:t>
            </a:fld>
            <a:endParaRPr lang="el-G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2E491B-4492-4339-93F0-CA05BF6C90C6}" type="slidenum">
              <a:rPr lang="el-GR" smtClean="0"/>
              <a:t>‹#›</a:t>
            </a:fld>
            <a:endParaRPr lang="el-GR"/>
          </a:p>
        </p:txBody>
      </p:sp>
    </p:spTree>
    <p:extLst>
      <p:ext uri="{BB962C8B-B14F-4D97-AF65-F5344CB8AC3E}">
        <p14:creationId xmlns:p14="http://schemas.microsoft.com/office/powerpoint/2010/main" val="2270799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7B2E491B-4492-4339-93F0-CA05BF6C90C6}" type="slidenum">
              <a:rPr lang="el-GR" smtClean="0"/>
              <a:t>3</a:t>
            </a:fld>
            <a:endParaRPr lang="el-GR"/>
          </a:p>
        </p:txBody>
      </p:sp>
    </p:spTree>
    <p:extLst>
      <p:ext uri="{BB962C8B-B14F-4D97-AF65-F5344CB8AC3E}">
        <p14:creationId xmlns:p14="http://schemas.microsoft.com/office/powerpoint/2010/main" val="3354505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dirty="0"/>
              <a:t>Πολιτισμικές </a:t>
            </a:r>
            <a:r>
              <a:rPr lang="el-GR" sz="1200" dirty="0" err="1"/>
              <a:t>κοινωνικολογικές</a:t>
            </a:r>
            <a:r>
              <a:rPr lang="el-GR" sz="1200" dirty="0"/>
              <a:t> αναλύσεις… η μία και μόνη ιστορική διαίρεση…</a:t>
            </a:r>
          </a:p>
          <a:p>
            <a:r>
              <a:rPr lang="el-GR" sz="1200" dirty="0"/>
              <a:t>Η αναπαραγωγή αυτής της πόλωσης από τους κοσμικούς…. Η εμφάνιση των όρων μαύρου και λευκού τούρκου. Η περιγραφή του </a:t>
            </a:r>
            <a:r>
              <a:rPr lang="el-GR" sz="1200" dirty="0" err="1"/>
              <a:t>μουμίν</a:t>
            </a:r>
            <a:r>
              <a:rPr lang="el-GR" sz="1200" dirty="0"/>
              <a:t> </a:t>
            </a:r>
            <a:r>
              <a:rPr lang="el-GR" sz="1200" dirty="0" err="1"/>
              <a:t>σεκμαν</a:t>
            </a:r>
            <a:r>
              <a:rPr lang="el-GR" sz="1200" dirty="0"/>
              <a:t>.</a:t>
            </a:r>
          </a:p>
          <a:p>
            <a:r>
              <a:rPr lang="el-GR" sz="1200" dirty="0" err="1"/>
              <a:t>Μαγκάντα</a:t>
            </a:r>
            <a:r>
              <a:rPr lang="el-GR" sz="1200" dirty="0"/>
              <a:t> κλπ.</a:t>
            </a:r>
          </a:p>
          <a:p>
            <a:r>
              <a:rPr lang="el-GR" sz="1200" dirty="0"/>
              <a:t>Η πολιτισμικοποίηση της κοινωνικής ανισότητας… Ορχάν </a:t>
            </a:r>
            <a:r>
              <a:rPr lang="el-GR" sz="1200" dirty="0" err="1"/>
              <a:t>παμούκ</a:t>
            </a:r>
            <a:r>
              <a:rPr lang="el-GR" sz="1200" dirty="0"/>
              <a:t> και φτώχεια…</a:t>
            </a:r>
          </a:p>
          <a:p>
            <a:endParaRPr lang="el-GR" dirty="0"/>
          </a:p>
        </p:txBody>
      </p:sp>
      <p:sp>
        <p:nvSpPr>
          <p:cNvPr id="4" name="Slide Number Placeholder 3"/>
          <p:cNvSpPr>
            <a:spLocks noGrp="1"/>
          </p:cNvSpPr>
          <p:nvPr>
            <p:ph type="sldNum" sz="quarter" idx="5"/>
          </p:nvPr>
        </p:nvSpPr>
        <p:spPr/>
        <p:txBody>
          <a:bodyPr/>
          <a:lstStyle/>
          <a:p>
            <a:fld id="{7B2E491B-4492-4339-93F0-CA05BF6C90C6}" type="slidenum">
              <a:rPr lang="el-GR" smtClean="0"/>
              <a:t>4</a:t>
            </a:fld>
            <a:endParaRPr lang="el-GR"/>
          </a:p>
        </p:txBody>
      </p:sp>
    </p:spTree>
    <p:extLst>
      <p:ext uri="{BB962C8B-B14F-4D97-AF65-F5344CB8AC3E}">
        <p14:creationId xmlns:p14="http://schemas.microsoft.com/office/powerpoint/2010/main" val="2639979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4973856-5D12-5749-A442-27F7E9F3259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45968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05036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834173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358565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076307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36134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5/9/2022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008658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5/9/2022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8435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5/9/2022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15886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5/9/2022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753191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5/9/2022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140119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5/9/2022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710681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5/9/2022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42881178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hyperlink" Target="https://www.tccb.gov.tr/konusmalar/353/105531/calisma-meclisi-nin-12-toplantisi-nda-yaptiklari-konusma"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tccb.gov.tr/konusmalar/353/105217/1-mayis-emek-ve-dayanisma-gununde-yaptiklari-konusm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tccb.gov.tr/konusmalar/353/40060/hak-is-5-uluslararasi-kadin-emegi-bulusmasinda-yaptiklari-konusm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A6FC0-8DD4-1444-9500-28F96C16B124}"/>
              </a:ext>
            </a:extLst>
          </p:cNvPr>
          <p:cNvSpPr>
            <a:spLocks noGrp="1"/>
          </p:cNvSpPr>
          <p:nvPr>
            <p:ph type="ctrTitle"/>
          </p:nvPr>
        </p:nvSpPr>
        <p:spPr>
          <a:xfrm>
            <a:off x="685800" y="1122363"/>
            <a:ext cx="7772400" cy="2176649"/>
          </a:xfrm>
        </p:spPr>
        <p:txBody>
          <a:bodyPr>
            <a:noAutofit/>
          </a:bodyPr>
          <a:lstStyle/>
          <a:p>
            <a:r>
              <a:rPr lang="el-GR" sz="2600" b="1" dirty="0"/>
              <a:t>Πόλεμος κουλτούρας στην Τουρκία: Η εξαφάνιση της κοινωνικής τάξης και οι ρωγμές στην ηγεμονία</a:t>
            </a:r>
            <a:br>
              <a:rPr lang="el-GR" sz="2600" b="1" dirty="0"/>
            </a:br>
            <a:br>
              <a:rPr lang="el-GR" sz="2600" dirty="0"/>
            </a:br>
            <a:endParaRPr lang="en-CY" sz="2600" dirty="0"/>
          </a:p>
        </p:txBody>
      </p:sp>
      <p:sp>
        <p:nvSpPr>
          <p:cNvPr id="3" name="Subtitle 2">
            <a:extLst>
              <a:ext uri="{FF2B5EF4-FFF2-40B4-BE49-F238E27FC236}">
                <a16:creationId xmlns:a16="http://schemas.microsoft.com/office/drawing/2014/main" id="{2DC975E5-D6EC-0341-B163-3A12C3B45439}"/>
              </a:ext>
            </a:extLst>
          </p:cNvPr>
          <p:cNvSpPr>
            <a:spLocks noGrp="1"/>
          </p:cNvSpPr>
          <p:nvPr>
            <p:ph type="subTitle" idx="1"/>
          </p:nvPr>
        </p:nvSpPr>
        <p:spPr>
          <a:xfrm>
            <a:off x="1143000" y="3998258"/>
            <a:ext cx="6858000" cy="1819835"/>
          </a:xfrm>
        </p:spPr>
        <p:txBody>
          <a:bodyPr>
            <a:noAutofit/>
          </a:bodyPr>
          <a:lstStyle/>
          <a:p>
            <a:pPr algn="l">
              <a:lnSpc>
                <a:spcPct val="120000"/>
              </a:lnSpc>
              <a:spcBef>
                <a:spcPts val="0"/>
              </a:spcBef>
            </a:pPr>
            <a:r>
              <a:rPr lang="el-GR" sz="1400" dirty="0"/>
              <a:t>3ο Διεπιστημονικό Φόρουμ</a:t>
            </a:r>
          </a:p>
          <a:p>
            <a:pPr algn="l">
              <a:lnSpc>
                <a:spcPct val="120000"/>
              </a:lnSpc>
              <a:spcBef>
                <a:spcPts val="0"/>
              </a:spcBef>
            </a:pPr>
            <a:r>
              <a:rPr lang="el-GR" sz="1400" dirty="0"/>
              <a:t>Σχολή Μεταπτυχιακών Σπουδών</a:t>
            </a:r>
          </a:p>
          <a:p>
            <a:pPr algn="l">
              <a:lnSpc>
                <a:spcPct val="120000"/>
              </a:lnSpc>
              <a:spcBef>
                <a:spcPts val="0"/>
              </a:spcBef>
            </a:pPr>
            <a:r>
              <a:rPr lang="el-GR" sz="1400" dirty="0"/>
              <a:t>Πανεπιστήμιο Κύπρου </a:t>
            </a:r>
          </a:p>
          <a:p>
            <a:pPr algn="l">
              <a:lnSpc>
                <a:spcPct val="120000"/>
              </a:lnSpc>
              <a:spcBef>
                <a:spcPts val="0"/>
              </a:spcBef>
            </a:pPr>
            <a:r>
              <a:rPr lang="el-GR" sz="1400" dirty="0"/>
              <a:t>9 Μαΐου 2022 </a:t>
            </a:r>
          </a:p>
          <a:p>
            <a:pPr algn="l">
              <a:lnSpc>
                <a:spcPct val="120000"/>
              </a:lnSpc>
              <a:spcBef>
                <a:spcPts val="0"/>
              </a:spcBef>
            </a:pPr>
            <a:endParaRPr lang="el-GR" sz="1400" dirty="0"/>
          </a:p>
          <a:p>
            <a:pPr algn="l">
              <a:lnSpc>
                <a:spcPct val="120000"/>
              </a:lnSpc>
              <a:spcBef>
                <a:spcPts val="0"/>
              </a:spcBef>
            </a:pPr>
            <a:r>
              <a:rPr lang="el-GR" sz="1300" dirty="0" err="1"/>
              <a:t>Νίκος</a:t>
            </a:r>
            <a:r>
              <a:rPr lang="el-GR" sz="1300" dirty="0"/>
              <a:t> </a:t>
            </a:r>
            <a:r>
              <a:rPr lang="el-GR" sz="1300" dirty="0" err="1"/>
              <a:t>Μούδουρος</a:t>
            </a:r>
            <a:r>
              <a:rPr lang="el-GR" sz="1300" dirty="0"/>
              <a:t>, </a:t>
            </a:r>
          </a:p>
          <a:p>
            <a:pPr algn="l">
              <a:lnSpc>
                <a:spcPct val="120000"/>
              </a:lnSpc>
              <a:spcBef>
                <a:spcPts val="0"/>
              </a:spcBef>
            </a:pPr>
            <a:r>
              <a:rPr lang="el-GR" sz="1300" dirty="0"/>
              <a:t>Λέκτορας, Τμήμα Τουρκικών και Μεσανατολικών Σπουδών </a:t>
            </a:r>
          </a:p>
        </p:txBody>
      </p:sp>
    </p:spTree>
    <p:extLst>
      <p:ext uri="{BB962C8B-B14F-4D97-AF65-F5344CB8AC3E}">
        <p14:creationId xmlns:p14="http://schemas.microsoft.com/office/powerpoint/2010/main" val="4119645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E4540-BA29-486A-B1BF-847B9D4541CF}"/>
              </a:ext>
            </a:extLst>
          </p:cNvPr>
          <p:cNvSpPr>
            <a:spLocks noGrp="1"/>
          </p:cNvSpPr>
          <p:nvPr>
            <p:ph type="title"/>
          </p:nvPr>
        </p:nvSpPr>
        <p:spPr>
          <a:xfrm>
            <a:off x="628650" y="365127"/>
            <a:ext cx="7886700" cy="901611"/>
          </a:xfrm>
        </p:spPr>
        <p:txBody>
          <a:bodyPr>
            <a:normAutofit/>
          </a:bodyPr>
          <a:lstStyle/>
          <a:p>
            <a:pPr algn="ctr"/>
            <a:r>
              <a:rPr lang="el-GR" sz="2600" dirty="0"/>
              <a:t>Η θέση της</a:t>
            </a:r>
            <a:r>
              <a:rPr lang="en-US" sz="2600" dirty="0"/>
              <a:t> </a:t>
            </a:r>
            <a:r>
              <a:rPr lang="tr-TR" sz="2600" dirty="0"/>
              <a:t>Hak-İş </a:t>
            </a:r>
            <a:r>
              <a:rPr lang="el-GR" sz="2600" dirty="0"/>
              <a:t>στις εργατικές κινητοποιήσεις </a:t>
            </a:r>
          </a:p>
        </p:txBody>
      </p:sp>
      <p:sp>
        <p:nvSpPr>
          <p:cNvPr id="3" name="Content Placeholder 2">
            <a:extLst>
              <a:ext uri="{FF2B5EF4-FFF2-40B4-BE49-F238E27FC236}">
                <a16:creationId xmlns:a16="http://schemas.microsoft.com/office/drawing/2014/main" id="{54458ED6-1089-44A4-A612-E8A289D13513}"/>
              </a:ext>
            </a:extLst>
          </p:cNvPr>
          <p:cNvSpPr>
            <a:spLocks noGrp="1"/>
          </p:cNvSpPr>
          <p:nvPr>
            <p:ph idx="1"/>
          </p:nvPr>
        </p:nvSpPr>
        <p:spPr>
          <a:xfrm>
            <a:off x="628650" y="1585519"/>
            <a:ext cx="7886700" cy="4591444"/>
          </a:xfrm>
        </p:spPr>
        <p:txBody>
          <a:bodyPr>
            <a:normAutofit fontScale="92500" lnSpcReduction="10000"/>
          </a:bodyPr>
          <a:lstStyle/>
          <a:p>
            <a:endParaRPr lang="en-US" sz="1500" dirty="0"/>
          </a:p>
          <a:p>
            <a:r>
              <a:rPr lang="en-US" sz="1500" dirty="0"/>
              <a:t>2014: 1001 </a:t>
            </a:r>
            <a:r>
              <a:rPr lang="el-GR" sz="1500" dirty="0"/>
              <a:t>κινητοποιήσεις</a:t>
            </a:r>
            <a:r>
              <a:rPr lang="tr-TR" sz="1500" dirty="0"/>
              <a:t>. Hak – İş </a:t>
            </a:r>
            <a:r>
              <a:rPr lang="el-GR" sz="1500" dirty="0"/>
              <a:t>συμμετοχή</a:t>
            </a:r>
            <a:r>
              <a:rPr lang="en-US" sz="1500" dirty="0"/>
              <a:t> </a:t>
            </a:r>
            <a:r>
              <a:rPr lang="en-US" sz="1500" b="1" dirty="0"/>
              <a:t>4%</a:t>
            </a:r>
          </a:p>
          <a:p>
            <a:r>
              <a:rPr lang="en-US" sz="1500" dirty="0"/>
              <a:t>2015: 754 </a:t>
            </a:r>
            <a:r>
              <a:rPr lang="el-GR" sz="1500" dirty="0"/>
              <a:t>κινητοποιήσεις</a:t>
            </a:r>
            <a:endParaRPr lang="en-US" sz="1500" dirty="0"/>
          </a:p>
          <a:p>
            <a:r>
              <a:rPr lang="en-US" sz="1500" dirty="0"/>
              <a:t>2016: 608 </a:t>
            </a:r>
            <a:r>
              <a:rPr lang="el-GR" sz="1500" dirty="0"/>
              <a:t>κινητοποιήσεις</a:t>
            </a:r>
            <a:endParaRPr lang="en-US" sz="1500" dirty="0"/>
          </a:p>
          <a:p>
            <a:r>
              <a:rPr lang="en-US" sz="1500" dirty="0"/>
              <a:t>2017: 607 </a:t>
            </a:r>
            <a:r>
              <a:rPr lang="el-GR" sz="1500" dirty="0"/>
              <a:t>κινητοποιήσεις </a:t>
            </a:r>
            <a:r>
              <a:rPr lang="en-US" sz="1500" dirty="0"/>
              <a:t>                                </a:t>
            </a:r>
            <a:r>
              <a:rPr lang="el-GR" sz="1500" dirty="0"/>
              <a:t>      </a:t>
            </a:r>
            <a:r>
              <a:rPr lang="tr-TR" sz="1500" dirty="0"/>
              <a:t>Hak – İş </a:t>
            </a:r>
            <a:r>
              <a:rPr lang="el-GR" sz="1500" dirty="0"/>
              <a:t>συμμετοχή</a:t>
            </a:r>
            <a:r>
              <a:rPr lang="en-US" sz="1500" dirty="0"/>
              <a:t> </a:t>
            </a:r>
            <a:r>
              <a:rPr lang="en-US" sz="1500" b="1" dirty="0"/>
              <a:t>2%-3%</a:t>
            </a:r>
          </a:p>
          <a:p>
            <a:r>
              <a:rPr lang="en-US" sz="1500" dirty="0"/>
              <a:t>2018: 642 </a:t>
            </a:r>
            <a:r>
              <a:rPr lang="el-GR" sz="1500" dirty="0"/>
              <a:t>κινητοποιήσεις</a:t>
            </a:r>
            <a:endParaRPr lang="en-US" sz="1500" dirty="0"/>
          </a:p>
          <a:p>
            <a:r>
              <a:rPr lang="en-US" sz="1500" dirty="0"/>
              <a:t>2019: 617 </a:t>
            </a:r>
            <a:r>
              <a:rPr lang="el-GR" sz="1500" dirty="0"/>
              <a:t>κινητοποιήσεις</a:t>
            </a:r>
            <a:endParaRPr lang="en-US" sz="1500" dirty="0"/>
          </a:p>
          <a:p>
            <a:endParaRPr lang="en-US" sz="1500" dirty="0"/>
          </a:p>
          <a:p>
            <a:pPr marL="0" indent="0">
              <a:buNone/>
            </a:pPr>
            <a:r>
              <a:rPr lang="en-US" sz="1500" dirty="0"/>
              <a:t>               </a:t>
            </a:r>
            <a:r>
              <a:rPr lang="el-GR" sz="1500" dirty="0"/>
              <a:t>Μικρό ποσοστό εργατικού ακτιβισμού </a:t>
            </a:r>
            <a:r>
              <a:rPr lang="en-US" sz="1500" b="1" dirty="0"/>
              <a:t>Vs.</a:t>
            </a:r>
            <a:r>
              <a:rPr lang="el-GR" sz="1500" b="1" dirty="0"/>
              <a:t> </a:t>
            </a:r>
            <a:r>
              <a:rPr lang="el-GR" sz="1500" dirty="0"/>
              <a:t>μαζικοποίηση</a:t>
            </a:r>
            <a:r>
              <a:rPr lang="en-US" sz="1500" b="1" dirty="0"/>
              <a:t> </a:t>
            </a:r>
            <a:endParaRPr lang="en-US" sz="1500" dirty="0"/>
          </a:p>
          <a:p>
            <a:pPr marL="0" indent="0">
              <a:buNone/>
            </a:pPr>
            <a:endParaRPr lang="en-US" sz="1500" dirty="0"/>
          </a:p>
          <a:p>
            <a:pPr marL="0" indent="0">
              <a:buNone/>
            </a:pPr>
            <a:endParaRPr lang="en-US" sz="1500" dirty="0"/>
          </a:p>
          <a:p>
            <a:pPr marL="0" indent="0" algn="just">
              <a:lnSpc>
                <a:spcPct val="110000"/>
              </a:lnSpc>
              <a:spcBef>
                <a:spcPts val="0"/>
              </a:spcBef>
              <a:buNone/>
            </a:pPr>
            <a:r>
              <a:rPr lang="el-GR" sz="1100" dirty="0"/>
              <a:t>Πηγές</a:t>
            </a:r>
            <a:r>
              <a:rPr lang="en-US" sz="1100" dirty="0"/>
              <a:t>:</a:t>
            </a:r>
          </a:p>
          <a:p>
            <a:pPr marL="0" indent="0" algn="just">
              <a:lnSpc>
                <a:spcPct val="110000"/>
              </a:lnSpc>
              <a:spcBef>
                <a:spcPts val="0"/>
              </a:spcBef>
              <a:buNone/>
            </a:pPr>
            <a:r>
              <a:rPr lang="tr-TR" sz="1100" dirty="0"/>
              <a:t>İrfan Kaygısız, ‘2013–2015 yılı işçi sınıfı eylemleri üzerine değerlendirme’, </a:t>
            </a:r>
            <a:r>
              <a:rPr lang="tr-TR" sz="1100" i="1" dirty="0"/>
              <a:t>DİSK AR Bülteni </a:t>
            </a:r>
            <a:r>
              <a:rPr lang="tr-TR" sz="1100" dirty="0"/>
              <a:t>no. 5 (2016): 168.</a:t>
            </a:r>
            <a:endParaRPr lang="en-US" sz="1100" dirty="0"/>
          </a:p>
          <a:p>
            <a:pPr marL="0" indent="0" algn="just">
              <a:lnSpc>
                <a:spcPct val="110000"/>
              </a:lnSpc>
              <a:spcBef>
                <a:spcPts val="0"/>
              </a:spcBef>
              <a:buNone/>
            </a:pPr>
            <a:r>
              <a:rPr lang="tr-TR" sz="1100" dirty="0"/>
              <a:t>Ayşe Alnıaçık, Alpkan Birelma, Ebru Işıklı, and Deniz Sert, eds., </a:t>
            </a:r>
            <a:r>
              <a:rPr lang="tr-TR" sz="1100" i="1" dirty="0"/>
              <a:t>2016 işçi sınıfı eylemleri raporu </a:t>
            </a:r>
            <a:r>
              <a:rPr lang="tr-TR" sz="1100" dirty="0"/>
              <a:t>(İstanbul: Emek Çalışmaları Topluluğu, 2017), 27; </a:t>
            </a:r>
            <a:endParaRPr lang="en-US" sz="1100" dirty="0"/>
          </a:p>
          <a:p>
            <a:pPr marL="0" indent="0" algn="just">
              <a:lnSpc>
                <a:spcPct val="110000"/>
              </a:lnSpc>
              <a:spcBef>
                <a:spcPts val="0"/>
              </a:spcBef>
              <a:buNone/>
            </a:pPr>
            <a:r>
              <a:rPr lang="tr-TR" sz="1100" dirty="0"/>
              <a:t>Ayşe Alnıaçık, Deniz Beyazbulut, Alpkan Birelma, B. Elvan Erginli, Çağrı Gökçek, Ebru Işıklı, Özlem İlyas, Akın Sefer, H. Deniz Sert, and Zeynep Turan eds., </a:t>
            </a:r>
            <a:r>
              <a:rPr lang="tr-TR" sz="1100" i="1" dirty="0"/>
              <a:t>2017 işçi sınıfı eylemleri raporu </a:t>
            </a:r>
            <a:r>
              <a:rPr lang="tr-TR" sz="1100" dirty="0"/>
              <a:t>(İstanbul: Emek Çalışmaları Topluluğu, 2018), 36; </a:t>
            </a:r>
            <a:endParaRPr lang="en-US" sz="1100" dirty="0"/>
          </a:p>
          <a:p>
            <a:pPr marL="0" indent="0" algn="just">
              <a:lnSpc>
                <a:spcPct val="110000"/>
              </a:lnSpc>
              <a:spcBef>
                <a:spcPts val="0"/>
              </a:spcBef>
              <a:buNone/>
            </a:pPr>
            <a:r>
              <a:rPr lang="tr-TR" sz="1100" dirty="0"/>
              <a:t>Alpkan Birelma, Bürge Elvan Erginli, Ebru Işıklı, Akın Sefer, and H. Deniz Sert, eds., </a:t>
            </a:r>
            <a:r>
              <a:rPr lang="tr-TR" sz="1100" i="1" dirty="0"/>
              <a:t>2018 işçi sınıfı eylemleri raporu </a:t>
            </a:r>
            <a:r>
              <a:rPr lang="tr-TR" sz="1100" dirty="0"/>
              <a:t>(İstanbul: Emek Çalışmaları Topluluğu, 2019) 36; </a:t>
            </a:r>
            <a:endParaRPr lang="en-US" sz="1100" dirty="0"/>
          </a:p>
          <a:p>
            <a:pPr marL="0" indent="0" algn="just">
              <a:lnSpc>
                <a:spcPct val="110000"/>
              </a:lnSpc>
              <a:spcBef>
                <a:spcPts val="0"/>
              </a:spcBef>
              <a:buNone/>
            </a:pPr>
            <a:r>
              <a:rPr lang="tr-TR" sz="1100" dirty="0"/>
              <a:t>Alpkan Birelma, Ebru Işıklı, and H. Deniz Sert, eds., </a:t>
            </a:r>
            <a:r>
              <a:rPr lang="tr-TR" sz="1100" i="1" dirty="0"/>
              <a:t>2019 işçi sınıfı eylemleri raporu </a:t>
            </a:r>
            <a:r>
              <a:rPr lang="tr-TR" sz="1100" dirty="0"/>
              <a:t>(İstanbul: Emek Çalışmaları Topluluğu, 2021), 38.</a:t>
            </a:r>
          </a:p>
        </p:txBody>
      </p:sp>
      <p:sp>
        <p:nvSpPr>
          <p:cNvPr id="4" name="Right Brace 3">
            <a:extLst>
              <a:ext uri="{FF2B5EF4-FFF2-40B4-BE49-F238E27FC236}">
                <a16:creationId xmlns:a16="http://schemas.microsoft.com/office/drawing/2014/main" id="{57911F37-2E78-4B7A-81C6-3FEDC9E6743B}"/>
              </a:ext>
            </a:extLst>
          </p:cNvPr>
          <p:cNvSpPr/>
          <p:nvPr/>
        </p:nvSpPr>
        <p:spPr>
          <a:xfrm>
            <a:off x="3380763" y="2223081"/>
            <a:ext cx="788565" cy="1392574"/>
          </a:xfrm>
          <a:prstGeom prst="rightBrace">
            <a:avLst/>
          </a:prstGeom>
        </p:spPr>
        <p:style>
          <a:lnRef idx="2">
            <a:schemeClr val="dk1"/>
          </a:lnRef>
          <a:fillRef idx="0">
            <a:schemeClr val="dk1"/>
          </a:fillRef>
          <a:effectRef idx="1">
            <a:schemeClr val="dk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l-GR" dirty="0">
              <a:ln w="12700"/>
              <a:effectLst>
                <a:outerShdw blurRad="38100" dist="19050" dir="2700000" algn="tl" rotWithShape="0">
                  <a:schemeClr val="dk1">
                    <a:alpha val="40000"/>
                  </a:schemeClr>
                </a:outerShdw>
              </a:effectLst>
            </a:endParaRPr>
          </a:p>
        </p:txBody>
      </p:sp>
      <p:sp>
        <p:nvSpPr>
          <p:cNvPr id="5" name="Arrow: Striped Right 4">
            <a:extLst>
              <a:ext uri="{FF2B5EF4-FFF2-40B4-BE49-F238E27FC236}">
                <a16:creationId xmlns:a16="http://schemas.microsoft.com/office/drawing/2014/main" id="{8D74B729-00D7-4AF9-934C-A38CF6427CA3}"/>
              </a:ext>
            </a:extLst>
          </p:cNvPr>
          <p:cNvSpPr/>
          <p:nvPr/>
        </p:nvSpPr>
        <p:spPr>
          <a:xfrm>
            <a:off x="628650" y="3993160"/>
            <a:ext cx="562587" cy="201336"/>
          </a:xfrm>
          <a:prstGeom prst="striped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288071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75C4FD-7FC4-1F42-9B19-6413DB786EAE}"/>
              </a:ext>
            </a:extLst>
          </p:cNvPr>
          <p:cNvSpPr>
            <a:spLocks noGrp="1"/>
          </p:cNvSpPr>
          <p:nvPr>
            <p:ph type="title"/>
          </p:nvPr>
        </p:nvSpPr>
        <p:spPr>
          <a:xfrm>
            <a:off x="628650" y="365126"/>
            <a:ext cx="7886700" cy="1069227"/>
          </a:xfrm>
        </p:spPr>
        <p:txBody>
          <a:bodyPr>
            <a:normAutofit/>
          </a:bodyPr>
          <a:lstStyle/>
          <a:p>
            <a:pPr lvl="0" algn="ctr">
              <a:spcBef>
                <a:spcPts val="1000"/>
              </a:spcBef>
            </a:pPr>
            <a:r>
              <a:rPr lang="el-GR" sz="2500" dirty="0">
                <a:solidFill>
                  <a:prstClr val="black"/>
                </a:solidFill>
                <a:ea typeface="+mn-ea"/>
                <a:cs typeface="+mn-cs"/>
              </a:rPr>
              <a:t>«Χρώματα» αντί κοινωνικών τάξεων</a:t>
            </a:r>
          </a:p>
        </p:txBody>
      </p:sp>
      <p:sp>
        <p:nvSpPr>
          <p:cNvPr id="7" name="Content Placeholder 6">
            <a:extLst>
              <a:ext uri="{FF2B5EF4-FFF2-40B4-BE49-F238E27FC236}">
                <a16:creationId xmlns:a16="http://schemas.microsoft.com/office/drawing/2014/main" id="{E0C8A6D4-72CE-4189-B957-ABC32EEC2D25}"/>
              </a:ext>
            </a:extLst>
          </p:cNvPr>
          <p:cNvSpPr>
            <a:spLocks noGrp="1"/>
          </p:cNvSpPr>
          <p:nvPr>
            <p:ph idx="1"/>
          </p:nvPr>
        </p:nvSpPr>
        <p:spPr/>
        <p:txBody>
          <a:bodyPr>
            <a:normAutofit/>
          </a:bodyPr>
          <a:lstStyle/>
          <a:p>
            <a:pPr marL="0" lvl="0" indent="0" algn="ctr">
              <a:buNone/>
            </a:pPr>
            <a:r>
              <a:rPr lang="el-GR" sz="1600" dirty="0">
                <a:solidFill>
                  <a:prstClr val="black"/>
                </a:solidFill>
              </a:rPr>
              <a:t>«Οι </a:t>
            </a:r>
            <a:r>
              <a:rPr lang="el-GR" sz="1600" b="1" dirty="0">
                <a:solidFill>
                  <a:prstClr val="black"/>
                </a:solidFill>
              </a:rPr>
              <a:t>Μαύροι Τούρκοι </a:t>
            </a:r>
            <a:r>
              <a:rPr lang="el-GR" sz="1600" dirty="0">
                <a:solidFill>
                  <a:prstClr val="black"/>
                </a:solidFill>
              </a:rPr>
              <a:t>γενικά ακούν μουσική </a:t>
            </a:r>
            <a:r>
              <a:rPr lang="tr-TR" sz="1600" dirty="0">
                <a:solidFill>
                  <a:prstClr val="black"/>
                </a:solidFill>
              </a:rPr>
              <a:t>arabesk </a:t>
            </a:r>
            <a:r>
              <a:rPr lang="el-GR" sz="1600" dirty="0">
                <a:solidFill>
                  <a:prstClr val="black"/>
                </a:solidFill>
              </a:rPr>
              <a:t>(</a:t>
            </a:r>
            <a:r>
              <a:rPr lang="en-US" sz="1600" i="1" dirty="0">
                <a:solidFill>
                  <a:prstClr val="black"/>
                </a:solidFill>
              </a:rPr>
              <a:t>arabesque</a:t>
            </a:r>
            <a:r>
              <a:rPr lang="el-GR" sz="1600" dirty="0">
                <a:solidFill>
                  <a:prstClr val="black"/>
                </a:solidFill>
              </a:rPr>
              <a:t>), ενώ οι </a:t>
            </a:r>
            <a:r>
              <a:rPr lang="el-GR" sz="1600" b="1" dirty="0">
                <a:solidFill>
                  <a:prstClr val="black"/>
                </a:solidFill>
              </a:rPr>
              <a:t>Λευκοί Τούρκοι </a:t>
            </a:r>
            <a:r>
              <a:rPr lang="el-GR" sz="1600" dirty="0">
                <a:solidFill>
                  <a:prstClr val="black"/>
                </a:solidFill>
              </a:rPr>
              <a:t>προτιμούν τη δυτική μουσική και τουρκική </a:t>
            </a:r>
            <a:r>
              <a:rPr lang="en-US" sz="1600" dirty="0">
                <a:solidFill>
                  <a:prstClr val="black"/>
                </a:solidFill>
              </a:rPr>
              <a:t>pop</a:t>
            </a:r>
            <a:r>
              <a:rPr lang="el-GR" sz="1600" dirty="0">
                <a:solidFill>
                  <a:prstClr val="black"/>
                </a:solidFill>
              </a:rPr>
              <a:t>. Για την ψυχαγωγία τους οι Μαύροι Τούρκοι κάνουν ψήνουν σουβλάκια και κάνουν πικνίκ. Οι Λευκοί Τούρκοι παίζουν τένις, </a:t>
            </a:r>
            <a:r>
              <a:rPr lang="en-US" sz="1600" dirty="0">
                <a:solidFill>
                  <a:prstClr val="black"/>
                </a:solidFill>
              </a:rPr>
              <a:t>squash</a:t>
            </a:r>
            <a:r>
              <a:rPr lang="el-GR" sz="1600" dirty="0">
                <a:solidFill>
                  <a:prstClr val="black"/>
                </a:solidFill>
              </a:rPr>
              <a:t> και πάνε για σκι. Στο ταξί οι Μαύροι Τούρκοι προτιμούν να κάθονται στο μπροστινό κάθισμα ενώ οι Λευκοί κάθονται πίσω. Οι Μαύροι Τούρκοι παντρεύονται με προξενιό ενώ οι Λευκοί Τούρκοι γνωρίζουν τον/τη σύζυγό τους σε κλαμπ</a:t>
            </a:r>
            <a:r>
              <a:rPr lang="en-US" sz="1600" dirty="0">
                <a:solidFill>
                  <a:prstClr val="black"/>
                </a:solidFill>
              </a:rPr>
              <a:t>…</a:t>
            </a:r>
            <a:r>
              <a:rPr lang="el-GR" sz="1600" dirty="0">
                <a:solidFill>
                  <a:prstClr val="black"/>
                </a:solidFill>
              </a:rPr>
              <a:t>». </a:t>
            </a:r>
          </a:p>
          <a:p>
            <a:pPr marL="0" lvl="0" indent="0">
              <a:buNone/>
            </a:pPr>
            <a:r>
              <a:rPr lang="el-GR" sz="1300" dirty="0">
                <a:solidFill>
                  <a:prstClr val="black"/>
                </a:solidFill>
              </a:rPr>
              <a:t>(</a:t>
            </a:r>
            <a:r>
              <a:rPr lang="tr-TR" sz="1300" dirty="0">
                <a:solidFill>
                  <a:prstClr val="black"/>
                </a:solidFill>
              </a:rPr>
              <a:t>Mümin </a:t>
            </a:r>
            <a:r>
              <a:rPr lang="tr-TR" sz="1300" dirty="0" err="1">
                <a:solidFill>
                  <a:prstClr val="black"/>
                </a:solidFill>
              </a:rPr>
              <a:t>Sekman</a:t>
            </a:r>
            <a:r>
              <a:rPr lang="tr-TR" sz="1300" dirty="0">
                <a:solidFill>
                  <a:prstClr val="black"/>
                </a:solidFill>
              </a:rPr>
              <a:t>, </a:t>
            </a:r>
            <a:r>
              <a:rPr lang="tr-TR" sz="1300" i="1" dirty="0">
                <a:solidFill>
                  <a:prstClr val="black"/>
                </a:solidFill>
              </a:rPr>
              <a:t>Türk Usulü Başarı, </a:t>
            </a:r>
            <a:r>
              <a:rPr lang="tr-TR" sz="1300" dirty="0">
                <a:solidFill>
                  <a:prstClr val="black"/>
                </a:solidFill>
              </a:rPr>
              <a:t>Arıtan Yayınevi, İstanbul 2000, pp. 269-270</a:t>
            </a:r>
            <a:r>
              <a:rPr lang="el-GR" sz="1300" dirty="0">
                <a:solidFill>
                  <a:prstClr val="black"/>
                </a:solidFill>
              </a:rPr>
              <a:t>)</a:t>
            </a:r>
          </a:p>
          <a:p>
            <a:endParaRPr lang="el-GR" sz="1600" dirty="0"/>
          </a:p>
        </p:txBody>
      </p:sp>
    </p:spTree>
    <p:extLst>
      <p:ext uri="{BB962C8B-B14F-4D97-AF65-F5344CB8AC3E}">
        <p14:creationId xmlns:p14="http://schemas.microsoft.com/office/powerpoint/2010/main" val="149753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32173-821F-2B40-B5D6-61B0D8D4E88B}"/>
              </a:ext>
            </a:extLst>
          </p:cNvPr>
          <p:cNvSpPr>
            <a:spLocks noGrp="1"/>
          </p:cNvSpPr>
          <p:nvPr>
            <p:ph type="title"/>
          </p:nvPr>
        </p:nvSpPr>
        <p:spPr>
          <a:xfrm>
            <a:off x="628650" y="565079"/>
            <a:ext cx="7886700" cy="821931"/>
          </a:xfrm>
        </p:spPr>
        <p:txBody>
          <a:bodyPr>
            <a:normAutofit/>
          </a:bodyPr>
          <a:lstStyle/>
          <a:p>
            <a:pPr algn="ctr"/>
            <a:r>
              <a:rPr lang="el-GR" sz="2400" dirty="0"/>
              <a:t>Πολιτισμικοποίηση της πολιτικής… πολιτισμικοποίηση της σύγκρουσης</a:t>
            </a:r>
            <a:endParaRPr lang="en-CY" sz="2400" dirty="0"/>
          </a:p>
        </p:txBody>
      </p:sp>
      <p:sp>
        <p:nvSpPr>
          <p:cNvPr id="3" name="Content Placeholder 2">
            <a:extLst>
              <a:ext uri="{FF2B5EF4-FFF2-40B4-BE49-F238E27FC236}">
                <a16:creationId xmlns:a16="http://schemas.microsoft.com/office/drawing/2014/main" id="{1D20C5BA-C4F1-364C-974E-D13EB23AAD55}"/>
              </a:ext>
            </a:extLst>
          </p:cNvPr>
          <p:cNvSpPr>
            <a:spLocks noGrp="1"/>
          </p:cNvSpPr>
          <p:nvPr>
            <p:ph idx="1"/>
          </p:nvPr>
        </p:nvSpPr>
        <p:spPr>
          <a:xfrm>
            <a:off x="628650" y="1387011"/>
            <a:ext cx="7886700" cy="4789952"/>
          </a:xfrm>
        </p:spPr>
        <p:txBody>
          <a:bodyPr>
            <a:normAutofit/>
          </a:bodyPr>
          <a:lstStyle/>
          <a:p>
            <a:pPr marL="0" indent="0">
              <a:buNone/>
            </a:pPr>
            <a:endParaRPr lang="el-GR" sz="800" dirty="0"/>
          </a:p>
          <a:p>
            <a:r>
              <a:rPr lang="en-CY" sz="1500" dirty="0"/>
              <a:t>Samuel Huntington: </a:t>
            </a:r>
            <a:r>
              <a:rPr lang="el-GR" sz="1500" dirty="0"/>
              <a:t>«Από το σιδηρούν παραπέτασμα της ιδεολογίας στο σιδηρούν παραπέτασμα της κουλτούρας». Βασική διαφορά στην πολιτική και οικονομική ανάπτυξη των κοινωνιών είναι η κουλτούρα τους / ο πολιτισμός τους.</a:t>
            </a:r>
          </a:p>
          <a:p>
            <a:pPr marL="0" indent="0">
              <a:buNone/>
            </a:pPr>
            <a:endParaRPr lang="el-GR" sz="800" dirty="0"/>
          </a:p>
          <a:p>
            <a:r>
              <a:rPr lang="el-GR" sz="1500" dirty="0"/>
              <a:t>Πολιτισμικοποίηση της πολιτικής: διαδικασία μετατροπής του πολιτισμού/κουλτούρας σε αναλυτικά εργαλεία καταγραφής πολιτικών δράσεων, τεχνικών διακυβέρνησης, βίας.</a:t>
            </a:r>
          </a:p>
          <a:p>
            <a:pPr marL="0" indent="0">
              <a:buNone/>
            </a:pPr>
            <a:endParaRPr lang="el-GR" sz="800" dirty="0"/>
          </a:p>
          <a:p>
            <a:endParaRPr lang="en-US" sz="1500" dirty="0"/>
          </a:p>
          <a:p>
            <a:r>
              <a:rPr lang="el-GR" sz="1500" dirty="0"/>
              <a:t>Αποτέλεσμα: Πόλεμος κουλτούρας (</a:t>
            </a:r>
            <a:r>
              <a:rPr lang="en-US" sz="1500" i="1" dirty="0"/>
              <a:t>culture war</a:t>
            </a:r>
            <a:r>
              <a:rPr lang="en-US" sz="1500" dirty="0"/>
              <a:t>)</a:t>
            </a:r>
          </a:p>
          <a:p>
            <a:pPr marL="0" indent="0">
              <a:buNone/>
            </a:pPr>
            <a:endParaRPr lang="el-GR" sz="1500" dirty="0"/>
          </a:p>
          <a:p>
            <a:pPr lvl="1">
              <a:buFont typeface="Wingdings" pitchFamily="2" charset="2"/>
              <a:buChar char="ü"/>
            </a:pPr>
            <a:r>
              <a:rPr lang="el-GR" sz="1400" dirty="0"/>
              <a:t>Αντιπαράθεση με επίκεντρο τον τρόπο ζωής και όχι τις δυνατότητες για τη ζωή.</a:t>
            </a:r>
          </a:p>
          <a:p>
            <a:pPr lvl="1">
              <a:buFont typeface="Wingdings" pitchFamily="2" charset="2"/>
              <a:buChar char="ü"/>
            </a:pPr>
            <a:r>
              <a:rPr lang="el-GR" sz="1400" dirty="0"/>
              <a:t>Η ανακήρυξη του «θανάτου» της κοινωνικής τάξης και η μετονομασία της.</a:t>
            </a:r>
          </a:p>
          <a:p>
            <a:pPr lvl="1">
              <a:buFont typeface="Wingdings" pitchFamily="2" charset="2"/>
              <a:buChar char="ü"/>
            </a:pPr>
            <a:r>
              <a:rPr lang="el-GR" sz="1400" dirty="0"/>
              <a:t>Η δημιουργία πολιτισμικά ομογενοποιημένων πόλων που νομιμοποιεί τις σχέσεις εξουσίας.</a:t>
            </a:r>
          </a:p>
          <a:p>
            <a:pPr lvl="1">
              <a:buFont typeface="Wingdings" pitchFamily="2" charset="2"/>
              <a:buChar char="ü"/>
            </a:pPr>
            <a:endParaRPr lang="en-CY" sz="1400" dirty="0"/>
          </a:p>
        </p:txBody>
      </p:sp>
    </p:spTree>
    <p:extLst>
      <p:ext uri="{BB962C8B-B14F-4D97-AF65-F5344CB8AC3E}">
        <p14:creationId xmlns:p14="http://schemas.microsoft.com/office/powerpoint/2010/main" val="285574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32173-821F-2B40-B5D6-61B0D8D4E88B}"/>
              </a:ext>
            </a:extLst>
          </p:cNvPr>
          <p:cNvSpPr>
            <a:spLocks noGrp="1"/>
          </p:cNvSpPr>
          <p:nvPr>
            <p:ph type="title"/>
          </p:nvPr>
        </p:nvSpPr>
        <p:spPr/>
        <p:txBody>
          <a:bodyPr>
            <a:normAutofit/>
          </a:bodyPr>
          <a:lstStyle/>
          <a:p>
            <a:pPr algn="ctr"/>
            <a:r>
              <a:rPr lang="el-GR" sz="2200" dirty="0"/>
              <a:t>Η περ</a:t>
            </a:r>
            <a:r>
              <a:rPr lang="en-CY" sz="2200" dirty="0"/>
              <a:t>ί</a:t>
            </a:r>
            <a:r>
              <a:rPr lang="el-GR" sz="2200" dirty="0"/>
              <a:t>πτωση της Τουρκίας και η ιδιαίτερη κοινωνιολογία</a:t>
            </a:r>
            <a:endParaRPr lang="en-CY" sz="2200" dirty="0"/>
          </a:p>
        </p:txBody>
      </p:sp>
      <p:sp>
        <p:nvSpPr>
          <p:cNvPr id="3" name="Content Placeholder 2">
            <a:extLst>
              <a:ext uri="{FF2B5EF4-FFF2-40B4-BE49-F238E27FC236}">
                <a16:creationId xmlns:a16="http://schemas.microsoft.com/office/drawing/2014/main" id="{1D20C5BA-C4F1-364C-974E-D13EB23AAD55}"/>
              </a:ext>
            </a:extLst>
          </p:cNvPr>
          <p:cNvSpPr>
            <a:spLocks noGrp="1"/>
          </p:cNvSpPr>
          <p:nvPr>
            <p:ph idx="1"/>
          </p:nvPr>
        </p:nvSpPr>
        <p:spPr>
          <a:xfrm>
            <a:off x="628650" y="1541929"/>
            <a:ext cx="7886700" cy="4635034"/>
          </a:xfrm>
        </p:spPr>
        <p:txBody>
          <a:bodyPr>
            <a:normAutofit/>
          </a:bodyPr>
          <a:lstStyle/>
          <a:p>
            <a:pPr marL="285750" lvl="0" indent="-285750">
              <a:buFont typeface="Arial" panose="020B0604020202020204" pitchFamily="34" charset="0"/>
              <a:buChar char="•"/>
            </a:pPr>
            <a:endParaRPr lang="el-GR" sz="1500" dirty="0">
              <a:solidFill>
                <a:prstClr val="black"/>
              </a:solidFill>
            </a:endParaRPr>
          </a:p>
          <a:p>
            <a:pPr marL="285750" lvl="0" indent="-285750">
              <a:buFont typeface="Arial" panose="020B0604020202020204" pitchFamily="34" charset="0"/>
              <a:buChar char="•"/>
            </a:pPr>
            <a:endParaRPr lang="el-GR" sz="1500" dirty="0">
              <a:solidFill>
                <a:prstClr val="black"/>
              </a:solidFill>
            </a:endParaRPr>
          </a:p>
          <a:p>
            <a:pPr marL="285750" lvl="0" indent="-285750">
              <a:buFont typeface="Arial" panose="020B0604020202020204" pitchFamily="34" charset="0"/>
              <a:buChar char="•"/>
            </a:pPr>
            <a:r>
              <a:rPr lang="el-GR" sz="1600" dirty="0" err="1">
                <a:solidFill>
                  <a:prstClr val="black"/>
                </a:solidFill>
              </a:rPr>
              <a:t>Κεμαλισμός</a:t>
            </a:r>
            <a:r>
              <a:rPr lang="el-GR" sz="1600" dirty="0">
                <a:solidFill>
                  <a:prstClr val="black"/>
                </a:solidFill>
              </a:rPr>
              <a:t>: Το άρθρο 35 του Συντάγματος (Η αρχή του «Λαϊκισμού») </a:t>
            </a:r>
          </a:p>
          <a:p>
            <a:pPr marL="285750" lvl="0" indent="-285750">
              <a:buFont typeface="Arial" panose="020B0604020202020204" pitchFamily="34" charset="0"/>
              <a:buChar char="•"/>
            </a:pPr>
            <a:endParaRPr lang="en-US" sz="1600" dirty="0">
              <a:solidFill>
                <a:prstClr val="black"/>
              </a:solidFill>
            </a:endParaRPr>
          </a:p>
          <a:p>
            <a:pPr marL="285750" lvl="0" indent="-285750">
              <a:buFont typeface="Arial" panose="020B0604020202020204" pitchFamily="34" charset="0"/>
              <a:buChar char="•"/>
            </a:pPr>
            <a:r>
              <a:rPr lang="el-GR" sz="1600" dirty="0">
                <a:solidFill>
                  <a:prstClr val="black"/>
                </a:solidFill>
              </a:rPr>
              <a:t>Η κοινωνιολογία της αντιπαράθεσης «κέντρου – περιφέρειας» ή/και των «δύο εθνών»</a:t>
            </a:r>
          </a:p>
          <a:p>
            <a:pPr marL="285750" lvl="0" indent="-285750">
              <a:buFont typeface="Arial" panose="020B0604020202020204" pitchFamily="34" charset="0"/>
              <a:buChar char="•"/>
            </a:pPr>
            <a:endParaRPr lang="en-US" sz="1600" dirty="0">
              <a:solidFill>
                <a:prstClr val="black"/>
              </a:solidFill>
            </a:endParaRPr>
          </a:p>
          <a:p>
            <a:pPr marL="285750" indent="-285750"/>
            <a:r>
              <a:rPr lang="el-GR" sz="1600" dirty="0"/>
              <a:t>Λογοτεχνική περιγραφή της φτώχειας ως «χαρακτηριστικό των θρησκευόμενων». </a:t>
            </a:r>
            <a:r>
              <a:rPr lang="el-GR" sz="1300" dirty="0"/>
              <a:t>(</a:t>
            </a:r>
            <a:r>
              <a:rPr lang="tr-TR" sz="1300" dirty="0"/>
              <a:t>Orhan Pamuk, </a:t>
            </a:r>
            <a:r>
              <a:rPr lang="tr-TR" sz="1300" i="1" dirty="0"/>
              <a:t>İstanbul</a:t>
            </a:r>
            <a:r>
              <a:rPr lang="tr-TR" sz="1300" dirty="0"/>
              <a:t>, İletişim Yayınları, İstanbul 2012, pp. 167-176</a:t>
            </a:r>
            <a:r>
              <a:rPr lang="el-GR" sz="1300" dirty="0"/>
              <a:t>)</a:t>
            </a:r>
            <a:r>
              <a:rPr lang="tr-TR" sz="1500" dirty="0"/>
              <a:t>.</a:t>
            </a:r>
            <a:r>
              <a:rPr lang="el-GR" sz="1500" dirty="0"/>
              <a:t> </a:t>
            </a:r>
          </a:p>
          <a:p>
            <a:pPr marL="285750" indent="-285750"/>
            <a:endParaRPr lang="el-GR" sz="1500" dirty="0"/>
          </a:p>
          <a:p>
            <a:pPr marL="0" lvl="0" indent="0">
              <a:buNone/>
            </a:pPr>
            <a:endParaRPr lang="el-GR" sz="1400" dirty="0">
              <a:solidFill>
                <a:prstClr val="black"/>
              </a:solidFill>
            </a:endParaRPr>
          </a:p>
          <a:p>
            <a:pPr marL="0" indent="0">
              <a:buNone/>
            </a:pPr>
            <a:endParaRPr lang="el-GR" sz="1200" dirty="0"/>
          </a:p>
        </p:txBody>
      </p:sp>
    </p:spTree>
    <p:extLst>
      <p:ext uri="{BB962C8B-B14F-4D97-AF65-F5344CB8AC3E}">
        <p14:creationId xmlns:p14="http://schemas.microsoft.com/office/powerpoint/2010/main" val="1035876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1867" y="331814"/>
            <a:ext cx="4160133" cy="842561"/>
          </a:xfrm>
        </p:spPr>
        <p:txBody>
          <a:bodyPr>
            <a:normAutofit/>
          </a:bodyPr>
          <a:lstStyle/>
          <a:p>
            <a:pPr algn="ctr"/>
            <a:r>
              <a:rPr lang="el-GR" sz="2200" dirty="0"/>
              <a:t>Μια «ισλαμική» κοινωνιολογία της Τουρκίας</a:t>
            </a:r>
            <a:endParaRPr lang="en-US" sz="2200" dirty="0"/>
          </a:p>
        </p:txBody>
      </p:sp>
      <p:pic>
        <p:nvPicPr>
          <p:cNvPr id="4" name="Content Placeholder 3" descr="sabah 04112002 Anadolu Ihtilali.JPG"/>
          <p:cNvPicPr>
            <a:picLocks noGrp="1" noChangeAspect="1"/>
          </p:cNvPicPr>
          <p:nvPr>
            <p:ph idx="1"/>
          </p:nvPr>
        </p:nvPicPr>
        <p:blipFill rotWithShape="1">
          <a:blip r:embed="rId3">
            <a:extLst>
              <a:ext uri="{28A0092B-C50C-407E-A947-70E740481C1C}">
                <a14:useLocalDpi xmlns:a14="http://schemas.microsoft.com/office/drawing/2010/main" val="0"/>
              </a:ext>
            </a:extLst>
          </a:blip>
          <a:stretch/>
        </p:blipFill>
        <p:spPr>
          <a:xfrm>
            <a:off x="4742330" y="744071"/>
            <a:ext cx="4069976" cy="5423647"/>
          </a:xfrm>
        </p:spPr>
      </p:pic>
      <p:sp>
        <p:nvSpPr>
          <p:cNvPr id="6" name="Text Placeholder 5"/>
          <p:cNvSpPr>
            <a:spLocks noGrp="1"/>
          </p:cNvSpPr>
          <p:nvPr>
            <p:ph type="body" sz="half" idx="2"/>
          </p:nvPr>
        </p:nvSpPr>
        <p:spPr>
          <a:xfrm>
            <a:off x="411866" y="1237129"/>
            <a:ext cx="3989805" cy="4930589"/>
          </a:xfrm>
        </p:spPr>
        <p:txBody>
          <a:bodyPr>
            <a:normAutofit/>
          </a:bodyPr>
          <a:lstStyle/>
          <a:p>
            <a:pPr>
              <a:lnSpc>
                <a:spcPct val="100000"/>
              </a:lnSpc>
              <a:spcBef>
                <a:spcPts val="0"/>
              </a:spcBef>
            </a:pPr>
            <a:r>
              <a:rPr lang="el-GR" sz="1400" dirty="0"/>
              <a:t> </a:t>
            </a:r>
          </a:p>
          <a:p>
            <a:pPr>
              <a:lnSpc>
                <a:spcPct val="100000"/>
              </a:lnSpc>
              <a:spcBef>
                <a:spcPts val="0"/>
              </a:spcBef>
            </a:pPr>
            <a:endParaRPr lang="el-GR" sz="1400" dirty="0"/>
          </a:p>
          <a:p>
            <a:pPr>
              <a:lnSpc>
                <a:spcPct val="100000"/>
              </a:lnSpc>
              <a:spcBef>
                <a:spcPts val="0"/>
              </a:spcBef>
              <a:buFont typeface="Arial"/>
              <a:buChar char="•"/>
            </a:pPr>
            <a:r>
              <a:rPr lang="el-GR" sz="1400" dirty="0"/>
              <a:t> Αρχικά ένα τεράστιο δίκτυο διανόησης, ΜΜΕ κλπ, παρουσιάζει το ΑΚΡ ως τον εκπρόσωπο της «δημοκρατικής περιφέρειας» ενάντια στο «αυταρχικό κέντρο»...</a:t>
            </a:r>
          </a:p>
          <a:p>
            <a:pPr>
              <a:lnSpc>
                <a:spcPct val="100000"/>
              </a:lnSpc>
              <a:spcBef>
                <a:spcPts val="0"/>
              </a:spcBef>
              <a:buFont typeface="Arial"/>
              <a:buChar char="•"/>
            </a:pPr>
            <a:endParaRPr lang="el-GR" sz="1400" dirty="0"/>
          </a:p>
          <a:p>
            <a:pPr>
              <a:lnSpc>
                <a:spcPct val="100000"/>
              </a:lnSpc>
              <a:spcBef>
                <a:spcPts val="0"/>
              </a:spcBef>
              <a:buFont typeface="Arial"/>
              <a:buChar char="•"/>
            </a:pPr>
            <a:r>
              <a:rPr lang="el-GR" sz="1400" dirty="0"/>
              <a:t> Ισλαμική διανόηση: Το «γνήσιο </a:t>
            </a:r>
            <a:r>
              <a:rPr lang="tr-TR" sz="1400" dirty="0"/>
              <a:t>millet</a:t>
            </a:r>
            <a:r>
              <a:rPr lang="el-GR" sz="1400" dirty="0"/>
              <a:t>» και η </a:t>
            </a:r>
            <a:r>
              <a:rPr lang="el-GR" sz="1400" dirty="0" err="1"/>
              <a:t>Ανατολία</a:t>
            </a:r>
            <a:r>
              <a:rPr lang="el-GR" sz="1400" dirty="0"/>
              <a:t> ως «αναλυτική μονάδα» στην κοινωνιολογία. </a:t>
            </a:r>
          </a:p>
          <a:p>
            <a:pPr>
              <a:lnSpc>
                <a:spcPct val="100000"/>
              </a:lnSpc>
              <a:spcBef>
                <a:spcPts val="0"/>
              </a:spcBef>
            </a:pPr>
            <a:endParaRPr lang="el-GR" sz="1400" dirty="0"/>
          </a:p>
          <a:p>
            <a:pPr>
              <a:lnSpc>
                <a:spcPct val="100000"/>
              </a:lnSpc>
              <a:spcBef>
                <a:spcPts val="0"/>
              </a:spcBef>
              <a:buFont typeface="Arial"/>
              <a:buChar char="•"/>
            </a:pPr>
            <a:r>
              <a:rPr lang="el-GR" sz="1400" dirty="0"/>
              <a:t> Η </a:t>
            </a:r>
            <a:r>
              <a:rPr lang="el-GR" sz="1400" b="1" dirty="0"/>
              <a:t>αντίφαση του «χωροχρόνου»</a:t>
            </a:r>
            <a:r>
              <a:rPr lang="el-GR" sz="1400" dirty="0"/>
              <a:t> ως η μοναδική αντίφαση της σύγχρονης ιστορίας της Τουρκίας.</a:t>
            </a:r>
          </a:p>
          <a:p>
            <a:pPr>
              <a:lnSpc>
                <a:spcPct val="100000"/>
              </a:lnSpc>
              <a:spcBef>
                <a:spcPts val="0"/>
              </a:spcBef>
            </a:pPr>
            <a:endParaRPr lang="el-GR" sz="1400" dirty="0"/>
          </a:p>
          <a:p>
            <a:pPr>
              <a:lnSpc>
                <a:spcPct val="100000"/>
              </a:lnSpc>
              <a:spcBef>
                <a:spcPts val="0"/>
              </a:spcBef>
              <a:buFont typeface="Arial"/>
              <a:buChar char="•"/>
            </a:pPr>
            <a:r>
              <a:rPr lang="el-GR" sz="1400" dirty="0"/>
              <a:t> </a:t>
            </a:r>
            <a:r>
              <a:rPr lang="el-GR" sz="1400" dirty="0" err="1"/>
              <a:t>Κεμαλισμός</a:t>
            </a:r>
            <a:r>
              <a:rPr lang="el-GR" sz="1400" dirty="0"/>
              <a:t> ως «ξένο σώμα»: Μια ιστορική «παρένθεση» που πρέπει να κλείσει. </a:t>
            </a:r>
          </a:p>
          <a:p>
            <a:pPr>
              <a:lnSpc>
                <a:spcPct val="100000"/>
              </a:lnSpc>
              <a:spcBef>
                <a:spcPts val="0"/>
              </a:spcBef>
              <a:buFont typeface="Arial"/>
              <a:buChar char="•"/>
            </a:pPr>
            <a:endParaRPr lang="el-GR" sz="1400" dirty="0"/>
          </a:p>
          <a:p>
            <a:pPr>
              <a:lnSpc>
                <a:spcPct val="100000"/>
              </a:lnSpc>
              <a:spcBef>
                <a:spcPts val="0"/>
              </a:spcBef>
            </a:pPr>
            <a:endParaRPr lang="en-US" sz="1400" dirty="0"/>
          </a:p>
        </p:txBody>
      </p:sp>
    </p:spTree>
    <p:extLst>
      <p:ext uri="{BB962C8B-B14F-4D97-AF65-F5344CB8AC3E}">
        <p14:creationId xmlns:p14="http://schemas.microsoft.com/office/powerpoint/2010/main" val="3367719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E2F32-4A8F-43EC-94D6-817870E8C0A4}"/>
              </a:ext>
            </a:extLst>
          </p:cNvPr>
          <p:cNvSpPr>
            <a:spLocks noGrp="1"/>
          </p:cNvSpPr>
          <p:nvPr>
            <p:ph type="title"/>
          </p:nvPr>
        </p:nvSpPr>
        <p:spPr>
          <a:xfrm>
            <a:off x="628650" y="365127"/>
            <a:ext cx="7886700" cy="901612"/>
          </a:xfrm>
        </p:spPr>
        <p:txBody>
          <a:bodyPr>
            <a:normAutofit/>
          </a:bodyPr>
          <a:lstStyle/>
          <a:p>
            <a:pPr algn="ctr"/>
            <a:r>
              <a:rPr lang="el-GR" sz="2600" dirty="0"/>
              <a:t>Η «αταξική» κοινωνία του ισλαμισμού</a:t>
            </a:r>
          </a:p>
        </p:txBody>
      </p:sp>
      <p:sp>
        <p:nvSpPr>
          <p:cNvPr id="3" name="Content Placeholder 2">
            <a:extLst>
              <a:ext uri="{FF2B5EF4-FFF2-40B4-BE49-F238E27FC236}">
                <a16:creationId xmlns:a16="http://schemas.microsoft.com/office/drawing/2014/main" id="{1F18AEC5-44C6-43B7-9E23-6E444C6A9209}"/>
              </a:ext>
            </a:extLst>
          </p:cNvPr>
          <p:cNvSpPr>
            <a:spLocks noGrp="1"/>
          </p:cNvSpPr>
          <p:nvPr>
            <p:ph idx="1"/>
          </p:nvPr>
        </p:nvSpPr>
        <p:spPr>
          <a:xfrm>
            <a:off x="628650" y="1560352"/>
            <a:ext cx="7886700" cy="4616611"/>
          </a:xfrm>
        </p:spPr>
        <p:txBody>
          <a:bodyPr>
            <a:normAutofit/>
          </a:bodyPr>
          <a:lstStyle/>
          <a:p>
            <a:endParaRPr lang="en-US" sz="1500" dirty="0"/>
          </a:p>
          <a:p>
            <a:r>
              <a:rPr lang="el-GR" sz="1500" dirty="0"/>
              <a:t>«Δεν υπάρχει τίποτα χειρότερο για μια (θρησκευτική) κοινότητα από την ταξική αντιπαράθεση. Οι κομμουνιστές προσπαθούν να την ενθαρρύνουν και οι δυτικοί καπιταλιστές δεν μπορούν να την αποτρέψουν… Το Ισλάμ θεωρεί όλους τους Μουσουλμάνους, εργάτες και εργοδότες, ως αδέρφια». </a:t>
            </a:r>
          </a:p>
          <a:p>
            <a:pPr marL="0" indent="0">
              <a:buNone/>
            </a:pPr>
            <a:r>
              <a:rPr lang="en-US" sz="1300" dirty="0"/>
              <a:t>(</a:t>
            </a:r>
            <a:r>
              <a:rPr lang="tr-TR" sz="1300" dirty="0" err="1"/>
              <a:t>Abdülvehhab</a:t>
            </a:r>
            <a:r>
              <a:rPr lang="tr-TR" sz="1300" dirty="0"/>
              <a:t> Öztürk</a:t>
            </a:r>
            <a:r>
              <a:rPr lang="el-GR" sz="1300" dirty="0"/>
              <a:t>, ισλαμιστής διανοούμενος</a:t>
            </a:r>
            <a:r>
              <a:rPr lang="en-US" sz="1300" dirty="0"/>
              <a:t>)</a:t>
            </a:r>
          </a:p>
          <a:p>
            <a:endParaRPr lang="en-US" sz="1600" dirty="0"/>
          </a:p>
          <a:p>
            <a:r>
              <a:rPr lang="el-GR" sz="1500" dirty="0"/>
              <a:t>«Στην </a:t>
            </a:r>
            <a:r>
              <a:rPr lang="el-GR" sz="1500" b="1" dirty="0"/>
              <a:t>δική μας κουλτούρα </a:t>
            </a:r>
            <a:r>
              <a:rPr lang="el-GR" sz="1500" dirty="0"/>
              <a:t>δεν υπάρχει χώρος για την διαίρεση της κοινωνίας σε τάξεις… Εάν στο εργοστάσιο ο εργάτης και ο εργοδότης συναντιούνται στο ίδιο τραπέζι των νηστειών (</a:t>
            </a:r>
            <a:r>
              <a:rPr lang="el-GR" sz="1500" dirty="0" err="1"/>
              <a:t>iftar</a:t>
            </a:r>
            <a:r>
              <a:rPr lang="el-GR" sz="1500" dirty="0"/>
              <a:t>), εάν προσεύχονται στην ίδια πλευρά στο τζαμί και εάν κείτονται στην ίδια σειρά στο νεκροταφείο, τότε από </a:t>
            </a:r>
            <a:r>
              <a:rPr lang="el-GR" sz="1500" b="1" dirty="0"/>
              <a:t>ηθικής άποψης </a:t>
            </a:r>
            <a:r>
              <a:rPr lang="el-GR" sz="1500" dirty="0"/>
              <a:t>δεν υπάρχει χωριστή κοινωνική τάξη»</a:t>
            </a:r>
            <a:r>
              <a:rPr lang="en-US" sz="1500" dirty="0"/>
              <a:t>. </a:t>
            </a:r>
            <a:endParaRPr lang="el-GR" sz="1500" dirty="0"/>
          </a:p>
          <a:p>
            <a:pPr marL="0" indent="0">
              <a:buNone/>
            </a:pPr>
            <a:r>
              <a:rPr lang="en-US" sz="1300" dirty="0"/>
              <a:t>(</a:t>
            </a:r>
            <a:r>
              <a:rPr lang="tr-TR" sz="1300" dirty="0"/>
              <a:t>R.T. Erdoğan, ‘Çalışma Meclisi’nin 12. Toplantısı’nda Yaptıkları Konuşma’, </a:t>
            </a:r>
            <a:r>
              <a:rPr lang="tr-TR" sz="1300" i="1" dirty="0"/>
              <a:t>TCCB</a:t>
            </a:r>
            <a:r>
              <a:rPr lang="tr-TR" sz="1300" dirty="0"/>
              <a:t>, 23.5.2019, </a:t>
            </a:r>
            <a:r>
              <a:rPr lang="tr-TR" sz="1300" dirty="0">
                <a:hlinkClick r:id="rId2"/>
              </a:rPr>
              <a:t>https://www.tccb.gov.tr/konusmalar/353/105531/calisma-meclisi-nin-12-toplantisi-nda-yaptiklari-konusma</a:t>
            </a:r>
            <a:r>
              <a:rPr lang="en-US" sz="1300" dirty="0"/>
              <a:t>)</a:t>
            </a:r>
          </a:p>
          <a:p>
            <a:endParaRPr lang="el-GR" sz="1500" dirty="0"/>
          </a:p>
        </p:txBody>
      </p:sp>
    </p:spTree>
    <p:extLst>
      <p:ext uri="{BB962C8B-B14F-4D97-AF65-F5344CB8AC3E}">
        <p14:creationId xmlns:p14="http://schemas.microsoft.com/office/powerpoint/2010/main" val="833335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85A05-EE7B-4D65-9F79-C309CFD03732}"/>
              </a:ext>
            </a:extLst>
          </p:cNvPr>
          <p:cNvSpPr>
            <a:spLocks noGrp="1"/>
          </p:cNvSpPr>
          <p:nvPr>
            <p:ph type="title"/>
          </p:nvPr>
        </p:nvSpPr>
        <p:spPr>
          <a:xfrm>
            <a:off x="628650" y="365127"/>
            <a:ext cx="7886700" cy="1027446"/>
          </a:xfrm>
        </p:spPr>
        <p:txBody>
          <a:bodyPr>
            <a:normAutofit/>
          </a:bodyPr>
          <a:lstStyle/>
          <a:p>
            <a:pPr algn="ctr"/>
            <a:r>
              <a:rPr lang="el-GR" sz="2600" dirty="0"/>
              <a:t>Η εργασία και ο εργάτης</a:t>
            </a:r>
          </a:p>
        </p:txBody>
      </p:sp>
      <p:sp>
        <p:nvSpPr>
          <p:cNvPr id="3" name="Content Placeholder 2">
            <a:extLst>
              <a:ext uri="{FF2B5EF4-FFF2-40B4-BE49-F238E27FC236}">
                <a16:creationId xmlns:a16="http://schemas.microsoft.com/office/drawing/2014/main" id="{B3CC8039-8F39-4CA0-A44B-6E1FDCF5FD9B}"/>
              </a:ext>
            </a:extLst>
          </p:cNvPr>
          <p:cNvSpPr>
            <a:spLocks noGrp="1"/>
          </p:cNvSpPr>
          <p:nvPr>
            <p:ph idx="1"/>
          </p:nvPr>
        </p:nvSpPr>
        <p:spPr>
          <a:xfrm>
            <a:off x="628650" y="1730188"/>
            <a:ext cx="7886700" cy="4446775"/>
          </a:xfrm>
        </p:spPr>
        <p:txBody>
          <a:bodyPr>
            <a:normAutofit/>
          </a:bodyPr>
          <a:lstStyle/>
          <a:p>
            <a:pPr marL="0" indent="0">
              <a:buNone/>
            </a:pPr>
            <a:r>
              <a:rPr lang="el-GR" sz="1500" b="1" dirty="0"/>
              <a:t>Η θέση της εργασίας – ηθική αξία</a:t>
            </a:r>
            <a:endParaRPr lang="en-US" sz="1500" b="1" dirty="0"/>
          </a:p>
          <a:p>
            <a:r>
              <a:rPr lang="el-GR" sz="1500" dirty="0"/>
              <a:t>Το σύνολο των θρησκευτικών τελετουργιών και καθηκόντων περιλαμβάνει την εργασία</a:t>
            </a:r>
            <a:endParaRPr lang="en-US" sz="1500" dirty="0"/>
          </a:p>
          <a:p>
            <a:r>
              <a:rPr lang="en-US" sz="1500" dirty="0"/>
              <a:t>Ahmet </a:t>
            </a:r>
            <a:r>
              <a:rPr lang="en-US" sz="1500" dirty="0" err="1"/>
              <a:t>Tabakoğlu</a:t>
            </a:r>
            <a:r>
              <a:rPr lang="en-US" sz="1500" dirty="0"/>
              <a:t>: </a:t>
            </a:r>
            <a:r>
              <a:rPr lang="el-GR" sz="1500" dirty="0"/>
              <a:t>«Η ταύτιση της έννοιας της εργασίας μόνο με τους εργάτες δεν μπορεί να γίνει αποδεκτή γιατί η εργασία δεν ανήκει σε κανένα συγκεκριμένο κοινωνικό στρώμα». </a:t>
            </a:r>
            <a:r>
              <a:rPr lang="tr-TR" sz="1200" dirty="0"/>
              <a:t>(Mutlu Doğan, ‘Prof. Dr. Ahmet Tabakoğlu ile ‘emeğin değeri’ üzerine söyleşi’, </a:t>
            </a:r>
            <a:r>
              <a:rPr lang="tr-TR" sz="1200" i="1" dirty="0"/>
              <a:t>Diyanet Aylık Dergi </a:t>
            </a:r>
            <a:r>
              <a:rPr lang="tr-TR" sz="1200" dirty="0" err="1"/>
              <a:t>no</a:t>
            </a:r>
            <a:r>
              <a:rPr lang="tr-TR" sz="1200" dirty="0"/>
              <a:t>. 257 (2012): 49).</a:t>
            </a:r>
            <a:endParaRPr lang="en-US" sz="1200" dirty="0"/>
          </a:p>
          <a:p>
            <a:r>
              <a:rPr lang="el-GR" sz="1500" dirty="0"/>
              <a:t>Κεφάλαιο και εργασία ως δύο οργανικά μέρη της παραγωγικής διαδικασίας</a:t>
            </a:r>
            <a:r>
              <a:rPr lang="en-US" sz="1500" dirty="0"/>
              <a:t>.</a:t>
            </a:r>
          </a:p>
          <a:p>
            <a:pPr marL="0" indent="0">
              <a:buNone/>
            </a:pPr>
            <a:endParaRPr lang="en-US" sz="1600" dirty="0"/>
          </a:p>
          <a:p>
            <a:pPr marL="0" indent="0">
              <a:buNone/>
            </a:pPr>
            <a:r>
              <a:rPr lang="el-GR" sz="1500" b="1" dirty="0"/>
              <a:t>Η θέση του εργάτη – Ο ιδεατός σκληρά εργαζόμενος Μουσουλμάνος</a:t>
            </a:r>
            <a:endParaRPr lang="en-US" sz="1500" b="1" dirty="0"/>
          </a:p>
          <a:p>
            <a:r>
              <a:rPr lang="el-GR" sz="1500" dirty="0"/>
              <a:t>«Οι </a:t>
            </a:r>
            <a:r>
              <a:rPr lang="el-GR" sz="1500" b="1" dirty="0"/>
              <a:t>δικοί μας εργάτες </a:t>
            </a:r>
            <a:r>
              <a:rPr lang="el-GR" sz="1500" dirty="0"/>
              <a:t>είναι άνθρωποι που </a:t>
            </a:r>
            <a:r>
              <a:rPr lang="el-GR" sz="1500" b="1" dirty="0"/>
              <a:t>σέβονται το έθνος τους και τις αξίες του </a:t>
            </a:r>
            <a:r>
              <a:rPr lang="el-GR" sz="1500" dirty="0"/>
              <a:t>και που δεν διστάζουν να θυσιαστούν για αυτά… Αντίθετα όλοι αυτοί που δίνουν ιδεολογικό περιεχόμενο στον εργάτη και το εκμεταλλεύονται δεν έχουν καμιά σχέση με τον κόπο και τον ιδρώτα, ούτε και με τη δικαιοσύνη»</a:t>
            </a:r>
            <a:r>
              <a:rPr lang="en-US" sz="1500" dirty="0"/>
              <a:t>.</a:t>
            </a:r>
            <a:r>
              <a:rPr lang="en-US" sz="1600" dirty="0"/>
              <a:t> </a:t>
            </a:r>
            <a:r>
              <a:rPr lang="en-US" sz="1200" dirty="0"/>
              <a:t>(</a:t>
            </a:r>
            <a:r>
              <a:rPr lang="tr-TR" sz="1200" dirty="0"/>
              <a:t>R.T. Erdoğan, </a:t>
            </a:r>
            <a:r>
              <a:rPr lang="en-US" sz="1200" dirty="0"/>
              <a:t>‘</a:t>
            </a:r>
            <a:r>
              <a:rPr lang="tr-TR" sz="1200" dirty="0"/>
              <a:t>1 Mayıs Emek Ve Dayanışma Günü’nde Yaptıkları Konuşma’, </a:t>
            </a:r>
            <a:r>
              <a:rPr lang="tr-TR" sz="1200" i="1" dirty="0"/>
              <a:t>TCCB</a:t>
            </a:r>
            <a:r>
              <a:rPr lang="tr-TR" sz="1200" dirty="0"/>
              <a:t>, 1.5.2019</a:t>
            </a:r>
            <a:r>
              <a:rPr lang="en-US" sz="1200" dirty="0"/>
              <a:t>, </a:t>
            </a:r>
            <a:r>
              <a:rPr lang="en-US" sz="1200" dirty="0">
                <a:hlinkClick r:id="rId2"/>
              </a:rPr>
              <a:t>https://www.tccb.gov.tr/konusmalar/353/105217/1-mayis-emek-ve-dayanisma-gununde-yaptiklari-konusma</a:t>
            </a:r>
            <a:r>
              <a:rPr lang="en-US" sz="1200" dirty="0"/>
              <a:t>)  </a:t>
            </a:r>
            <a:endParaRPr lang="tr-TR" sz="1200" dirty="0"/>
          </a:p>
          <a:p>
            <a:endParaRPr lang="el-GR" sz="1600" dirty="0"/>
          </a:p>
        </p:txBody>
      </p:sp>
    </p:spTree>
    <p:extLst>
      <p:ext uri="{BB962C8B-B14F-4D97-AF65-F5344CB8AC3E}">
        <p14:creationId xmlns:p14="http://schemas.microsoft.com/office/powerpoint/2010/main" val="2357092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96E04-C9E0-40E7-BB73-13EE0B9C51D3}"/>
              </a:ext>
            </a:extLst>
          </p:cNvPr>
          <p:cNvSpPr>
            <a:spLocks noGrp="1"/>
          </p:cNvSpPr>
          <p:nvPr>
            <p:ph type="title"/>
          </p:nvPr>
        </p:nvSpPr>
        <p:spPr>
          <a:xfrm>
            <a:off x="628650" y="457200"/>
            <a:ext cx="7886700" cy="859872"/>
          </a:xfrm>
        </p:spPr>
        <p:txBody>
          <a:bodyPr>
            <a:normAutofit/>
          </a:bodyPr>
          <a:lstStyle/>
          <a:p>
            <a:pPr algn="ctr"/>
            <a:r>
              <a:rPr lang="en-US" sz="2600" dirty="0"/>
              <a:t>Hak-İş: </a:t>
            </a:r>
            <a:r>
              <a:rPr lang="el-GR" sz="2600" dirty="0"/>
              <a:t>Το ιδεατό συνδικάτο του ιδεατού εργάτη</a:t>
            </a:r>
          </a:p>
        </p:txBody>
      </p:sp>
      <p:sp>
        <p:nvSpPr>
          <p:cNvPr id="3" name="Content Placeholder 2">
            <a:extLst>
              <a:ext uri="{FF2B5EF4-FFF2-40B4-BE49-F238E27FC236}">
                <a16:creationId xmlns:a16="http://schemas.microsoft.com/office/drawing/2014/main" id="{2912E676-97DF-44CD-9032-57204F089030}"/>
              </a:ext>
            </a:extLst>
          </p:cNvPr>
          <p:cNvSpPr>
            <a:spLocks noGrp="1"/>
          </p:cNvSpPr>
          <p:nvPr>
            <p:ph idx="1"/>
          </p:nvPr>
        </p:nvSpPr>
        <p:spPr>
          <a:xfrm>
            <a:off x="628650" y="1501629"/>
            <a:ext cx="7886700" cy="4675334"/>
          </a:xfrm>
        </p:spPr>
        <p:txBody>
          <a:bodyPr>
            <a:normAutofit/>
          </a:bodyPr>
          <a:lstStyle/>
          <a:p>
            <a:endParaRPr lang="en-US" sz="1600" dirty="0"/>
          </a:p>
          <a:p>
            <a:pPr algn="just"/>
            <a:r>
              <a:rPr lang="el-GR" sz="1500" dirty="0"/>
              <a:t>«Στην χώρα μας δυστυχώς το μοντέλο της οργάνωσης της εργασίας βασίστηκε στη Δύση και για αυτό το λόγο χρειαζόμαστε ένα συνδικαλιστικό κίνημα που είναι βασισμένο στην δική μας ιστορία και κουλτούρα». </a:t>
            </a:r>
            <a:r>
              <a:rPr lang="en-US" sz="1200" dirty="0"/>
              <a:t>(</a:t>
            </a:r>
            <a:r>
              <a:rPr lang="tr-TR" sz="1200" dirty="0"/>
              <a:t>R.T. Erdoğan, </a:t>
            </a:r>
            <a:r>
              <a:rPr lang="en-US" sz="1200" dirty="0"/>
              <a:t>‘HAK-İŞ 5. </a:t>
            </a:r>
            <a:r>
              <a:rPr lang="tr-TR" sz="1200" dirty="0"/>
              <a:t>Uluslararası Kadın Emeği Buluşması’nda Yaptıkları Konuşma’, TCCB, 7.3.2016, </a:t>
            </a:r>
            <a:r>
              <a:rPr lang="en-US" sz="1200" dirty="0">
                <a:hlinkClick r:id="rId2"/>
              </a:rPr>
              <a:t>https://www.tccb.gov.tr/konusmalar/353/40060/hak-is-5-uluslararasi-kadin-emegi-bulusmasinda-yaptiklari-konusma</a:t>
            </a:r>
            <a:r>
              <a:rPr lang="en-US" sz="1200" dirty="0"/>
              <a:t>)</a:t>
            </a:r>
          </a:p>
          <a:p>
            <a:pPr algn="just"/>
            <a:endParaRPr lang="en-US" sz="1200" dirty="0"/>
          </a:p>
          <a:p>
            <a:pPr algn="just"/>
            <a:r>
              <a:rPr lang="el-GR" sz="1500" dirty="0"/>
              <a:t>Η δημιουργία της </a:t>
            </a:r>
            <a:r>
              <a:rPr lang="tr-TR" sz="1500" dirty="0"/>
              <a:t>Hak-İş </a:t>
            </a:r>
            <a:r>
              <a:rPr lang="el-GR" sz="1500" dirty="0"/>
              <a:t>ως η «μοναδική πιθανότητας για μια εργατική τάξη με εθνικές, πνευματικές και ιστορικές αξίες…».</a:t>
            </a:r>
          </a:p>
          <a:p>
            <a:pPr marL="0" indent="0" algn="just">
              <a:buNone/>
            </a:pPr>
            <a:endParaRPr lang="en-US" sz="1500" dirty="0"/>
          </a:p>
          <a:p>
            <a:pPr algn="just"/>
            <a:r>
              <a:rPr lang="el-GR" sz="1500" dirty="0"/>
              <a:t>Η ενίσχυση του</a:t>
            </a:r>
            <a:r>
              <a:rPr lang="tr-TR" sz="1500" dirty="0"/>
              <a:t> </a:t>
            </a:r>
            <a:r>
              <a:rPr lang="en-US" sz="1500" b="1" dirty="0"/>
              <a:t>“</a:t>
            </a:r>
            <a:r>
              <a:rPr lang="tr-TR" sz="1500" b="1" i="1" dirty="0"/>
              <a:t>yerli ve milli</a:t>
            </a:r>
            <a:r>
              <a:rPr lang="en-US" sz="1500" b="1" dirty="0"/>
              <a:t>”/</a:t>
            </a:r>
            <a:r>
              <a:rPr lang="el-GR" sz="1500" b="1" dirty="0"/>
              <a:t>«τοπικού και εθνικού» </a:t>
            </a:r>
            <a:r>
              <a:rPr lang="el-GR" sz="1500" dirty="0"/>
              <a:t>συνδικαλισμού.</a:t>
            </a:r>
          </a:p>
        </p:txBody>
      </p:sp>
    </p:spTree>
    <p:extLst>
      <p:ext uri="{BB962C8B-B14F-4D97-AF65-F5344CB8AC3E}">
        <p14:creationId xmlns:p14="http://schemas.microsoft.com/office/powerpoint/2010/main" val="1410045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40415-B734-4D5D-B5BC-FE94FAE33C54}"/>
              </a:ext>
            </a:extLst>
          </p:cNvPr>
          <p:cNvSpPr>
            <a:spLocks noGrp="1"/>
          </p:cNvSpPr>
          <p:nvPr>
            <p:ph type="title"/>
          </p:nvPr>
        </p:nvSpPr>
        <p:spPr>
          <a:xfrm>
            <a:off x="628650" y="365126"/>
            <a:ext cx="7886700" cy="926779"/>
          </a:xfrm>
        </p:spPr>
        <p:txBody>
          <a:bodyPr>
            <a:normAutofit/>
          </a:bodyPr>
          <a:lstStyle/>
          <a:p>
            <a:pPr algn="ctr"/>
            <a:r>
              <a:rPr lang="el-GR" sz="2600" dirty="0">
                <a:solidFill>
                  <a:prstClr val="black"/>
                </a:solidFill>
              </a:rPr>
              <a:t>Ο λειτουργικός ρόλος του ιδεατού συνδικαλισμού</a:t>
            </a:r>
            <a:endParaRPr lang="el-GR" sz="2600" dirty="0"/>
          </a:p>
        </p:txBody>
      </p:sp>
      <p:sp>
        <p:nvSpPr>
          <p:cNvPr id="3" name="Content Placeholder 2">
            <a:extLst>
              <a:ext uri="{FF2B5EF4-FFF2-40B4-BE49-F238E27FC236}">
                <a16:creationId xmlns:a16="http://schemas.microsoft.com/office/drawing/2014/main" id="{1DAA4670-654F-4380-904D-7D9407BC9A97}"/>
              </a:ext>
            </a:extLst>
          </p:cNvPr>
          <p:cNvSpPr>
            <a:spLocks noGrp="1"/>
          </p:cNvSpPr>
          <p:nvPr>
            <p:ph idx="1"/>
          </p:nvPr>
        </p:nvSpPr>
        <p:spPr>
          <a:xfrm>
            <a:off x="628650" y="1367406"/>
            <a:ext cx="7886700" cy="5058561"/>
          </a:xfrm>
        </p:spPr>
        <p:txBody>
          <a:bodyPr>
            <a:normAutofit/>
          </a:bodyPr>
          <a:lstStyle/>
          <a:p>
            <a:r>
              <a:rPr lang="el-GR" sz="1600" dirty="0"/>
              <a:t>Ο μετασχηματισμός της καθημερινής ζωής</a:t>
            </a:r>
            <a:endParaRPr lang="en-US" sz="1600" dirty="0"/>
          </a:p>
          <a:p>
            <a:pPr lvl="1"/>
            <a:r>
              <a:rPr lang="el-GR" sz="1400" dirty="0"/>
              <a:t>Υποστήριξη όλων των πολιτικών του ΑΚΡ</a:t>
            </a:r>
            <a:endParaRPr lang="en-US" sz="1400" dirty="0"/>
          </a:p>
          <a:p>
            <a:pPr lvl="1"/>
            <a:r>
              <a:rPr lang="el-GR" sz="1400" dirty="0"/>
              <a:t>Κοινές πλατφόρμες με την επιχειρηματική ελίτ</a:t>
            </a:r>
            <a:endParaRPr lang="en-US" sz="1400" dirty="0"/>
          </a:p>
          <a:p>
            <a:pPr lvl="1"/>
            <a:r>
              <a:rPr lang="el-GR" sz="1400" dirty="0"/>
              <a:t>Η «παλιά» και «νέα» Πρωτομαγιά </a:t>
            </a:r>
            <a:endParaRPr lang="en-US" sz="1400" dirty="0"/>
          </a:p>
          <a:p>
            <a:pPr marL="0" indent="0">
              <a:buNone/>
            </a:pPr>
            <a:endParaRPr lang="en-US" sz="1500" dirty="0"/>
          </a:p>
          <a:p>
            <a:r>
              <a:rPr lang="el-GR" sz="1600" dirty="0"/>
              <a:t>Το οργανωτικό επίπεδο – Δύο άξονες πολιτικής </a:t>
            </a:r>
            <a:endParaRPr lang="en-US" sz="1600" dirty="0"/>
          </a:p>
          <a:p>
            <a:pPr marL="0" indent="0">
              <a:buNone/>
            </a:pPr>
            <a:r>
              <a:rPr lang="el-GR" sz="1600" b="1" dirty="0"/>
              <a:t>Οι τάσεις της συνδικαλιστικής πυκνότητας</a:t>
            </a:r>
            <a:r>
              <a:rPr lang="en-US" sz="1600" b="1" dirty="0"/>
              <a:t>:</a:t>
            </a:r>
          </a:p>
          <a:p>
            <a:pPr lvl="1"/>
            <a:r>
              <a:rPr lang="el-GR" sz="1500" dirty="0"/>
              <a:t>Περίοδος</a:t>
            </a:r>
            <a:r>
              <a:rPr lang="en-US" sz="1500" dirty="0"/>
              <a:t> 2002 – 2011, 5.7% (</a:t>
            </a:r>
            <a:r>
              <a:rPr lang="el-GR" sz="1500" dirty="0"/>
              <a:t>η μικρότερη από τα κράτη – μέλη του ΟΟΣΑ</a:t>
            </a:r>
            <a:r>
              <a:rPr lang="en-US" sz="1500" dirty="0"/>
              <a:t>)</a:t>
            </a:r>
          </a:p>
          <a:p>
            <a:pPr lvl="1"/>
            <a:r>
              <a:rPr lang="el-GR" sz="1500" dirty="0"/>
              <a:t>Περίοδος</a:t>
            </a:r>
            <a:r>
              <a:rPr lang="en-US" sz="1500" dirty="0"/>
              <a:t> 2013 – 2020, 11.4%.</a:t>
            </a:r>
          </a:p>
          <a:p>
            <a:pPr marL="0" indent="0">
              <a:buNone/>
            </a:pPr>
            <a:endParaRPr lang="en-US" sz="1500" dirty="0"/>
          </a:p>
          <a:p>
            <a:pPr marL="0" lvl="0" indent="0">
              <a:buNone/>
            </a:pPr>
            <a:r>
              <a:rPr lang="el-GR" sz="1600" b="1" dirty="0">
                <a:solidFill>
                  <a:prstClr val="black"/>
                </a:solidFill>
              </a:rPr>
              <a:t>Η μαζικοποίηση της </a:t>
            </a:r>
            <a:r>
              <a:rPr lang="tr-TR" sz="1600" b="1" dirty="0">
                <a:solidFill>
                  <a:prstClr val="black"/>
                </a:solidFill>
              </a:rPr>
              <a:t>Hak – İş</a:t>
            </a:r>
            <a:r>
              <a:rPr lang="en-US" sz="1600" b="1" dirty="0">
                <a:solidFill>
                  <a:prstClr val="black"/>
                </a:solidFill>
              </a:rPr>
              <a:t>:</a:t>
            </a:r>
            <a:endParaRPr lang="en-US" sz="1600" dirty="0"/>
          </a:p>
          <a:p>
            <a:r>
              <a:rPr lang="en-US" sz="1600" dirty="0"/>
              <a:t>6 </a:t>
            </a:r>
            <a:r>
              <a:rPr lang="el-GR" sz="1600" dirty="0"/>
              <a:t>συντεχνίες το </a:t>
            </a:r>
            <a:r>
              <a:rPr lang="en-US" sz="1600" dirty="0"/>
              <a:t>2002 – 22 </a:t>
            </a:r>
            <a:r>
              <a:rPr lang="el-GR" sz="1600" dirty="0"/>
              <a:t>συντεχνίες το</a:t>
            </a:r>
            <a:r>
              <a:rPr lang="en-US" sz="1600" dirty="0"/>
              <a:t> 2018.</a:t>
            </a:r>
          </a:p>
          <a:p>
            <a:r>
              <a:rPr lang="en-US" sz="1600" dirty="0"/>
              <a:t>166.553 </a:t>
            </a:r>
            <a:r>
              <a:rPr lang="el-GR" sz="1600" dirty="0"/>
              <a:t>μέλη το </a:t>
            </a:r>
            <a:r>
              <a:rPr lang="en-US" sz="1600" dirty="0"/>
              <a:t>2013 – 684.144</a:t>
            </a:r>
            <a:r>
              <a:rPr lang="el-GR" sz="1600" dirty="0"/>
              <a:t> μέλη το</a:t>
            </a:r>
            <a:r>
              <a:rPr lang="en-US" sz="1600" dirty="0"/>
              <a:t> 2019 (</a:t>
            </a:r>
            <a:r>
              <a:rPr lang="el-GR" sz="1600" dirty="0"/>
              <a:t>αύξηση </a:t>
            </a:r>
            <a:r>
              <a:rPr lang="en-US" sz="1600" b="1" dirty="0"/>
              <a:t>311%</a:t>
            </a:r>
            <a:r>
              <a:rPr lang="en-US" sz="1600" dirty="0"/>
              <a:t>)</a:t>
            </a:r>
          </a:p>
          <a:p>
            <a:pPr marL="0" indent="0">
              <a:buNone/>
            </a:pPr>
            <a:endParaRPr lang="el-GR" sz="1500" dirty="0"/>
          </a:p>
        </p:txBody>
      </p:sp>
    </p:spTree>
    <p:extLst>
      <p:ext uri="{BB962C8B-B14F-4D97-AF65-F5344CB8AC3E}">
        <p14:creationId xmlns:p14="http://schemas.microsoft.com/office/powerpoint/2010/main" val="12923705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404</TotalTime>
  <Words>1290</Words>
  <Application>Microsoft Office PowerPoint</Application>
  <PresentationFormat>On-screen Show (4:3)</PresentationFormat>
  <Paragraphs>103</Paragraphs>
  <Slides>10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Πόλεμος κουλτούρας στην Τουρκία: Η εξαφάνιση της κοινωνικής τάξης και οι ρωγμές στην ηγεμονία  </vt:lpstr>
      <vt:lpstr>«Χρώματα» αντί κοινωνικών τάξεων</vt:lpstr>
      <vt:lpstr>Πολιτισμικοποίηση της πολιτικής… πολιτισμικοποίηση της σύγκρουσης</vt:lpstr>
      <vt:lpstr>Η περίπτωση της Τουρκίας και η ιδιαίτερη κοινωνιολογία</vt:lpstr>
      <vt:lpstr>Μια «ισλαμική» κοινωνιολογία της Τουρκίας</vt:lpstr>
      <vt:lpstr>Η «αταξική» κοινωνία του ισλαμισμού</vt:lpstr>
      <vt:lpstr>Η εργασία και ο εργάτης</vt:lpstr>
      <vt:lpstr>Hak-İş: Το ιδεατό συνδικάτο του ιδεατού εργάτη</vt:lpstr>
      <vt:lpstr>Ο λειτουργικός ρόλος του ιδεατού συνδικαλισμού</vt:lpstr>
      <vt:lpstr>Η θέση της Hak-İş στις εργατικές κινητοποιήσεις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«Λευκοί» και «Μαύροι» Τούρκοι: Η πολιτισμικοποίηση της πολιτικής και εκφράσεις αυταρχισμού́ στην Τουρκία του Έρντογαν  </dc:title>
  <dc:creator>Nikos Moudouros</dc:creator>
  <cp:lastModifiedBy>Nikos Moudouros</cp:lastModifiedBy>
  <cp:revision>23</cp:revision>
  <dcterms:created xsi:type="dcterms:W3CDTF">2022-03-08T13:12:33Z</dcterms:created>
  <dcterms:modified xsi:type="dcterms:W3CDTF">2022-05-09T09:34:54Z</dcterms:modified>
</cp:coreProperties>
</file>