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26"/>
  </p:notesMasterIdLst>
  <p:sldIdLst>
    <p:sldId id="256" r:id="rId5"/>
    <p:sldId id="752" r:id="rId6"/>
    <p:sldId id="753" r:id="rId7"/>
    <p:sldId id="754" r:id="rId8"/>
    <p:sldId id="755" r:id="rId9"/>
    <p:sldId id="795" r:id="rId10"/>
    <p:sldId id="796" r:id="rId11"/>
    <p:sldId id="797" r:id="rId12"/>
    <p:sldId id="264" r:id="rId13"/>
    <p:sldId id="263" r:id="rId14"/>
    <p:sldId id="265" r:id="rId15"/>
    <p:sldId id="267" r:id="rId16"/>
    <p:sldId id="275" r:id="rId17"/>
    <p:sldId id="269" r:id="rId18"/>
    <p:sldId id="266" r:id="rId19"/>
    <p:sldId id="270" r:id="rId20"/>
    <p:sldId id="272" r:id="rId21"/>
    <p:sldId id="259" r:id="rId22"/>
    <p:sldId id="273" r:id="rId23"/>
    <p:sldId id="274" r:id="rId24"/>
    <p:sldId id="262" r:id="rId25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DC59D"/>
    <a:srgbClr val="58A96F"/>
    <a:srgbClr val="0B25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338" autoAdjust="0"/>
    <p:restoredTop sz="94660"/>
  </p:normalViewPr>
  <p:slideViewPr>
    <p:cSldViewPr snapToGrid="0" showGuides="1">
      <p:cViewPr varScale="1">
        <p:scale>
          <a:sx n="136" d="100"/>
          <a:sy n="136" d="100"/>
        </p:scale>
        <p:origin x="9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92D00-D01E-4A8E-A60B-BEEB1E727F95}" type="datetimeFigureOut">
              <a:rPr lang="el-GR" smtClean="0"/>
              <a:t>9/5/2022</a:t>
            </a:fld>
            <a:endParaRPr lang="el-G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6D4813-5C57-441B-BC32-B28E2328718C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7498099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560A4-D575-4EF9-96B3-6E360320ECE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8200" y="1122363"/>
            <a:ext cx="9829800" cy="2387600"/>
          </a:xfrm>
        </p:spPr>
        <p:txBody>
          <a:bodyPr anchor="b"/>
          <a:lstStyle>
            <a:lvl1pPr algn="l">
              <a:defRPr sz="6000" b="1"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Presentation Title</a:t>
            </a:r>
            <a:endParaRPr lang="el-GR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27A5F7-6E37-4F86-AB34-380BF585BB6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8200" y="4066355"/>
            <a:ext cx="9829800" cy="1228725"/>
          </a:xfrm>
        </p:spPr>
        <p:txBody>
          <a:bodyPr/>
          <a:lstStyle>
            <a:lvl1pPr marL="0" indent="0" algn="l">
              <a:buNone/>
              <a:defRPr sz="2400" b="1" i="0"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Speaker</a:t>
            </a:r>
          </a:p>
          <a:p>
            <a:r>
              <a:rPr lang="en-US" dirty="0"/>
              <a:t>Location</a:t>
            </a:r>
          </a:p>
          <a:p>
            <a:r>
              <a:rPr lang="en-US" dirty="0"/>
              <a:t>Date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B471F0-DC40-43F7-B28E-B1E6C5ED9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F2D2E72C-2BC2-4DCA-B161-32DA85C8CF61}" type="datetime1">
              <a:rPr lang="el-GR" smtClean="0"/>
              <a:t>9/5/2022</a:t>
            </a:fld>
            <a:endParaRPr lang="el-G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DAC104-FC3F-4BC1-9DAF-910F87DE7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endParaRPr lang="el-G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D5BD41-6DEB-416B-90CD-CB256FA8E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B558F4A8-C3C0-4D09-8A4C-A5535B027CB6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9B91B3F-5B08-438D-844A-DECB1BD9955B}"/>
              </a:ext>
            </a:extLst>
          </p:cNvPr>
          <p:cNvSpPr txBox="1"/>
          <p:nvPr userDrawn="1"/>
        </p:nvSpPr>
        <p:spPr>
          <a:xfrm>
            <a:off x="2995447" y="5640201"/>
            <a:ext cx="4981575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+mj-lt"/>
              </a:rPr>
              <a:t>Water-Futures has received funding from the European Research Council (ERC) under the European Union’s Horizon 2020 research and innovation </a:t>
            </a:r>
            <a:r>
              <a:rPr lang="en-US" sz="1050" dirty="0" err="1">
                <a:effectLst/>
                <a:latin typeface="+mj-lt"/>
              </a:rPr>
              <a:t>programme</a:t>
            </a:r>
            <a:r>
              <a:rPr lang="en-US" sz="1050" dirty="0">
                <a:effectLst/>
                <a:latin typeface="+mj-lt"/>
              </a:rPr>
              <a:t> (Grant agreement No. 951424)</a:t>
            </a:r>
            <a:endParaRPr lang="el-GR" sz="105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pic>
        <p:nvPicPr>
          <p:cNvPr id="21" name="Picture 20" descr="A picture containing diagram&#10;&#10;Description automatically generated">
            <a:extLst>
              <a:ext uri="{FF2B5EF4-FFF2-40B4-BE49-F238E27FC236}">
                <a16:creationId xmlns:a16="http://schemas.microsoft.com/office/drawing/2014/main" id="{B37DC8DA-B841-4BE8-80DA-6F69A19A8B7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33" b="23334"/>
          <a:stretch/>
        </p:blipFill>
        <p:spPr>
          <a:xfrm>
            <a:off x="728976" y="5501135"/>
            <a:ext cx="2266471" cy="85521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E02B8ED-4B5D-4DBD-89D2-41A4B608294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50888" y="5251792"/>
            <a:ext cx="1896290" cy="926706"/>
          </a:xfrm>
          <a:prstGeom prst="rect">
            <a:avLst/>
          </a:prstGeom>
        </p:spPr>
      </p:pic>
      <p:pic>
        <p:nvPicPr>
          <p:cNvPr id="10" name="Picture 762" descr="http://www.eng.ucy.ac.cy/gmitsis/Lab/PolProEp/images/ucy.png">
            <a:extLst>
              <a:ext uri="{FF2B5EF4-FFF2-40B4-BE49-F238E27FC236}">
                <a16:creationId xmlns:a16="http://schemas.microsoft.com/office/drawing/2014/main" id="{A8056638-3990-4459-BC36-B8C3E467FFB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47" y="82188"/>
            <a:ext cx="1825729" cy="647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7" descr="010-KIOS LOGO FINAL NEW.eps">
            <a:extLst>
              <a:ext uri="{FF2B5EF4-FFF2-40B4-BE49-F238E27FC236}">
                <a16:creationId xmlns:a16="http://schemas.microsoft.com/office/drawing/2014/main" id="{284CBD70-7569-4666-B83D-5905AB0FC79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6" t="28323" r="10815" b="27921"/>
          <a:stretch>
            <a:fillRect/>
          </a:stretch>
        </p:blipFill>
        <p:spPr bwMode="auto">
          <a:xfrm>
            <a:off x="10011630" y="150638"/>
            <a:ext cx="2020923" cy="793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6246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BB24E-C8DE-4325-B2FA-3A9F40C7D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0445"/>
            <a:ext cx="10515600" cy="662782"/>
          </a:xfrm>
        </p:spPr>
        <p:txBody>
          <a:bodyPr/>
          <a:lstStyle>
            <a:lvl1pPr>
              <a:defRPr b="1"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l-GR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7C98D3-F2E7-4186-87CB-342F3EDAC2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7146"/>
            <a:ext cx="10515600" cy="4969817"/>
          </a:xfrm>
        </p:spPr>
        <p:txBody>
          <a:bodyPr/>
          <a:lstStyle>
            <a:lvl1pPr>
              <a:defRPr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l-GR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ED8F8-C716-43AA-A468-2FFD7DC77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D0D07-B57D-42A8-B66F-2F79C99F5B30}" type="datetime1">
              <a:rPr lang="el-GR" smtClean="0"/>
              <a:t>9/5/2022</a:t>
            </a:fld>
            <a:endParaRPr lang="el-G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AAAFB4-400B-421D-A365-C4F9F1FFB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9EE86D-70A3-46E6-8FBA-B0CB20D03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8F4A8-C3C0-4D09-8A4C-A5535B027CB6}" type="slidenum">
              <a:rPr lang="el-GR" smtClean="0"/>
              <a:t>‹#›</a:t>
            </a:fld>
            <a:endParaRPr lang="el-GR"/>
          </a:p>
        </p:txBody>
      </p:sp>
      <p:pic>
        <p:nvPicPr>
          <p:cNvPr id="8" name="Picture 7" descr="A picture containing diagram&#10;&#10;Description automatically generated">
            <a:extLst>
              <a:ext uri="{FF2B5EF4-FFF2-40B4-BE49-F238E27FC236}">
                <a16:creationId xmlns:a16="http://schemas.microsoft.com/office/drawing/2014/main" id="{CEA69067-8F27-4A74-AFB5-2DBB813B90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33" b="23334"/>
          <a:stretch/>
        </p:blipFill>
        <p:spPr>
          <a:xfrm>
            <a:off x="-108696" y="5973139"/>
            <a:ext cx="2345038" cy="884861"/>
          </a:xfrm>
          <a:prstGeom prst="rect">
            <a:avLst/>
          </a:prstGeom>
        </p:spPr>
      </p:pic>
      <p:pic>
        <p:nvPicPr>
          <p:cNvPr id="9" name="Picture 17" descr="010-KIOS LOGO FINAL NEW.eps">
            <a:extLst>
              <a:ext uri="{FF2B5EF4-FFF2-40B4-BE49-F238E27FC236}">
                <a16:creationId xmlns:a16="http://schemas.microsoft.com/office/drawing/2014/main" id="{84980566-C104-4DCB-9F58-BAA328A4390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6" t="28323" r="10815" b="27921"/>
          <a:stretch>
            <a:fillRect/>
          </a:stretch>
        </p:blipFill>
        <p:spPr bwMode="auto">
          <a:xfrm>
            <a:off x="10011630" y="150638"/>
            <a:ext cx="2020923" cy="793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3513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13CDC-713F-4ED0-99F6-3B6430AF80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l-G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D6448E-2B37-4130-9B69-049E0F6DFF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DDB6D6-8F0D-481F-B22A-A2F580C57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A7627-5D8F-42F4-8CD7-7274AFA0AC47}" type="datetime1">
              <a:rPr lang="el-GR" smtClean="0"/>
              <a:t>9/5/2022</a:t>
            </a:fld>
            <a:endParaRPr lang="el-G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7B86F1-0E55-4A64-B107-AC14A25D0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0AEB20-A1C0-4585-96B6-E3F093C37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8F4A8-C3C0-4D09-8A4C-A5535B027CB6}" type="slidenum">
              <a:rPr lang="el-GR" smtClean="0"/>
              <a:t>‹#›</a:t>
            </a:fld>
            <a:endParaRPr lang="el-GR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E5DDE05-AB73-483F-A5AF-7E670197E94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14010" y="505574"/>
            <a:ext cx="3193778" cy="1560780"/>
          </a:xfrm>
          <a:prstGeom prst="rect">
            <a:avLst/>
          </a:prstGeom>
        </p:spPr>
      </p:pic>
      <p:pic>
        <p:nvPicPr>
          <p:cNvPr id="9" name="Picture 17" descr="010-KIOS LOGO FINAL NEW.eps">
            <a:extLst>
              <a:ext uri="{FF2B5EF4-FFF2-40B4-BE49-F238E27FC236}">
                <a16:creationId xmlns:a16="http://schemas.microsoft.com/office/drawing/2014/main" id="{4BEC135D-579A-41D2-AD86-DB99D2C561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6" t="28323" r="10815" b="27921"/>
          <a:stretch>
            <a:fillRect/>
          </a:stretch>
        </p:blipFill>
        <p:spPr bwMode="auto">
          <a:xfrm>
            <a:off x="10011630" y="150638"/>
            <a:ext cx="2020923" cy="793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62" descr="http://www.eng.ucy.ac.cy/gmitsis/Lab/PolProEp/images/ucy.png">
            <a:extLst>
              <a:ext uri="{FF2B5EF4-FFF2-40B4-BE49-F238E27FC236}">
                <a16:creationId xmlns:a16="http://schemas.microsoft.com/office/drawing/2014/main" id="{717BFDE0-171F-4411-88AA-0E63CFCA7B8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9139" y="297417"/>
            <a:ext cx="1825729" cy="647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4167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A3141F-0B2A-422C-84EE-8DDE5463D5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182614"/>
            <a:ext cx="5181600" cy="4994349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l-GR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FFED1A-DDB0-4188-83A5-228C91AD1B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182613"/>
            <a:ext cx="5181600" cy="4994350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l-GR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801C54-6F8C-4E68-BF36-04BC11BE8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413A9B14-C344-47CA-BFB3-A6044609027F}" type="datetime1">
              <a:rPr lang="el-GR" smtClean="0"/>
              <a:t>9/5/2022</a:t>
            </a:fld>
            <a:endParaRPr lang="el-G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691517-A58F-46A9-804B-4E64B2190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endParaRPr lang="el-G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1A7A27-CA38-4F80-9927-D1E3D3164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B558F4A8-C3C0-4D09-8A4C-A5535B027CB6}" type="slidenum">
              <a:rPr lang="el-GR" smtClean="0"/>
              <a:pPr/>
              <a:t>‹#›</a:t>
            </a:fld>
            <a:endParaRPr lang="el-GR"/>
          </a:p>
        </p:txBody>
      </p:sp>
      <p:pic>
        <p:nvPicPr>
          <p:cNvPr id="10" name="Picture 9" descr="A picture containing diagram&#10;&#10;Description automatically generated">
            <a:extLst>
              <a:ext uri="{FF2B5EF4-FFF2-40B4-BE49-F238E27FC236}">
                <a16:creationId xmlns:a16="http://schemas.microsoft.com/office/drawing/2014/main" id="{F11D3FF7-985B-4FAF-83B8-E2BB824B0B1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33" b="23334"/>
          <a:stretch/>
        </p:blipFill>
        <p:spPr>
          <a:xfrm>
            <a:off x="-108696" y="5973139"/>
            <a:ext cx="2345038" cy="884861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D2DAEC1A-737D-475E-80B8-7019D527D8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0445"/>
            <a:ext cx="10515600" cy="662782"/>
          </a:xfrm>
        </p:spPr>
        <p:txBody>
          <a:bodyPr/>
          <a:lstStyle>
            <a:lvl1pPr>
              <a:defRPr b="1"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l-GR" dirty="0"/>
          </a:p>
        </p:txBody>
      </p:sp>
      <p:pic>
        <p:nvPicPr>
          <p:cNvPr id="12" name="Picture 17" descr="010-KIOS LOGO FINAL NEW.eps">
            <a:extLst>
              <a:ext uri="{FF2B5EF4-FFF2-40B4-BE49-F238E27FC236}">
                <a16:creationId xmlns:a16="http://schemas.microsoft.com/office/drawing/2014/main" id="{B230177E-C878-4B0E-AA3D-D8867EA7FA0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6" t="28323" r="10815" b="27921"/>
          <a:stretch>
            <a:fillRect/>
          </a:stretch>
        </p:blipFill>
        <p:spPr bwMode="auto">
          <a:xfrm>
            <a:off x="10011630" y="150638"/>
            <a:ext cx="2020923" cy="793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2042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047557-7E9D-4CD0-9CF2-0089A2A2F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638101"/>
          </a:xfrm>
        </p:spPr>
        <p:txBody>
          <a:bodyPr/>
          <a:lstStyle>
            <a:lvl1pPr>
              <a:defRPr b="1"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l-G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FF00FA-AA82-4265-AC4D-0E405D4C01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16991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CF5E9C-C584-4DD3-A47E-077693D76F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993825"/>
            <a:ext cx="5157787" cy="4195838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l-GR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E8A281-F7A8-4880-96FF-7B168ACC2A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9024" y="1185864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8AC532-D31D-4A51-806F-7085854565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993825"/>
            <a:ext cx="5183188" cy="4195838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l-GR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83F2860-5868-403C-9469-3E2E0D75B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4FE8A331-01F2-4B7B-A983-C5D51AD59743}" type="datetime1">
              <a:rPr lang="el-GR" smtClean="0"/>
              <a:t>9/5/2022</a:t>
            </a:fld>
            <a:endParaRPr lang="el-G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912051C-B035-4885-8ADD-EB01E7C5D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endParaRPr lang="el-G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B27B09D-B43B-491C-A77E-A0F7CE5D0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B558F4A8-C3C0-4D09-8A4C-A5535B027CB6}" type="slidenum">
              <a:rPr lang="el-GR" smtClean="0"/>
              <a:pPr/>
              <a:t>‹#›</a:t>
            </a:fld>
            <a:endParaRPr lang="el-GR"/>
          </a:p>
        </p:txBody>
      </p:sp>
      <p:pic>
        <p:nvPicPr>
          <p:cNvPr id="11" name="Picture 10" descr="A picture containing diagram&#10;&#10;Description automatically generated">
            <a:extLst>
              <a:ext uri="{FF2B5EF4-FFF2-40B4-BE49-F238E27FC236}">
                <a16:creationId xmlns:a16="http://schemas.microsoft.com/office/drawing/2014/main" id="{489C8A44-B49A-4289-955F-9F05CAFE623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33" b="23334"/>
          <a:stretch/>
        </p:blipFill>
        <p:spPr>
          <a:xfrm>
            <a:off x="-108696" y="5973139"/>
            <a:ext cx="2345038" cy="884861"/>
          </a:xfrm>
          <a:prstGeom prst="rect">
            <a:avLst/>
          </a:prstGeom>
        </p:spPr>
      </p:pic>
      <p:pic>
        <p:nvPicPr>
          <p:cNvPr id="12" name="Picture 17" descr="010-KIOS LOGO FINAL NEW.eps">
            <a:extLst>
              <a:ext uri="{FF2B5EF4-FFF2-40B4-BE49-F238E27FC236}">
                <a16:creationId xmlns:a16="http://schemas.microsoft.com/office/drawing/2014/main" id="{45434419-8A6A-4A26-977A-F5C24D595BD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6" t="28323" r="10815" b="27921"/>
          <a:stretch>
            <a:fillRect/>
          </a:stretch>
        </p:blipFill>
        <p:spPr bwMode="auto">
          <a:xfrm>
            <a:off x="10011630" y="150638"/>
            <a:ext cx="2020923" cy="793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5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D3AA96-1543-4F5F-8ED1-F4CF71CF4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E24B3-70FC-45B0-9158-B9797CB3B917}" type="datetime1">
              <a:rPr lang="el-GR" smtClean="0"/>
              <a:t>9/5/2022</a:t>
            </a:fld>
            <a:endParaRPr lang="el-G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09FCD14-216B-4531-BBF2-63097593A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05D227-E218-4B0A-B96D-EBA965B2B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8F4A8-C3C0-4D09-8A4C-A5535B027CB6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312009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CF6043-8802-46C2-AD19-6D73E959C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l-G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DEA90F-9EC3-484B-8390-736FC1D55D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l-GR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784938-5E7D-4C8B-BF77-E31C07F964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2BB0B6-BE79-4CEE-8308-C199FE379180}" type="datetime1">
              <a:rPr lang="el-GR" smtClean="0"/>
              <a:t>9/5/2022</a:t>
            </a:fld>
            <a:endParaRPr lang="el-G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CB97F7-23D5-4C56-ACB0-5A02EE96E1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31A715-CCCC-4730-BF28-6501B32DB7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58F4A8-C3C0-4D09-8A4C-A5535B027CB6}" type="slidenum">
              <a:rPr lang="el-GR" smtClean="0"/>
              <a:t>‹#›</a:t>
            </a:fld>
            <a:endParaRPr lang="el-GR"/>
          </a:p>
        </p:txBody>
      </p:sp>
      <p:pic>
        <p:nvPicPr>
          <p:cNvPr id="8" name="Picture 7" descr="Logo, icon, company name&#10;&#10;Description automatically generated">
            <a:extLst>
              <a:ext uri="{FF2B5EF4-FFF2-40B4-BE49-F238E27FC236}">
                <a16:creationId xmlns:a16="http://schemas.microsoft.com/office/drawing/2014/main" id="{A6F97001-62DF-439A-96C9-AA5C78AE05D3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alphaModFix amt="5000"/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6215" y="0"/>
            <a:ext cx="8151570" cy="7406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867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5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cordis.europa.eu/project/id/951424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1F0A1B-AC18-424F-9B77-4D4EDCDEA9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835672"/>
            <a:ext cx="9829800" cy="2387600"/>
          </a:xfrm>
        </p:spPr>
        <p:txBody>
          <a:bodyPr>
            <a:normAutofit/>
          </a:bodyPr>
          <a:lstStyle/>
          <a:p>
            <a:r>
              <a:rPr lang="en-US" sz="4800" dirty="0">
                <a:cs typeface="Arial" panose="020B0604020202020204" pitchFamily="34" charset="0"/>
              </a:rPr>
              <a:t>Designing the Next Generation of Urban Water Distribution Systems: </a:t>
            </a:r>
            <a:br>
              <a:rPr lang="en-US" sz="4800" dirty="0">
                <a:cs typeface="Arial" panose="020B0604020202020204" pitchFamily="34" charset="0"/>
              </a:rPr>
            </a:br>
            <a:r>
              <a:rPr lang="en-US" sz="4800" dirty="0">
                <a:cs typeface="Arial" panose="020B0604020202020204" pitchFamily="34" charset="0"/>
              </a:rPr>
              <a:t>ERC Water-Futures Project</a:t>
            </a:r>
            <a:endParaRPr lang="el-GR" sz="4800" dirty="0"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6C26CB-7A13-4E2F-AAEC-1F182FA314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634729"/>
            <a:ext cx="9829800" cy="1807528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cs typeface="Arial" panose="020B0604020202020204" pitchFamily="34" charset="0"/>
              </a:rPr>
              <a:t>Prof. Marios M. Polycarpou </a:t>
            </a:r>
          </a:p>
          <a:p>
            <a:r>
              <a:rPr lang="en-US" sz="2000" b="0" i="1" dirty="0">
                <a:cs typeface="Arial" panose="020B0604020202020204" pitchFamily="34" charset="0"/>
              </a:rPr>
              <a:t>Dept. Electrical and Computer Engineering, University of Cyprus</a:t>
            </a:r>
          </a:p>
          <a:p>
            <a:r>
              <a:rPr lang="en-US" sz="2000" b="0" i="1" dirty="0">
                <a:cs typeface="Arial" panose="020B0604020202020204" pitchFamily="34" charset="0"/>
              </a:rPr>
              <a:t>KIOS Research and Innovation Center of Excellence</a:t>
            </a:r>
          </a:p>
          <a:p>
            <a:r>
              <a:rPr lang="en-US" sz="2000" b="0" i="1" dirty="0">
                <a:cs typeface="Arial" panose="020B0604020202020204" pitchFamily="34" charset="0"/>
              </a:rPr>
              <a:t>Member, Cyprus Academy of Sciences, Letters and Arts</a:t>
            </a:r>
          </a:p>
          <a:p>
            <a:r>
              <a:rPr lang="en-US" sz="2000" b="0" dirty="0">
                <a:cs typeface="Arial" panose="020B0604020202020204" pitchFamily="34" charset="0"/>
              </a:rPr>
              <a:t>Nicosia, 9 May 2022</a:t>
            </a:r>
            <a:endParaRPr lang="el-GR" sz="2000" b="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0007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962442"/>
            <a:ext cx="7215554" cy="4111397"/>
          </a:xfrm>
        </p:spPr>
        <p:txBody>
          <a:bodyPr>
            <a:normAutofit/>
          </a:bodyPr>
          <a:lstStyle/>
          <a:p>
            <a:pPr>
              <a:spcBef>
                <a:spcPts val="1800"/>
              </a:spcBef>
              <a:spcAft>
                <a:spcPts val="600"/>
              </a:spcAft>
            </a:pPr>
            <a:r>
              <a:rPr lang="en-GB" sz="3200" b="1" u="sng" dirty="0">
                <a:solidFill>
                  <a:srgbClr val="002060"/>
                </a:solidFill>
              </a:rPr>
              <a:t>physical part</a:t>
            </a:r>
            <a:r>
              <a:rPr lang="en-GB" sz="3200" dirty="0">
                <a:solidFill>
                  <a:srgbClr val="002060"/>
                </a:solidFill>
              </a:rPr>
              <a:t>: physical, biological or engineered systems that are usually large-scale &amp; complex</a:t>
            </a:r>
          </a:p>
          <a:p>
            <a:pPr>
              <a:spcBef>
                <a:spcPts val="1800"/>
              </a:spcBef>
              <a:spcAft>
                <a:spcPts val="600"/>
              </a:spcAft>
            </a:pPr>
            <a:r>
              <a:rPr lang="en-GB" sz="3200" b="1" u="sng" dirty="0">
                <a:solidFill>
                  <a:srgbClr val="002060"/>
                </a:solidFill>
              </a:rPr>
              <a:t>cyber part</a:t>
            </a:r>
            <a:r>
              <a:rPr lang="en-GB" sz="3200" dirty="0">
                <a:solidFill>
                  <a:srgbClr val="002060"/>
                </a:solidFill>
              </a:rPr>
              <a:t>: communication networks &amp; computational resources for </a:t>
            </a:r>
            <a:r>
              <a:rPr lang="en-GB" sz="3200" b="1" dirty="0">
                <a:solidFill>
                  <a:srgbClr val="002060"/>
                </a:solidFill>
              </a:rPr>
              <a:t>monitoring</a:t>
            </a:r>
            <a:r>
              <a:rPr lang="en-GB" sz="3200" dirty="0">
                <a:solidFill>
                  <a:srgbClr val="002060"/>
                </a:solidFill>
              </a:rPr>
              <a:t>, </a:t>
            </a:r>
            <a:r>
              <a:rPr lang="en-GB" sz="3200" b="1" dirty="0">
                <a:solidFill>
                  <a:srgbClr val="002060"/>
                </a:solidFill>
              </a:rPr>
              <a:t>controlling</a:t>
            </a:r>
            <a:r>
              <a:rPr lang="en-GB" sz="3200" dirty="0">
                <a:solidFill>
                  <a:srgbClr val="002060"/>
                </a:solidFill>
              </a:rPr>
              <a:t> &amp; </a:t>
            </a:r>
            <a:r>
              <a:rPr lang="en-GB" sz="3200" b="1" dirty="0">
                <a:solidFill>
                  <a:srgbClr val="002060"/>
                </a:solidFill>
              </a:rPr>
              <a:t>coordinating</a:t>
            </a:r>
            <a:r>
              <a:rPr lang="en-GB" sz="3200" dirty="0">
                <a:solidFill>
                  <a:srgbClr val="002060"/>
                </a:solidFill>
              </a:rPr>
              <a:t> the physical part</a:t>
            </a:r>
          </a:p>
          <a:p>
            <a:pPr marL="457200" lvl="1" indent="0">
              <a:buNone/>
            </a:pPr>
            <a:endParaRPr lang="en-GB" sz="2400" dirty="0">
              <a:solidFill>
                <a:srgbClr val="00206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64252" y="4777696"/>
            <a:ext cx="2376264" cy="1296144"/>
          </a:xfrm>
          <a:prstGeom prst="rect">
            <a:avLst/>
          </a:prstGeom>
          <a:solidFill>
            <a:srgbClr val="DADADA"/>
          </a:solidFill>
          <a:ln>
            <a:solidFill>
              <a:srgbClr val="A2A2A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Palatino Linotype" panose="02040502050505030304" pitchFamily="18" charset="0"/>
              </a:rPr>
              <a:t>Physical Part</a:t>
            </a:r>
          </a:p>
        </p:txBody>
      </p:sp>
      <p:sp>
        <p:nvSpPr>
          <p:cNvPr id="7" name="Nuage 6"/>
          <p:cNvSpPr/>
          <p:nvPr/>
        </p:nvSpPr>
        <p:spPr>
          <a:xfrm>
            <a:off x="8214990" y="1612653"/>
            <a:ext cx="2525526" cy="1868568"/>
          </a:xfrm>
          <a:prstGeom prst="cloud">
            <a:avLst/>
          </a:prstGeom>
          <a:solidFill>
            <a:srgbClr val="67B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Palatino Linotype" panose="02040502050505030304" pitchFamily="18" charset="0"/>
              </a:rPr>
              <a:t>Cyber Part</a:t>
            </a:r>
          </a:p>
        </p:txBody>
      </p:sp>
      <p:sp>
        <p:nvSpPr>
          <p:cNvPr id="8" name="Double flèche verticale 7"/>
          <p:cNvSpPr/>
          <p:nvPr/>
        </p:nvSpPr>
        <p:spPr>
          <a:xfrm>
            <a:off x="9336360" y="3460690"/>
            <a:ext cx="432048" cy="1307750"/>
          </a:xfrm>
          <a:prstGeom prst="upDownArrow">
            <a:avLst/>
          </a:prstGeom>
          <a:solidFill>
            <a:srgbClr val="67B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C2983B-1772-4FEE-BD77-B1A89706DB7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7F0879-6E21-4705-8485-5ADF7BC63AD8}" type="slidenum">
              <a:rPr lang="el-GR" altLang="el-GR" smtClean="0"/>
              <a:t>2</a:t>
            </a:fld>
            <a:endParaRPr lang="el-GR" altLang="el-GR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E11116E8-0961-433B-ADA1-5C54A7C7BF2D}"/>
              </a:ext>
            </a:extLst>
          </p:cNvPr>
          <p:cNvSpPr txBox="1">
            <a:spLocks/>
          </p:cNvSpPr>
          <p:nvPr/>
        </p:nvSpPr>
        <p:spPr>
          <a:xfrm>
            <a:off x="838200" y="340445"/>
            <a:ext cx="10515600" cy="662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sz="4000" dirty="0"/>
              <a:t>Cyber-Physical Systems (CPS)</a:t>
            </a:r>
            <a:endParaRPr lang="el-GR" sz="4000" dirty="0"/>
          </a:p>
        </p:txBody>
      </p:sp>
    </p:spTree>
    <p:extLst>
      <p:ext uri="{BB962C8B-B14F-4D97-AF65-F5344CB8AC3E}">
        <p14:creationId xmlns:p14="http://schemas.microsoft.com/office/powerpoint/2010/main" val="55094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2688" y="168869"/>
            <a:ext cx="8313325" cy="762000"/>
          </a:xfrm>
        </p:spPr>
        <p:txBody>
          <a:bodyPr>
            <a:normAutofit/>
          </a:bodyPr>
          <a:lstStyle/>
          <a:p>
            <a:r>
              <a:rPr lang="en-GB" sz="4000" dirty="0"/>
              <a:t>From Traditional Systems to CPS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43897" y="1140542"/>
            <a:ext cx="9688607" cy="5241208"/>
          </a:xfrm>
        </p:spPr>
        <p:txBody>
          <a:bodyPr>
            <a:normAutofit/>
          </a:bodyPr>
          <a:lstStyle/>
          <a:p>
            <a:r>
              <a:rPr lang="en-GB" dirty="0"/>
              <a:t>Sensor technology</a:t>
            </a:r>
          </a:p>
          <a:p>
            <a:pPr lvl="1"/>
            <a:r>
              <a:rPr lang="en-GB" dirty="0"/>
              <a:t> wealth of sensors</a:t>
            </a:r>
          </a:p>
          <a:p>
            <a:pPr lvl="1"/>
            <a:r>
              <a:rPr lang="en-GB" dirty="0"/>
              <a:t> new generation sensors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Information &amp; Communication Technology (ICT)</a:t>
            </a:r>
          </a:p>
          <a:p>
            <a:pPr lvl="1"/>
            <a:r>
              <a:rPr lang="en-GB" dirty="0"/>
              <a:t> store, process and transmit data </a:t>
            </a:r>
            <a:r>
              <a:rPr lang="en-GB" b="1" dirty="0"/>
              <a:t>collected by sensors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820" y="3295974"/>
            <a:ext cx="1172489" cy="117248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876" y="2485858"/>
            <a:ext cx="3791474" cy="209787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819" y="1387336"/>
            <a:ext cx="4198375" cy="1588446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960" y="3348310"/>
            <a:ext cx="1260573" cy="1521465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38E831-8619-4848-88CB-7B2D3CB44CA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7F0879-6E21-4705-8485-5ADF7BC63AD8}" type="slidenum">
              <a:rPr lang="el-GR" altLang="el-GR" smtClean="0"/>
              <a:t>3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30068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79496" y="217429"/>
            <a:ext cx="7011175" cy="762000"/>
          </a:xfrm>
        </p:spPr>
        <p:txBody>
          <a:bodyPr>
            <a:normAutofit/>
          </a:bodyPr>
          <a:lstStyle/>
          <a:p>
            <a:r>
              <a:rPr lang="en-GB" sz="4000" dirty="0"/>
              <a:t>From Traditional Systems to CPS</a:t>
            </a:r>
          </a:p>
        </p:txBody>
      </p:sp>
      <p:sp>
        <p:nvSpPr>
          <p:cNvPr id="8" name="Espace réservé du contenu 2"/>
          <p:cNvSpPr txBox="1">
            <a:spLocks/>
          </p:cNvSpPr>
          <p:nvPr/>
        </p:nvSpPr>
        <p:spPr bwMode="auto">
          <a:xfrm>
            <a:off x="884903" y="4291009"/>
            <a:ext cx="10638503" cy="2144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>
            <a:lvl1pPr marL="342900" indent="-342900" algn="l" rtl="0" eaLnBrk="0" fontAlgn="base" hangingPunct="0">
              <a:lnSpc>
                <a:spcPct val="114000"/>
              </a:lnSpc>
              <a:spcBef>
                <a:spcPts val="1200"/>
              </a:spcBef>
              <a:spcAft>
                <a:spcPts val="0"/>
              </a:spcAft>
              <a:buClr>
                <a:srgbClr val="646464"/>
              </a:buClr>
              <a:buFont typeface="Wingdings" panose="05000000000000000000" pitchFamily="2" charset="2"/>
              <a:buChar char="q"/>
              <a:defRPr sz="2800" b="0">
                <a:solidFill>
                  <a:srgbClr val="646464"/>
                </a:solidFill>
                <a:latin typeface="Palatino Linotype" panose="02040502050505030304" pitchFamily="18" charset="0"/>
                <a:ea typeface="MS PGothic" panose="020B0600070205080204" pitchFamily="34" charset="-128"/>
                <a:cs typeface="Arial" charset="0"/>
              </a:defRPr>
            </a:lvl1pPr>
            <a:lvl2pPr marL="742950" indent="-285750" algn="l" rtl="0" eaLnBrk="0" fontAlgn="base" hangingPunct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646464"/>
              </a:buClr>
              <a:buFont typeface="Wingdings" panose="05000000000000000000" pitchFamily="2" charset="2"/>
              <a:buChar char="Ø"/>
              <a:defRPr sz="2600" b="0">
                <a:solidFill>
                  <a:srgbClr val="646464"/>
                </a:solidFill>
                <a:latin typeface="Palatino Linotype" panose="02040502050505030304" pitchFamily="18" charset="0"/>
                <a:ea typeface="MS PGothic" panose="020B0600070205080204" pitchFamily="34" charset="-128"/>
                <a:cs typeface="Arial" charset="0"/>
              </a:defRPr>
            </a:lvl2pPr>
            <a:lvl3pPr marL="1143000" indent="-228600" algn="l" rtl="0" eaLnBrk="0" fontAlgn="base" hangingPunct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646464"/>
              </a:buClr>
              <a:buFont typeface="Wingdings" charset="2"/>
              <a:buChar char="§"/>
              <a:defRPr sz="2300" b="0">
                <a:solidFill>
                  <a:srgbClr val="646464"/>
                </a:solidFill>
                <a:latin typeface="Palatino Linotype" panose="02040502050505030304" pitchFamily="18" charset="0"/>
                <a:ea typeface="MS PGothic" panose="020B0600070205080204" pitchFamily="34" charset="-128"/>
                <a:cs typeface="Arial" charset="0"/>
              </a:defRPr>
            </a:lvl3pPr>
            <a:lvl4pPr marL="1600200" indent="-228600" algn="l" rtl="0" eaLnBrk="0" fontAlgn="base" hangingPunct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646464"/>
              </a:buClr>
              <a:buFont typeface="Courier New" panose="02070309020205020404" pitchFamily="49" charset="0"/>
              <a:buChar char="o"/>
              <a:defRPr sz="2000" b="0">
                <a:solidFill>
                  <a:srgbClr val="646464"/>
                </a:solidFill>
                <a:latin typeface="Palatino Linotype" panose="02040502050505030304" pitchFamily="18" charset="0"/>
                <a:ea typeface="MS PGothic" panose="020B0600070205080204" pitchFamily="34" charset="-128"/>
                <a:cs typeface="Arial" charset="0"/>
              </a:defRPr>
            </a:lvl4pPr>
            <a:lvl5pPr marL="2057400" indent="-228600" algn="l" rtl="0" eaLnBrk="0" fontAlgn="base" hangingPunct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646464"/>
              </a:buClr>
              <a:buFont typeface="Arial" panose="020B0604020202020204" pitchFamily="34" charset="0"/>
              <a:buChar char="•"/>
              <a:defRPr sz="2000" b="0">
                <a:solidFill>
                  <a:srgbClr val="646464"/>
                </a:solidFill>
                <a:latin typeface="Palatino Linotype" panose="02040502050505030304" pitchFamily="18" charset="0"/>
                <a:ea typeface="MS PGothic" panose="020B0600070205080204" pitchFamily="34" charset="-128"/>
                <a:cs typeface="Arial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</a:pPr>
            <a:r>
              <a:rPr lang="en-GB" sz="2400" b="1" kern="0" dirty="0">
                <a:solidFill>
                  <a:schemeClr val="tx1"/>
                </a:solidFill>
                <a:latin typeface="+mn-lt"/>
              </a:rPr>
              <a:t>Big Data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2400" b="1" kern="0" dirty="0">
                <a:latin typeface="+mn-lt"/>
              </a:rPr>
              <a:t>sensor technology </a:t>
            </a:r>
            <a:r>
              <a:rPr lang="en-GB" sz="2400" kern="0" dirty="0">
                <a:latin typeface="+mn-lt"/>
              </a:rPr>
              <a:t>and ICT enabled the collection of extremely large data sets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2400" kern="0" dirty="0">
                <a:latin typeface="+mn-lt"/>
              </a:rPr>
              <a:t>contribute to the better perception of complex systems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79496" y="1297858"/>
            <a:ext cx="4069486" cy="2939547"/>
          </a:xfrm>
        </p:spPr>
        <p:txBody>
          <a:bodyPr>
            <a:normAutofit/>
          </a:bodyPr>
          <a:lstStyle/>
          <a:p>
            <a:r>
              <a:rPr lang="en-GB" dirty="0">
                <a:latin typeface="+mn-lt"/>
              </a:rPr>
              <a:t>Internet of Things</a:t>
            </a:r>
          </a:p>
          <a:p>
            <a:pPr marL="457200" lvl="1" indent="0" algn="l">
              <a:buNone/>
            </a:pPr>
            <a:r>
              <a:rPr lang="en-US" sz="2400" b="1" dirty="0">
                <a:latin typeface="+mn-lt"/>
              </a:rPr>
              <a:t>sensor</a:t>
            </a:r>
            <a:r>
              <a:rPr lang="en-US" sz="2400" dirty="0">
                <a:latin typeface="+mn-lt"/>
              </a:rPr>
              <a:t> </a:t>
            </a:r>
            <a:r>
              <a:rPr lang="en-US" sz="2400" b="1" dirty="0">
                <a:latin typeface="+mn-lt"/>
              </a:rPr>
              <a:t>enabled devices </a:t>
            </a:r>
            <a:r>
              <a:rPr lang="en-US" sz="2400" dirty="0">
                <a:latin typeface="+mn-lt"/>
              </a:rPr>
              <a:t>connected to the internet and able to communicate with  each other</a:t>
            </a:r>
            <a:endParaRPr lang="en-GB" sz="2400" dirty="0">
              <a:latin typeface="+mn-lt"/>
            </a:endParaRPr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3CC596C9-10B7-4EA8-BB57-E4CA5E22E9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0102" y="1657901"/>
            <a:ext cx="3384169" cy="2080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978002EC-7F57-4C51-A5CE-26CF88592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982" y="1657901"/>
            <a:ext cx="3861842" cy="177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4006FD-5B98-4F4A-B175-0EAFE0A432C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7F0879-6E21-4705-8485-5ADF7BC63AD8}" type="slidenum">
              <a:rPr lang="el-GR" altLang="el-GR" smtClean="0"/>
              <a:t>4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93535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631634" y="136524"/>
            <a:ext cx="8229600" cy="857177"/>
          </a:xfrm>
        </p:spPr>
        <p:txBody>
          <a:bodyPr>
            <a:normAutofit/>
          </a:bodyPr>
          <a:lstStyle/>
          <a:p>
            <a:r>
              <a:rPr lang="en-GB" sz="4000" dirty="0"/>
              <a:t>Examples of Cyber-Physical Systems</a:t>
            </a:r>
          </a:p>
        </p:txBody>
      </p:sp>
      <p:sp>
        <p:nvSpPr>
          <p:cNvPr id="12" name="Espace réservé du contenu 2"/>
          <p:cNvSpPr txBox="1">
            <a:spLocks/>
          </p:cNvSpPr>
          <p:nvPr/>
        </p:nvSpPr>
        <p:spPr>
          <a:xfrm>
            <a:off x="1732014" y="5124374"/>
            <a:ext cx="3428736" cy="533400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q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Ø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ctr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SzPct val="100000"/>
              <a:buNone/>
            </a:pPr>
            <a:r>
              <a:rPr lang="en-US" sz="2600" b="1" dirty="0">
                <a:latin typeface="Palatino Linotype" panose="02040502050505030304" pitchFamily="18" charset="0"/>
              </a:rPr>
              <a:t>Smart Grid</a:t>
            </a:r>
          </a:p>
        </p:txBody>
      </p:sp>
      <p:sp>
        <p:nvSpPr>
          <p:cNvPr id="13" name="Espace réservé du contenu 2"/>
          <p:cNvSpPr txBox="1">
            <a:spLocks/>
          </p:cNvSpPr>
          <p:nvPr/>
        </p:nvSpPr>
        <p:spPr>
          <a:xfrm>
            <a:off x="7892256" y="5124374"/>
            <a:ext cx="3428736" cy="533400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q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Ø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SzPct val="100000"/>
              <a:buNone/>
            </a:pPr>
            <a:r>
              <a:rPr lang="en-US" sz="2600" b="1" dirty="0">
                <a:latin typeface="Palatino Linotype" panose="02040502050505030304" pitchFamily="18" charset="0"/>
              </a:rPr>
              <a:t>Smart Buildings</a:t>
            </a: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8741" y="1044087"/>
            <a:ext cx="5322502" cy="3675397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044" y="1220651"/>
            <a:ext cx="5252614" cy="3420175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486775C-9849-41FC-AFE9-FDC8B2365B3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5A2E6B-4022-4A77-B9F4-A7A48201C3E2}" type="slidenum">
              <a:rPr lang="el-GR" altLang="el-GR" smtClean="0"/>
              <a:t>5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603928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ce réservé du contenu 2"/>
          <p:cNvSpPr txBox="1">
            <a:spLocks/>
          </p:cNvSpPr>
          <p:nvPr/>
        </p:nvSpPr>
        <p:spPr>
          <a:xfrm>
            <a:off x="1219200" y="5124374"/>
            <a:ext cx="4640826" cy="533400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q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Ø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ctr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SzPct val="100000"/>
              <a:buNone/>
            </a:pPr>
            <a:r>
              <a:rPr lang="en-US" sz="2600" b="1" dirty="0">
                <a:latin typeface="Palatino Linotype" panose="02040502050505030304" pitchFamily="18" charset="0"/>
              </a:rPr>
              <a:t>Intelligent Transportation</a:t>
            </a:r>
          </a:p>
        </p:txBody>
      </p:sp>
      <p:sp>
        <p:nvSpPr>
          <p:cNvPr id="13" name="Espace réservé du contenu 2"/>
          <p:cNvSpPr txBox="1">
            <a:spLocks/>
          </p:cNvSpPr>
          <p:nvPr/>
        </p:nvSpPr>
        <p:spPr>
          <a:xfrm>
            <a:off x="7482348" y="5124374"/>
            <a:ext cx="4100052" cy="533400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q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Ø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ctr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SzPct val="100000"/>
              <a:buNone/>
            </a:pPr>
            <a:r>
              <a:rPr lang="en-US" sz="2600" b="1" dirty="0">
                <a:latin typeface="Palatino Linotype" panose="02040502050505030304" pitchFamily="18" charset="0"/>
              </a:rPr>
              <a:t>Multi-robot formation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486775C-9849-41FC-AFE9-FDC8B2365B3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5A2E6B-4022-4A77-B9F4-A7A48201C3E2}" type="slidenum">
              <a:rPr lang="el-GR" altLang="el-GR" smtClean="0"/>
              <a:t>6</a:t>
            </a:fld>
            <a:endParaRPr lang="el-GR" altLang="el-GR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146C1D8F-17F4-495A-BD7A-23BE903684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638" y="1481580"/>
            <a:ext cx="4965362" cy="3455893"/>
          </a:xfrm>
          <a:prstGeom prst="rect">
            <a:avLst/>
          </a:prstGeom>
        </p:spPr>
      </p:pic>
      <p:pic>
        <p:nvPicPr>
          <p:cNvPr id="9" name="Image 9">
            <a:extLst>
              <a:ext uri="{FF2B5EF4-FFF2-40B4-BE49-F238E27FC236}">
                <a16:creationId xmlns:a16="http://schemas.microsoft.com/office/drawing/2014/main" id="{B6DBEA0F-8459-4B67-830B-930A48493B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6700" y="1481580"/>
            <a:ext cx="4613748" cy="3455892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4277C0C0-FC7B-4738-AC76-0878CF0BD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/>
              <a:t>Examples of Cyber-Physical Systems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20010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486775C-9849-41FC-AFE9-FDC8B2365B3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5A2E6B-4022-4A77-B9F4-A7A48201C3E2}" type="slidenum">
              <a:rPr lang="el-GR" altLang="el-GR" smtClean="0"/>
              <a:t>7</a:t>
            </a:fld>
            <a:endParaRPr lang="el-GR" altLang="el-GR"/>
          </a:p>
        </p:txBody>
      </p:sp>
      <p:pic>
        <p:nvPicPr>
          <p:cNvPr id="10" name="Image 3">
            <a:extLst>
              <a:ext uri="{FF2B5EF4-FFF2-40B4-BE49-F238E27FC236}">
                <a16:creationId xmlns:a16="http://schemas.microsoft.com/office/drawing/2014/main" id="{0A6FD5F4-E492-4866-9FAA-0652AE3388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8836" y="1251963"/>
            <a:ext cx="6423531" cy="5375180"/>
          </a:xfrm>
          <a:prstGeom prst="rect">
            <a:avLst/>
          </a:prstGeom>
        </p:spPr>
      </p:pic>
      <p:sp>
        <p:nvSpPr>
          <p:cNvPr id="11" name="Espace réservé du contenu 2">
            <a:extLst>
              <a:ext uri="{FF2B5EF4-FFF2-40B4-BE49-F238E27FC236}">
                <a16:creationId xmlns:a16="http://schemas.microsoft.com/office/drawing/2014/main" id="{5BCB0B4D-AC08-4E5B-B8B0-7281825E3AAD}"/>
              </a:ext>
            </a:extLst>
          </p:cNvPr>
          <p:cNvSpPr txBox="1">
            <a:spLocks/>
          </p:cNvSpPr>
          <p:nvPr/>
        </p:nvSpPr>
        <p:spPr>
          <a:xfrm>
            <a:off x="742622" y="1542345"/>
            <a:ext cx="4419776" cy="157884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q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Ø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SzPct val="100000"/>
              <a:buNone/>
            </a:pPr>
            <a:r>
              <a:rPr lang="en-US" sz="2800" b="1" dirty="0"/>
              <a:t>Smart Cities: a network of interconnected CPS</a:t>
            </a:r>
          </a:p>
        </p:txBody>
      </p:sp>
      <p:sp>
        <p:nvSpPr>
          <p:cNvPr id="14" name="ZoneTexte 4">
            <a:extLst>
              <a:ext uri="{FF2B5EF4-FFF2-40B4-BE49-F238E27FC236}">
                <a16:creationId xmlns:a16="http://schemas.microsoft.com/office/drawing/2014/main" id="{888B422B-37EA-42AB-A6F3-1248EC5AFC9B}"/>
              </a:ext>
            </a:extLst>
          </p:cNvPr>
          <p:cNvSpPr txBox="1"/>
          <p:nvPr/>
        </p:nvSpPr>
        <p:spPr>
          <a:xfrm>
            <a:off x="742622" y="2730285"/>
            <a:ext cx="4098377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 indent="-182563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GB" sz="2400" dirty="0"/>
              <a:t>Physical Interconnections</a:t>
            </a:r>
          </a:p>
          <a:p>
            <a:pPr marL="182563" indent="-182563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GB" sz="2400" dirty="0"/>
              <a:t>Cyber Interconnections</a:t>
            </a:r>
          </a:p>
          <a:p>
            <a:pPr marL="182563" indent="-182563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GB" sz="2400" dirty="0"/>
              <a:t>Interdependencies</a:t>
            </a:r>
            <a:endParaRPr lang="en-GB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E0357AB-2621-4518-A98F-479FF24D0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/>
              <a:t>Examples of Cyber-Physical Systems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998038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2651B-30AE-433E-A6D7-1CCD2EF0D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0444"/>
            <a:ext cx="9128760" cy="1305475"/>
          </a:xfrm>
        </p:spPr>
        <p:txBody>
          <a:bodyPr>
            <a:normAutofit fontScale="90000"/>
          </a:bodyPr>
          <a:lstStyle/>
          <a:p>
            <a:r>
              <a:rPr lang="en-US" dirty="0"/>
              <a:t>Water Distribution Networks: </a:t>
            </a:r>
            <a:br>
              <a:rPr lang="en-US" dirty="0"/>
            </a:br>
            <a:r>
              <a:rPr lang="en-US" dirty="0"/>
              <a:t>an example of a cyber-physical-social system</a:t>
            </a:r>
            <a:endParaRPr lang="el-GR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2D0304D-672A-443E-9BCA-0FDF8B92DB2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40156" y="2065824"/>
            <a:ext cx="6611787" cy="378901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E7B5D2-5A53-40C7-ABDB-ED058DE77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8F4A8-C3C0-4D09-8A4C-A5535B027CB6}" type="slidenum">
              <a:rPr lang="el-GR" smtClean="0"/>
              <a:t>8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9869697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4BDCF6-98B8-4558-86FC-A35A0D2ED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Project outline</a:t>
            </a:r>
            <a:endParaRPr lang="el-GR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401F53-3F4F-4231-B9BB-B363D0B9BE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7146"/>
            <a:ext cx="6680200" cy="4969817"/>
          </a:xfrm>
        </p:spPr>
        <p:txBody>
          <a:bodyPr>
            <a:normAutofit/>
          </a:bodyPr>
          <a:lstStyle/>
          <a:p>
            <a:r>
              <a:rPr lang="en-US" dirty="0"/>
              <a:t>Smart Water Futures: designing the next generation of urban drinking water systems</a:t>
            </a:r>
          </a:p>
          <a:p>
            <a:r>
              <a:rPr lang="en-US" dirty="0"/>
              <a:t>Acronym: </a:t>
            </a:r>
            <a:r>
              <a:rPr lang="en-US" b="1" dirty="0"/>
              <a:t>Water-Futures</a:t>
            </a:r>
          </a:p>
          <a:p>
            <a:r>
              <a:rPr lang="en-US" dirty="0"/>
              <a:t>Beneficiaries:</a:t>
            </a:r>
          </a:p>
          <a:p>
            <a:pPr lvl="1"/>
            <a:r>
              <a:rPr lang="en-US" dirty="0"/>
              <a:t>University of Cyprus (Cyprus) </a:t>
            </a:r>
          </a:p>
          <a:p>
            <a:pPr lvl="1"/>
            <a:r>
              <a:rPr lang="en-US" dirty="0"/>
              <a:t>Bielefeld University (Germany)</a:t>
            </a:r>
          </a:p>
          <a:p>
            <a:pPr lvl="1"/>
            <a:r>
              <a:rPr lang="en-US" dirty="0"/>
              <a:t>Athens University of Economics and Business (Greece)</a:t>
            </a:r>
          </a:p>
          <a:p>
            <a:pPr lvl="1"/>
            <a:r>
              <a:rPr lang="en-US" dirty="0"/>
              <a:t>KWR Water Research Institute (Netherlands)</a:t>
            </a:r>
          </a:p>
          <a:p>
            <a:pPr lvl="1"/>
            <a:r>
              <a:rPr lang="en-US" dirty="0"/>
              <a:t>University of Exeter (UK)</a:t>
            </a:r>
          </a:p>
          <a:p>
            <a:r>
              <a:rPr lang="en-US" dirty="0"/>
              <a:t>Total budget: </a:t>
            </a:r>
            <a:r>
              <a:rPr lang="el-GR" dirty="0"/>
              <a:t>€ </a:t>
            </a:r>
            <a:r>
              <a:rPr lang="en-US" dirty="0"/>
              <a:t>9,982,320</a:t>
            </a:r>
          </a:p>
          <a:p>
            <a:pPr lvl="1"/>
            <a:endParaRPr lang="el-GR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BA9A66-581B-44DA-9E46-B2A957BA5DE8}"/>
              </a:ext>
            </a:extLst>
          </p:cNvPr>
          <p:cNvSpPr txBox="1"/>
          <p:nvPr/>
        </p:nvSpPr>
        <p:spPr>
          <a:xfrm>
            <a:off x="7566944" y="5871224"/>
            <a:ext cx="43213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l-GR" dirty="0">
                <a:hlinkClick r:id="rId2"/>
              </a:rPr>
              <a:t>https://cordis.europa.eu/project/id/951424</a:t>
            </a:r>
            <a:endParaRPr lang="en-US" dirty="0"/>
          </a:p>
          <a:p>
            <a:endParaRPr lang="el-GR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74DB17B-EB1E-4CF0-AC3B-87A1750DEE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5570" y="1605707"/>
            <a:ext cx="3504072" cy="4172694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4EED24-C2A0-4F6F-B6FA-2C94A225A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8F4A8-C3C0-4D09-8A4C-A5535B027CB6}" type="slidenum">
              <a:rPr lang="el-GR" smtClean="0"/>
              <a:t>9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7396464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E6CBB-A1D7-41A1-BE34-B977A0CF3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What is the ERC Synergy Grant?</a:t>
            </a:r>
            <a:endParaRPr lang="el-GR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CA1266-EDC8-49C4-BE2B-BDFEE0B269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Funded by the EU’s Horizon Europe Framework </a:t>
            </a:r>
            <a:r>
              <a:rPr lang="en-US" dirty="0" err="1"/>
              <a:t>Programme</a:t>
            </a:r>
            <a:endParaRPr lang="en-US" dirty="0"/>
          </a:p>
          <a:p>
            <a:r>
              <a:rPr lang="en-US" dirty="0"/>
              <a:t>European Research Council (ERC) Frontier Research Grants aim to empower researchers and foster their creativity</a:t>
            </a:r>
          </a:p>
          <a:p>
            <a:r>
              <a:rPr lang="en-US" dirty="0"/>
              <a:t>ERC Synergy Grants enable up to 4 Principal Investigators and their teams, to jointly address ambitious research problems that could not be addressed by each team alone.</a:t>
            </a:r>
          </a:p>
          <a:p>
            <a:r>
              <a:rPr lang="en-US" dirty="0"/>
              <a:t>Enable substantial advances at the frontiers of research</a:t>
            </a:r>
          </a:p>
          <a:p>
            <a:r>
              <a:rPr lang="en-US" dirty="0"/>
              <a:t>Transformative research with potential to become benchmark on a global scale</a:t>
            </a:r>
          </a:p>
          <a:p>
            <a:endParaRPr lang="el-GR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5B4DBF-7808-401A-A83A-BB82FBDAC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8F4A8-C3C0-4D09-8A4C-A5535B027CB6}" type="slidenum">
              <a:rPr lang="el-GR" smtClean="0"/>
              <a:t>10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8347206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E3E4FF-BD7B-4580-9846-AD8DCFBA7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Principal Investigators</a:t>
            </a:r>
            <a:endParaRPr lang="el-GR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86458F-9DE6-4652-8841-4597DDB82A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61864"/>
            <a:ext cx="12192000" cy="39878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1980772-3A94-4CB5-A82E-1944579D8426}"/>
              </a:ext>
            </a:extLst>
          </p:cNvPr>
          <p:cNvSpPr txBox="1"/>
          <p:nvPr/>
        </p:nvSpPr>
        <p:spPr>
          <a:xfrm>
            <a:off x="0" y="5049664"/>
            <a:ext cx="29226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Prof. Dragan </a:t>
            </a:r>
            <a:r>
              <a:rPr lang="en-GB" sz="16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Savić</a:t>
            </a:r>
            <a:endParaRPr lang="en-GB" sz="16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4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KWR Water Research Institute &amp;</a:t>
            </a:r>
          </a:p>
          <a:p>
            <a:pPr algn="ctr"/>
            <a:r>
              <a:rPr lang="en-GB" sz="1400" i="1" dirty="0">
                <a:latin typeface="Arial" panose="020B0604020202020204" pitchFamily="34" charset="0"/>
                <a:ea typeface="Times New Roman" panose="02020603050405020304" pitchFamily="18" charset="0"/>
              </a:rPr>
              <a:t>University of Exeter</a:t>
            </a:r>
            <a:endParaRPr lang="en-GB" sz="1400" i="1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endParaRPr lang="el-GR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FA5A10F-3D30-47D2-96A7-D0C5030D1DE7}"/>
              </a:ext>
            </a:extLst>
          </p:cNvPr>
          <p:cNvSpPr txBox="1"/>
          <p:nvPr/>
        </p:nvSpPr>
        <p:spPr>
          <a:xfrm>
            <a:off x="3075062" y="5054598"/>
            <a:ext cx="2922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Prof. Phoebe Koundouri</a:t>
            </a:r>
          </a:p>
          <a:p>
            <a:pPr algn="ctr"/>
            <a:r>
              <a:rPr lang="en-GB" sz="14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Athens Univ. of Economics and Business </a:t>
            </a:r>
            <a:endParaRPr lang="el-GR" sz="1100" i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EE91287-8301-4C63-B1CD-EBC2E63E6383}"/>
              </a:ext>
            </a:extLst>
          </p:cNvPr>
          <p:cNvSpPr txBox="1"/>
          <p:nvPr/>
        </p:nvSpPr>
        <p:spPr>
          <a:xfrm>
            <a:off x="6150124" y="5054598"/>
            <a:ext cx="292266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Prof. Marios Polycarpou</a:t>
            </a:r>
          </a:p>
          <a:p>
            <a:pPr algn="ctr"/>
            <a:r>
              <a:rPr lang="en-GB" sz="14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KIOS Research and Innovation </a:t>
            </a:r>
            <a:r>
              <a:rPr lang="en-GB" sz="14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Center</a:t>
            </a:r>
            <a:r>
              <a:rPr lang="en-GB" sz="14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of Excellence,</a:t>
            </a:r>
            <a:br>
              <a:rPr lang="en-GB" sz="14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en-GB" sz="14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University of Cyprus</a:t>
            </a:r>
            <a:endParaRPr lang="el-GR" sz="1100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B31771-2B91-438F-9937-94A5FD1FD53D}"/>
              </a:ext>
            </a:extLst>
          </p:cNvPr>
          <p:cNvSpPr txBox="1"/>
          <p:nvPr/>
        </p:nvSpPr>
        <p:spPr>
          <a:xfrm>
            <a:off x="9225186" y="5049664"/>
            <a:ext cx="292266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Prof. Barbara Hammer</a:t>
            </a:r>
          </a:p>
          <a:p>
            <a:pPr algn="ctr"/>
            <a:r>
              <a:rPr lang="en-GB" sz="14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Bielefeld University </a:t>
            </a:r>
            <a:endParaRPr lang="el-GR" sz="1000" i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D2AA979-A460-4169-8B6D-4D3BBC4F5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8F4A8-C3C0-4D09-8A4C-A5535B027CB6}" type="slidenum">
              <a:rPr lang="el-GR" smtClean="0"/>
              <a:t>11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5033057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BE91F-8E3F-4810-9E68-0EBD743EA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The future of water challenge</a:t>
            </a:r>
            <a:endParaRPr lang="el-GR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85C7B2-ACE6-4003-B30B-700D992DB3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207146"/>
            <a:ext cx="6924675" cy="4969817"/>
          </a:xfrm>
        </p:spPr>
        <p:txBody>
          <a:bodyPr>
            <a:normAutofit/>
          </a:bodyPr>
          <a:lstStyle/>
          <a:p>
            <a:r>
              <a:rPr lang="en-US" dirty="0"/>
              <a:t>80% of the world’s population is exposed to high levels of threat to water security due to anthropogenic climate change</a:t>
            </a:r>
          </a:p>
          <a:p>
            <a:r>
              <a:rPr lang="en-US" dirty="0"/>
              <a:t>70% of the world’s population will live in urban areas by 2050 </a:t>
            </a:r>
          </a:p>
          <a:p>
            <a:r>
              <a:rPr lang="en-US" dirty="0"/>
              <a:t>Urbanization and climate change will cause increased water demand</a:t>
            </a:r>
          </a:p>
          <a:p>
            <a:r>
              <a:rPr lang="en-US" dirty="0"/>
              <a:t>Urban water distribution systems: complex, large-scale, time-varying, long-lasting networks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68DA98F-90D5-4AFF-A617-F2EC9A8F96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19" r="41865"/>
          <a:stretch/>
        </p:blipFill>
        <p:spPr bwMode="auto">
          <a:xfrm>
            <a:off x="8048625" y="1207146"/>
            <a:ext cx="3581400" cy="5208981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465CE1-8D71-4C60-AC3F-A343AF5FE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8F4A8-C3C0-4D09-8A4C-A5535B027CB6}" type="slidenum">
              <a:rPr lang="el-GR" smtClean="0"/>
              <a:t>12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9048706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C84C3BF-54B0-447E-A160-60608808A246}"/>
              </a:ext>
            </a:extLst>
          </p:cNvPr>
          <p:cNvSpPr txBox="1"/>
          <p:nvPr/>
        </p:nvSpPr>
        <p:spPr>
          <a:xfrm>
            <a:off x="838200" y="2784113"/>
            <a:ext cx="788488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i="1" dirty="0">
                <a:effectLst/>
                <a:latin typeface="+mj-lt"/>
                <a:ea typeface="Times New Roman" panose="02020603050405020304" pitchFamily="18" charset="0"/>
              </a:rPr>
              <a:t>How should the world achieve the provisioning of high-quality water services in the future while facing severe climate, economic and population pressures, under deep uncertainty?</a:t>
            </a:r>
            <a:endParaRPr lang="el-GR" sz="2800" dirty="0">
              <a:latin typeface="+mj-lt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652DD10-4BCA-434A-9773-20CDE5F55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Scientific question</a:t>
            </a:r>
            <a:endParaRPr lang="el-GR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E0E0B9B-BA54-4D6A-A26C-ACB478049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8F4A8-C3C0-4D09-8A4C-A5535B027CB6}" type="slidenum">
              <a:rPr lang="el-GR" smtClean="0"/>
              <a:t>13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0685174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F31DE-E7CE-4F91-9E44-8FC8528D0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 new theoretical framework</a:t>
            </a:r>
            <a:endParaRPr lang="el-GR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EFA711-ECE4-4ED6-8F9C-56AC3B5EA2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7146"/>
            <a:ext cx="6694714" cy="496981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/>
              <a:t>Need a holistic, intelligent decision-making framework for managing water infrastructures in the cities of the future:</a:t>
            </a:r>
            <a:endParaRPr lang="en-GB" dirty="0"/>
          </a:p>
          <a:p>
            <a:pPr marL="514350" indent="-514350">
              <a:buAutoNum type="romanLcParenBoth"/>
            </a:pPr>
            <a:r>
              <a:rPr lang="en-GB" dirty="0"/>
              <a:t>adapt to evolving urban water networks, new sensing technologies and consumer behaviours; </a:t>
            </a:r>
          </a:p>
          <a:p>
            <a:pPr marL="514350" indent="-514350">
              <a:buAutoNum type="romanLcParenBoth"/>
            </a:pPr>
            <a:r>
              <a:rPr lang="en-GB" dirty="0"/>
              <a:t>integrate real-time monitoring and control with long-term planning and policy making; </a:t>
            </a:r>
          </a:p>
          <a:p>
            <a:pPr marL="514350" indent="-514350">
              <a:buAutoNum type="romanLcParenBoth"/>
            </a:pPr>
            <a:r>
              <a:rPr lang="en-GB" dirty="0"/>
              <a:t>assimilate water quality issues with water supply problems; and </a:t>
            </a:r>
          </a:p>
          <a:p>
            <a:pPr marL="514350" indent="-514350">
              <a:buAutoNum type="romanLcParenBoth"/>
            </a:pPr>
            <a:r>
              <a:rPr lang="en-GB" dirty="0"/>
              <a:t>incorporate economic, social, ethical and environmental considerations.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AAF800-4AA6-420A-B921-A29ECC503AC3}"/>
              </a:ext>
            </a:extLst>
          </p:cNvPr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7751237" y="1521415"/>
            <a:ext cx="4049816" cy="411026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7F26B4-8C09-4796-A21D-976A096B3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8F4A8-C3C0-4D09-8A4C-A5535B027CB6}" type="slidenum">
              <a:rPr lang="el-GR" smtClean="0"/>
              <a:t>14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7092354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29AAA-32BE-43D7-BEDB-4CDAEC6FB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Project objectives</a:t>
            </a:r>
            <a:endParaRPr lang="el-GR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81E878-C13B-411A-9862-4724193742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To develop theory and application of </a:t>
            </a:r>
            <a:r>
              <a:rPr lang="en-US" b="1" dirty="0"/>
              <a:t>robust and flexible </a:t>
            </a:r>
            <a:r>
              <a:rPr lang="en-US" dirty="0"/>
              <a:t>decision support strategies</a:t>
            </a:r>
            <a:r>
              <a:rPr lang="en-US" b="1" dirty="0"/>
              <a:t> </a:t>
            </a:r>
            <a:r>
              <a:rPr lang="en-US" dirty="0"/>
              <a:t>to cope with </a:t>
            </a:r>
            <a:r>
              <a:rPr lang="en-US" b="1" dirty="0"/>
              <a:t>deep uncertainty </a:t>
            </a:r>
            <a:r>
              <a:rPr lang="en-US" dirty="0"/>
              <a:t>associated with urban water systems that evolve over time.</a:t>
            </a:r>
          </a:p>
          <a:p>
            <a:r>
              <a:rPr lang="en-US" dirty="0"/>
              <a:t>To develop new </a:t>
            </a:r>
            <a:r>
              <a:rPr lang="en-US" b="1" dirty="0"/>
              <a:t>real-time distributed monitoring and evolving control methodologies</a:t>
            </a:r>
            <a:r>
              <a:rPr lang="en-US" dirty="0"/>
              <a:t> for water systems in order to support the ability to learn from experience acquired from other parts of the system, and to interact with uncertain human decisions, considering both short-term and long-term planning goals.</a:t>
            </a:r>
          </a:p>
          <a:p>
            <a:r>
              <a:rPr lang="en-US" dirty="0"/>
              <a:t>To develop </a:t>
            </a:r>
            <a:r>
              <a:rPr lang="en-US" b="1" dirty="0"/>
              <a:t>Explainable Machine Learning </a:t>
            </a:r>
            <a:r>
              <a:rPr lang="en-US" dirty="0"/>
              <a:t>models in non-stationary environments for complex structured and networked data to seamlessly support human decision making for smart water systems by data-driven technologies.</a:t>
            </a:r>
          </a:p>
          <a:p>
            <a:endParaRPr lang="el-GR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9C65FB-646A-47EA-97BC-963AB933A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8F4A8-C3C0-4D09-8A4C-A5535B027CB6}" type="slidenum">
              <a:rPr lang="el-GR" smtClean="0"/>
              <a:t>15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6122431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B81E25-ED4D-49C8-9A1C-08FB9322F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Project objectives</a:t>
            </a:r>
            <a:endParaRPr lang="el-GR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EA7307-AEA4-49BB-8116-235BF47F26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To develop a methodology that integrates </a:t>
            </a:r>
            <a:r>
              <a:rPr lang="en-US" sz="2800" b="1" dirty="0"/>
              <a:t>economic, social, ethical and environmental</a:t>
            </a:r>
            <a:r>
              <a:rPr lang="en-US" sz="2800" dirty="0"/>
              <a:t> considerations, with direct relevance to UN Agenda 2030 into an interdisciplinary decision-support framework that will allow agent-based </a:t>
            </a:r>
            <a:r>
              <a:rPr lang="en-US" sz="2800" b="1" dirty="0"/>
              <a:t>societal welfare maximization </a:t>
            </a:r>
            <a:r>
              <a:rPr lang="en-US" sz="2800" dirty="0"/>
              <a:t>in the short, medium and long-run, under deep uncertainty. </a:t>
            </a:r>
          </a:p>
          <a:p>
            <a:r>
              <a:rPr lang="en-US" sz="2800" dirty="0"/>
              <a:t>To design and implement an </a:t>
            </a:r>
            <a:r>
              <a:rPr lang="en-US" sz="2800" b="1" dirty="0"/>
              <a:t>open-source toolbox </a:t>
            </a:r>
            <a:r>
              <a:rPr lang="en-US" sz="2800" dirty="0"/>
              <a:t>that integrates the scientific outputs produced, and the </a:t>
            </a:r>
            <a:r>
              <a:rPr lang="en-US" sz="2800" b="1" dirty="0"/>
              <a:t>demonstration of the different methodologies</a:t>
            </a:r>
            <a:r>
              <a:rPr lang="en-US" sz="2800" dirty="0"/>
              <a:t> developed by the research team, in three urban water systems in the Netherlands, Cyprus and Mexico.</a:t>
            </a:r>
          </a:p>
          <a:p>
            <a:endParaRPr lang="el-GR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5158F5-C599-4A0E-BBFB-15915A940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8F4A8-C3C0-4D09-8A4C-A5535B027CB6}" type="slidenum">
              <a:rPr lang="el-GR" smtClean="0"/>
              <a:t>16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0796620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2651B-30AE-433E-A6D7-1CCD2EF0D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Concept</a:t>
            </a:r>
            <a:endParaRPr lang="el-GR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C507C2-BC90-4C7C-AC17-7933370A9F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234" y="1207146"/>
            <a:ext cx="4986069" cy="496981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Provide the theoretical and practical basis for enabling stakeholders, policy makers, managers and operators:</a:t>
            </a:r>
          </a:p>
          <a:p>
            <a:r>
              <a:rPr lang="en-US" dirty="0"/>
              <a:t>Make socially-acceptable and fair decisions (for the consumers)</a:t>
            </a:r>
          </a:p>
          <a:p>
            <a:r>
              <a:rPr lang="en-US" dirty="0"/>
              <a:t>Balance real-time and short-term decisions as well as long-term infrastructure transitioning and planning</a:t>
            </a:r>
          </a:p>
          <a:p>
            <a:r>
              <a:rPr lang="en-US" dirty="0"/>
              <a:t>Focus on evolving urban water distribution systems under multiple possible futures and deep uncertainties </a:t>
            </a:r>
            <a:endParaRPr lang="el-GR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2D0304D-672A-443E-9BCA-0FDF8B92DB2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71744" y="1861842"/>
            <a:ext cx="6611787" cy="378901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BDCEBC-2605-49FA-8665-4B2418D03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8F4A8-C3C0-4D09-8A4C-A5535B027CB6}" type="slidenum">
              <a:rPr lang="el-GR" smtClean="0"/>
              <a:t>17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0414750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B8C1C1-4FC4-4CFC-872C-9B81E36CE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Work packages</a:t>
            </a:r>
            <a:endParaRPr lang="el-GR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E28B755F-52E6-493C-AA4D-3E9AF3784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7146"/>
            <a:ext cx="10515600" cy="49698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WP1</a:t>
            </a:r>
            <a:r>
              <a:rPr lang="en-US" sz="3200" dirty="0"/>
              <a:t>: </a:t>
            </a:r>
            <a:r>
              <a:rPr lang="en-US" sz="3200" dirty="0" err="1"/>
              <a:t>Optimisation</a:t>
            </a:r>
            <a:r>
              <a:rPr lang="en-US" sz="3200" dirty="0"/>
              <a:t>-based Sequencing for Transitioning of Urban Water Systems under Deep Uncertainty</a:t>
            </a:r>
          </a:p>
          <a:p>
            <a:pPr marL="0" indent="0">
              <a:buNone/>
            </a:pPr>
            <a:r>
              <a:rPr lang="en-US" sz="3200" b="1" dirty="0"/>
              <a:t>WP2:</a:t>
            </a:r>
            <a:r>
              <a:rPr lang="en-US" sz="3200" dirty="0"/>
              <a:t> Distributed Monitoring and Evolvable Control</a:t>
            </a:r>
          </a:p>
          <a:p>
            <a:pPr marL="0" indent="0">
              <a:buNone/>
            </a:pPr>
            <a:r>
              <a:rPr lang="en-US" sz="3200" b="1" dirty="0"/>
              <a:t>WP3</a:t>
            </a:r>
            <a:r>
              <a:rPr lang="en-US" sz="3200" dirty="0"/>
              <a:t>: Explainable Machine Learning to support robust decision making by data-driven technologies</a:t>
            </a:r>
          </a:p>
          <a:p>
            <a:pPr marL="0" indent="0">
              <a:buNone/>
            </a:pPr>
            <a:r>
              <a:rPr lang="en-US" sz="3200" b="1" dirty="0"/>
              <a:t>WP4</a:t>
            </a:r>
            <a:r>
              <a:rPr lang="en-US" sz="3200" dirty="0"/>
              <a:t>: Achieving Eudaimonia; a new theoretical and applied sustainable socio-economic </a:t>
            </a:r>
          </a:p>
          <a:p>
            <a:pPr marL="0" indent="0">
              <a:buNone/>
            </a:pPr>
            <a:r>
              <a:rPr lang="en-US" sz="3200" b="1" dirty="0"/>
              <a:t>WP5</a:t>
            </a:r>
            <a:r>
              <a:rPr lang="en-US" sz="3200" dirty="0"/>
              <a:t>: Water-Futures Research Toolbox and Case Studies</a:t>
            </a:r>
          </a:p>
          <a:p>
            <a:pPr marL="0" indent="0">
              <a:buNone/>
            </a:pPr>
            <a:endParaRPr lang="en-US" sz="3200" dirty="0"/>
          </a:p>
          <a:p>
            <a:endParaRPr lang="el-GR" sz="32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4EB9A1-EB90-4D58-9544-461EB40BD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8F4A8-C3C0-4D09-8A4C-A5535B027CB6}" type="slidenum">
              <a:rPr lang="el-GR" smtClean="0"/>
              <a:t>18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6019312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39E6B4-150E-4323-9762-FAD11D138F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881"/>
            <a:ext cx="9083827" cy="663911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D944733-9E17-4420-81E4-21FC5A82AD46}"/>
              </a:ext>
            </a:extLst>
          </p:cNvPr>
          <p:cNvPicPr/>
          <p:nvPr/>
        </p:nvPicPr>
        <p:blipFill rotWithShape="1"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792" b="3129"/>
          <a:stretch/>
        </p:blipFill>
        <p:spPr bwMode="auto">
          <a:xfrm>
            <a:off x="8969829" y="285689"/>
            <a:ext cx="3179460" cy="646345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7278EDD-42BD-4917-9D57-1D849400A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8F4A8-C3C0-4D09-8A4C-A5535B027CB6}" type="slidenum">
              <a:rPr lang="el-GR" smtClean="0"/>
              <a:t>19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1720862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4E95F1D-C381-4039-9A02-6BBAC911191A}"/>
              </a:ext>
            </a:extLst>
          </p:cNvPr>
          <p:cNvSpPr txBox="1"/>
          <p:nvPr/>
        </p:nvSpPr>
        <p:spPr>
          <a:xfrm>
            <a:off x="838199" y="1425937"/>
            <a:ext cx="9789543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GB" sz="2800" i="1" dirty="0">
                <a:solidFill>
                  <a:srgbClr val="000000"/>
                </a:solidFill>
                <a:effectLst/>
                <a:latin typeface="+mj-lt"/>
                <a:ea typeface="Arial" panose="020B0604020202020204" pitchFamily="34" charset="0"/>
              </a:rPr>
              <a:t>The project will result in a theoretical and practical basis for a generic framework, together with applied research tools, that could support decisions for the provisioning of future water services to more than two-thirds of the world’s population that is expected to inhabit our cities by 2050</a:t>
            </a:r>
            <a:r>
              <a:rPr lang="en-GB" sz="2800" dirty="0">
                <a:solidFill>
                  <a:srgbClr val="000000"/>
                </a:solidFill>
                <a:effectLst/>
                <a:latin typeface="+mj-lt"/>
                <a:ea typeface="Arial" panose="020B0604020202020204" pitchFamily="34" charset="0"/>
              </a:rPr>
              <a:t>.</a:t>
            </a: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Nurture scientific talent; training of researchers in new methods for water distribution systems</a:t>
            </a: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Wider societal impact: building awareness; influencing policymakers; engaging the public. </a:t>
            </a:r>
            <a:endParaRPr lang="el-GR" sz="2800" dirty="0">
              <a:effectLst/>
              <a:latin typeface="+mj-lt"/>
              <a:ea typeface="Times New Roman" panose="02020603050405020304" pitchFamily="18" charset="0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E74E737-C2CD-4C76-9D85-0093EFB98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Impact</a:t>
            </a:r>
            <a:endParaRPr lang="el-GR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ED274B1-BF9E-4D48-8FAC-1B2BC848A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8F4A8-C3C0-4D09-8A4C-A5535B027CB6}" type="slidenum">
              <a:rPr lang="el-GR" smtClean="0"/>
              <a:t>20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1822487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38D380-004C-4CA6-BAC0-BBB59D596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  <a:endParaRPr lang="el-GR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64C102D-E29B-403C-8A08-BD56C0216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8F4A8-C3C0-4D09-8A4C-A5535B027CB6}" type="slidenum">
              <a:rPr lang="el-GR" smtClean="0"/>
              <a:t>21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8650486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615B8F65CD0F746B5A85530E36DC5B5" ma:contentTypeVersion="7" ma:contentTypeDescription="Create a new document." ma:contentTypeScope="" ma:versionID="9c5e8bc2b3645bb61e1688009d320388">
  <xsd:schema xmlns:xsd="http://www.w3.org/2001/XMLSchema" xmlns:xs="http://www.w3.org/2001/XMLSchema" xmlns:p="http://schemas.microsoft.com/office/2006/metadata/properties" xmlns:ns2="3f19c068-bbd0-48e2-9fc2-8ab274f2b4aa" targetNamespace="http://schemas.microsoft.com/office/2006/metadata/properties" ma:root="true" ma:fieldsID="d0fad97ad6315786daab0fbfc968bf99" ns2:_="">
    <xsd:import namespace="3f19c068-bbd0-48e2-9fc2-8ab274f2b4a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19c068-bbd0-48e2-9fc2-8ab274f2b4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6167903-625D-45AF-B316-60F426F66D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f19c068-bbd0-48e2-9fc2-8ab274f2b4a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354D542-7F18-4080-A0C9-93D12D90259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7C6DA88-A479-4F7A-949A-F822E345928A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1335</TotalTime>
  <Words>975</Words>
  <Application>Microsoft Office PowerPoint</Application>
  <PresentationFormat>Widescreen</PresentationFormat>
  <Paragraphs>123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Calibri</vt:lpstr>
      <vt:lpstr>Calibri Light</vt:lpstr>
      <vt:lpstr>Palatino Linotype</vt:lpstr>
      <vt:lpstr>Tahoma</vt:lpstr>
      <vt:lpstr>Wingdings</vt:lpstr>
      <vt:lpstr>Office Theme</vt:lpstr>
      <vt:lpstr>Designing the Next Generation of Urban Water Distribution Systems:  ERC Water-Futures Project</vt:lpstr>
      <vt:lpstr>PowerPoint Presentation</vt:lpstr>
      <vt:lpstr>From Traditional Systems to CPS</vt:lpstr>
      <vt:lpstr>From Traditional Systems to CPS</vt:lpstr>
      <vt:lpstr>Examples of Cyber-Physical Systems</vt:lpstr>
      <vt:lpstr>Examples of Cyber-Physical Systems</vt:lpstr>
      <vt:lpstr>Examples of Cyber-Physical Systems</vt:lpstr>
      <vt:lpstr>Water Distribution Networks:  an example of a cyber-physical-social system</vt:lpstr>
      <vt:lpstr>Project outline</vt:lpstr>
      <vt:lpstr>What is the ERC Synergy Grant?</vt:lpstr>
      <vt:lpstr>Principal Investigators</vt:lpstr>
      <vt:lpstr>The future of water challenge</vt:lpstr>
      <vt:lpstr>Scientific question</vt:lpstr>
      <vt:lpstr>A new theoretical framework</vt:lpstr>
      <vt:lpstr>Project objectives</vt:lpstr>
      <vt:lpstr>Project objectives</vt:lpstr>
      <vt:lpstr>Concept</vt:lpstr>
      <vt:lpstr>Work packages</vt:lpstr>
      <vt:lpstr>PowerPoint Presentation</vt:lpstr>
      <vt:lpstr>Impact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Demetris Eliades</dc:creator>
  <cp:lastModifiedBy>Marios M. Polycarpou</cp:lastModifiedBy>
  <cp:revision>34</cp:revision>
  <dcterms:created xsi:type="dcterms:W3CDTF">2021-09-13T19:53:21Z</dcterms:created>
  <dcterms:modified xsi:type="dcterms:W3CDTF">2022-05-09T07:15:53Z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0x0101003615B8F65CD0F746B5A85530E36DC5B5</vt:lpwstr>
  </property>
</Properties>
</file>