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7" r:id="rId2"/>
    <p:sldId id="523" r:id="rId3"/>
    <p:sldId id="524" r:id="rId4"/>
    <p:sldId id="526" r:id="rId5"/>
    <p:sldId id="527" r:id="rId6"/>
    <p:sldId id="528" r:id="rId7"/>
    <p:sldId id="529" r:id="rId8"/>
    <p:sldId id="532" r:id="rId9"/>
    <p:sldId id="531" r:id="rId10"/>
    <p:sldId id="535" r:id="rId11"/>
    <p:sldId id="533" r:id="rId12"/>
    <p:sldId id="521" r:id="rId13"/>
    <p:sldId id="522" r:id="rId14"/>
    <p:sldId id="534" r:id="rId15"/>
    <p:sldId id="530" r:id="rId16"/>
    <p:sldId id="525" r:id="rId17"/>
  </p:sldIdLst>
  <p:sldSz cx="12192000" cy="6858000"/>
  <p:notesSz cx="7010400" cy="93964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71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59A5C-BE48-428B-9767-1D3AAF7B3AC1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24925"/>
            <a:ext cx="3038475" cy="471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924925"/>
            <a:ext cx="3038475" cy="4714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D78AF-6D6E-416D-9D7A-AFBBB5461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49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71452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71452"/>
          </a:xfrm>
          <a:prstGeom prst="rect">
            <a:avLst/>
          </a:prstGeom>
        </p:spPr>
        <p:txBody>
          <a:bodyPr vert="horz" lIns="93744" tIns="46872" rIns="93744" bIns="46872" rtlCol="0"/>
          <a:lstStyle>
            <a:lvl1pPr algn="r">
              <a:defRPr sz="1200"/>
            </a:lvl1pPr>
          </a:lstStyle>
          <a:p>
            <a:fld id="{341D53F9-CAEC-4BC1-8F9A-9E08F13B937E}" type="datetimeFigureOut">
              <a:rPr lang="en-US" smtClean="0"/>
              <a:t>5/9/2022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74750"/>
            <a:ext cx="5638800" cy="3171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744" tIns="46872" rIns="93744" bIns="468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522024"/>
            <a:ext cx="5608320" cy="3699838"/>
          </a:xfrm>
          <a:prstGeom prst="rect">
            <a:avLst/>
          </a:prstGeom>
        </p:spPr>
        <p:txBody>
          <a:bodyPr vert="horz" lIns="93744" tIns="46872" rIns="93744" bIns="4687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24962"/>
            <a:ext cx="3037840" cy="47145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924962"/>
            <a:ext cx="3037840" cy="471451"/>
          </a:xfrm>
          <a:prstGeom prst="rect">
            <a:avLst/>
          </a:prstGeom>
        </p:spPr>
        <p:txBody>
          <a:bodyPr vert="horz" lIns="93744" tIns="46872" rIns="93744" bIns="46872" rtlCol="0" anchor="b"/>
          <a:lstStyle>
            <a:lvl1pPr algn="r">
              <a:defRPr sz="1200"/>
            </a:lvl1pPr>
          </a:lstStyle>
          <a:p>
            <a:fld id="{C7ED5D93-68ED-4C53-98D9-7A47910A19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0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304800" y="2889251"/>
            <a:ext cx="114808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l-GR" altLang="en-US">
                <a:solidFill>
                  <a:srgbClr val="000000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103632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GB" altLang="el-GR" noProof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70250"/>
            <a:ext cx="8534400" cy="22098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en-GB" altLang="el-GR" noProof="0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3C26101-0D39-4951-899B-5128223BEC71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10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4CF03C-5F5D-4F53-9EEC-588AEAF40CB8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59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2A43A-D7AD-4049-AC64-FF5B303D43C2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37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502A1-C945-4518-AE12-0A811E20EF0C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1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E1067-795D-4CBF-B71B-94D10B42AA52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761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7B893-1687-4AA2-A47A-81947535D728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562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1D0AD6-8937-4828-9270-0B113E7A57EC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956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910FA-32E7-4069-B307-C946A655D933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527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B3A72-1953-41FE-8ACA-7F49727B7BEF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4592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5FA1A2-AE19-4AC9-954A-878DB651E189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233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75195D-71CC-4B4B-93AB-D766791E6BE6}" type="slidenum">
              <a:rPr lang="en-GB" altLang="el-GR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altLang="el-G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224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4"/>
            <a:ext cx="109728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l-GR"/>
              <a:t>Click to edit Master text styles</a:t>
            </a:r>
          </a:p>
          <a:p>
            <a:pPr lvl="1"/>
            <a:r>
              <a:rPr lang="en-GB" altLang="el-GR"/>
              <a:t>Second level</a:t>
            </a:r>
          </a:p>
          <a:p>
            <a:pPr lvl="2"/>
            <a:r>
              <a:rPr lang="en-GB" altLang="el-GR"/>
              <a:t>Third level</a:t>
            </a:r>
          </a:p>
          <a:p>
            <a:pPr lvl="3"/>
            <a:r>
              <a:rPr lang="en-GB" altLang="el-GR"/>
              <a:t>Fourth level</a:t>
            </a:r>
          </a:p>
          <a:p>
            <a:pPr lvl="4"/>
            <a:r>
              <a:rPr lang="en-GB" altLang="el-GR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+mn-lt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altLang="el-GR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Verdana" panose="020B060403050404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96B8D4E-161A-4D07-A867-70B2FD740111}" type="slidenum">
              <a:rPr lang="en-GB" altLang="el-GR">
                <a:solidFill>
                  <a:srgbClr val="000000"/>
                </a:solidFill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altLang="el-GR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3048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l-GR">
              <a:solidFill>
                <a:srgbClr val="00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609600" y="1447800"/>
            <a:ext cx="107696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srgbClr val="000000"/>
              </a:solidFill>
              <a:latin typeface="Comic Sans MS" panose="030F0702030302020204" pitchFamily="66" charset="0"/>
              <a:cs typeface="Arial" panose="020B0604020202020204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3048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l-GR">
              <a:solidFill>
                <a:srgbClr val="00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3048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l-GR">
              <a:solidFill>
                <a:srgbClr val="000000"/>
              </a:solidFill>
              <a:latin typeface="Times New Roman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8594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65760" y="620903"/>
            <a:ext cx="11411712" cy="1860169"/>
          </a:xfrm>
        </p:spPr>
        <p:txBody>
          <a:bodyPr/>
          <a:lstStyle/>
          <a:p>
            <a:pPr eaLnBrk="1" hangingPunct="1"/>
            <a:br>
              <a:rPr lang="en-US" altLang="el-GR" sz="6600" b="1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br>
              <a:rPr lang="en-US" altLang="el-GR" sz="6600" b="1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en-US" altLang="el-GR" sz="6600" b="1" dirty="0">
                <a:solidFill>
                  <a:schemeClr val="tx1"/>
                </a:solidFill>
                <a:latin typeface="Comic Sans MS" panose="030F0702030302020204" pitchFamily="66" charset="0"/>
              </a:rPr>
              <a:t>Artificial Intelligence</a:t>
            </a:r>
            <a:br>
              <a:rPr lang="en-US" altLang="el-GR" sz="6600" b="1" dirty="0">
                <a:solidFill>
                  <a:schemeClr val="tx1"/>
                </a:solidFill>
                <a:latin typeface="Comic Sans MS" panose="030F0702030302020204" pitchFamily="66" charset="0"/>
              </a:rPr>
            </a:br>
            <a:r>
              <a:rPr lang="en-US" altLang="el-GR" sz="5400" b="1" dirty="0">
                <a:solidFill>
                  <a:srgbClr val="00B050"/>
                </a:solidFill>
                <a:latin typeface="Comic Sans MS" panose="030F0702030302020204" pitchFamily="66" charset="0"/>
              </a:rPr>
              <a:t>An inter-disciplinary Perspective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04063" y="2481072"/>
            <a:ext cx="9709484" cy="4148328"/>
          </a:xfrm>
        </p:spPr>
        <p:txBody>
          <a:bodyPr/>
          <a:lstStyle/>
          <a:p>
            <a:pPr marL="342900" indent="-342900" algn="l" eaLnBrk="1" hangingPunct="1">
              <a:buFont typeface="Arial" panose="020B0604020202020204" pitchFamily="34" charset="0"/>
              <a:buChar char="•"/>
            </a:pPr>
            <a:endParaRPr lang="el-GR" altLang="el-GR" sz="1000" dirty="0"/>
          </a:p>
          <a:p>
            <a:pPr eaLnBrk="1" hangingPunct="1"/>
            <a:endParaRPr lang="en-US" altLang="el-GR" sz="2400" b="1" dirty="0"/>
          </a:p>
          <a:p>
            <a:pPr eaLnBrk="1" hangingPunct="1"/>
            <a:endParaRPr lang="en-US" altLang="el-GR" sz="2400" b="1" dirty="0"/>
          </a:p>
          <a:p>
            <a:pPr eaLnBrk="1" hangingPunct="1"/>
            <a:r>
              <a:rPr lang="en-US" altLang="el-GR" sz="2400" b="1" dirty="0"/>
              <a:t>Antonis Kakas &amp; </a:t>
            </a:r>
            <a:r>
              <a:rPr lang="en-US" altLang="el-GR" sz="2400" b="1" dirty="0">
                <a:solidFill>
                  <a:srgbClr val="0070C0"/>
                </a:solidFill>
              </a:rPr>
              <a:t>Collaborators</a:t>
            </a:r>
          </a:p>
          <a:p>
            <a:pPr eaLnBrk="1" hangingPunct="1"/>
            <a:r>
              <a:rPr lang="en-US" altLang="el-GR" sz="2400" dirty="0"/>
              <a:t>University of Cyprus </a:t>
            </a:r>
            <a:r>
              <a:rPr lang="en-US" altLang="el-GR" sz="2400" dirty="0">
                <a:solidFill>
                  <a:srgbClr val="0070C0"/>
                </a:solidFill>
              </a:rPr>
              <a:t>&amp; ….</a:t>
            </a:r>
            <a:endParaRPr lang="en-US" altLang="el-GR" sz="1200" b="1" dirty="0">
              <a:solidFill>
                <a:srgbClr val="0070C0"/>
              </a:solidFill>
            </a:endParaRPr>
          </a:p>
          <a:p>
            <a:pPr eaLnBrk="1" hangingPunct="1"/>
            <a:r>
              <a:rPr lang="en-US" altLang="el-GR" sz="2400" dirty="0"/>
              <a:t>Nicosia, Cyprus</a:t>
            </a:r>
          </a:p>
          <a:p>
            <a:pPr eaLnBrk="1" hangingPunct="1"/>
            <a:endParaRPr lang="en-US" altLang="el-GR" sz="2400" dirty="0"/>
          </a:p>
          <a:p>
            <a:pPr eaLnBrk="1" hangingPunct="1"/>
            <a:r>
              <a:rPr lang="en-US" altLang="el-GR" sz="2400" b="1" dirty="0">
                <a:solidFill>
                  <a:srgbClr val="C00000"/>
                </a:solidFill>
              </a:rPr>
              <a:t>3</a:t>
            </a:r>
            <a:r>
              <a:rPr lang="en-US" altLang="el-GR" sz="2400" b="1" baseline="30000" dirty="0">
                <a:solidFill>
                  <a:srgbClr val="C00000"/>
                </a:solidFill>
              </a:rPr>
              <a:t>rd</a:t>
            </a:r>
            <a:r>
              <a:rPr lang="en-US" altLang="el-GR" sz="2400" b="1" dirty="0">
                <a:solidFill>
                  <a:srgbClr val="C00000"/>
                </a:solidFill>
              </a:rPr>
              <a:t> Interdisciplinary Forum</a:t>
            </a:r>
          </a:p>
          <a:p>
            <a:pPr eaLnBrk="1" hangingPunct="1"/>
            <a:r>
              <a:rPr lang="en-US" altLang="el-GR" sz="2400" b="1" dirty="0">
                <a:solidFill>
                  <a:srgbClr val="C00000"/>
                </a:solidFill>
              </a:rPr>
              <a:t>University of Cyprus</a:t>
            </a:r>
          </a:p>
          <a:p>
            <a:pPr eaLnBrk="1" hangingPunct="1"/>
            <a:r>
              <a:rPr lang="en-US" altLang="el-GR" sz="2400" b="1" dirty="0">
                <a:solidFill>
                  <a:srgbClr val="C00000"/>
                </a:solidFill>
              </a:rPr>
              <a:t>8-9 May, 2022</a:t>
            </a:r>
          </a:p>
          <a:p>
            <a:pPr eaLnBrk="1" hangingPunct="1"/>
            <a:endParaRPr lang="en-US" altLang="el-GR" sz="1800" b="1" dirty="0">
              <a:solidFill>
                <a:srgbClr val="000000"/>
              </a:solidFill>
            </a:endParaRPr>
          </a:p>
          <a:p>
            <a:pPr eaLnBrk="1" hangingPunct="1"/>
            <a:endParaRPr lang="en-US" altLang="el-GR" sz="1800" b="1" dirty="0">
              <a:solidFill>
                <a:srgbClr val="000000"/>
              </a:solidFill>
            </a:endParaRPr>
          </a:p>
          <a:p>
            <a:pPr eaLnBrk="1" hangingPunct="1"/>
            <a:endParaRPr lang="en-US" altLang="el-GR" sz="1200" b="1" dirty="0">
              <a:solidFill>
                <a:srgbClr val="000000"/>
              </a:solidFill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endParaRPr lang="el-GR" altLang="el-GR" sz="2000" b="1" dirty="0"/>
          </a:p>
        </p:txBody>
      </p:sp>
    </p:spTree>
    <p:extLst>
      <p:ext uri="{BB962C8B-B14F-4D97-AF65-F5344CB8AC3E}">
        <p14:creationId xmlns:p14="http://schemas.microsoft.com/office/powerpoint/2010/main" val="2800765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solidFill>
                  <a:srgbClr val="00B050"/>
                </a:solidFill>
              </a:rPr>
              <a:t>Philosophy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>
                <a:solidFill>
                  <a:schemeClr val="tx1"/>
                </a:solidFill>
              </a:rPr>
              <a:t>for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>
                <a:solidFill>
                  <a:schemeClr val="tx1"/>
                </a:solidFill>
              </a:rPr>
              <a:t>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87356"/>
            <a:ext cx="11409680" cy="5370644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Ethical AI Systems</a:t>
            </a:r>
          </a:p>
          <a:p>
            <a:pPr marL="0" indent="0" algn="ctr">
              <a:buNone/>
            </a:pPr>
            <a:r>
              <a:rPr lang="en-US" dirty="0"/>
              <a:t>How?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Machines/Systems with </a:t>
            </a:r>
            <a:r>
              <a:rPr lang="en-US" dirty="0">
                <a:solidFill>
                  <a:srgbClr val="0070C0"/>
                </a:solidFill>
              </a:rPr>
              <a:t>dialectic rationality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70C0"/>
                </a:solidFill>
              </a:rPr>
              <a:t>Machines that can argue their case!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00B050"/>
                </a:solidFill>
              </a:rPr>
              <a:t>Explainable, Contestable, Debatable</a:t>
            </a:r>
          </a:p>
          <a:p>
            <a:pPr marL="0" indent="0" algn="ctr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dirty="0"/>
              <a:t>“Argue” with a machine at:</a:t>
            </a:r>
          </a:p>
          <a:p>
            <a:pPr marL="0" indent="0" algn="ctr">
              <a:buNone/>
            </a:pPr>
            <a:r>
              <a:rPr lang="en-US" dirty="0"/>
              <a:t>http://cognica.cs.ucy.ac.cy/cognica_evaluation/index.html</a:t>
            </a:r>
          </a:p>
        </p:txBody>
      </p:sp>
    </p:spTree>
    <p:extLst>
      <p:ext uri="{BB962C8B-B14F-4D97-AF65-F5344CB8AC3E}">
        <p14:creationId xmlns:p14="http://schemas.microsoft.com/office/powerpoint/2010/main" val="13737003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solidFill>
                  <a:srgbClr val="00B050"/>
                </a:solidFill>
              </a:rPr>
              <a:t>Philosophy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>
                <a:solidFill>
                  <a:schemeClr val="tx1"/>
                </a:solidFill>
              </a:rPr>
              <a:t>for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>
                <a:solidFill>
                  <a:schemeClr val="tx1"/>
                </a:solidFill>
              </a:rPr>
              <a:t>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87356"/>
            <a:ext cx="11409680" cy="5370644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Ethical AI Systems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Back to Socrates!</a:t>
            </a:r>
          </a:p>
          <a:p>
            <a:pPr marL="0" indent="0" algn="ctr">
              <a:buNone/>
            </a:pPr>
            <a:r>
              <a:rPr lang="en-US" dirty="0"/>
              <a:t>&amp;</a:t>
            </a:r>
          </a:p>
          <a:p>
            <a:pPr marL="0" indent="0" algn="ctr">
              <a:buNone/>
            </a:pPr>
            <a:r>
              <a:rPr lang="en-US" dirty="0"/>
              <a:t>Hard problems of: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What is the nature of morality?</a:t>
            </a:r>
          </a:p>
          <a:p>
            <a:pPr marL="0" indent="0" algn="ctr">
              <a:buNone/>
            </a:pPr>
            <a:r>
              <a:rPr lang="en-US" dirty="0"/>
              <a:t>What is the nature of knowledge?</a:t>
            </a:r>
          </a:p>
        </p:txBody>
      </p:sp>
    </p:spTree>
    <p:extLst>
      <p:ext uri="{BB962C8B-B14F-4D97-AF65-F5344CB8AC3E}">
        <p14:creationId xmlns:p14="http://schemas.microsoft.com/office/powerpoint/2010/main" val="1345592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48DBC-3C5F-4536-88D6-773FD9294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26" y="288235"/>
            <a:ext cx="10972800" cy="1139825"/>
          </a:xfrm>
        </p:spPr>
        <p:txBody>
          <a:bodyPr/>
          <a:lstStyle/>
          <a:p>
            <a:r>
              <a:rPr lang="en-US" altLang="en-US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Plato foresaw Facebook’s folly</a:t>
            </a:r>
            <a:br>
              <a:rPr lang="en-US" altLang="en-US" dirty="0">
                <a:solidFill>
                  <a:schemeClr val="tx1"/>
                </a:solidFill>
              </a:rPr>
            </a:br>
            <a:r>
              <a:rPr lang="en-US" altLang="en-US" dirty="0">
                <a:solidFill>
                  <a:schemeClr val="tx1"/>
                </a:solidFill>
              </a:rPr>
              <a:t>	</a:t>
            </a:r>
            <a:r>
              <a:rPr lang="en-US" altLang="en-US" sz="3600" b="1" dirty="0">
                <a:solidFill>
                  <a:srgbClr val="C00000"/>
                </a:solidFill>
              </a:rPr>
              <a:t>Bret Stephens (New York Times, November 2018)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14CEA-B463-43BA-AFF8-C66D3C305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452" y="1527799"/>
            <a:ext cx="10972800" cy="5181114"/>
          </a:xfrm>
        </p:spPr>
        <p:txBody>
          <a:bodyPr/>
          <a:lstStyle/>
          <a:p>
            <a:r>
              <a:rPr lang="el-GR" sz="2400" b="1" dirty="0" err="1">
                <a:solidFill>
                  <a:srgbClr val="0070C0"/>
                </a:solidFill>
              </a:rPr>
              <a:t>Φαίδρο</a:t>
            </a:r>
            <a:r>
              <a:rPr lang="en-US" sz="2400" b="1" dirty="0">
                <a:solidFill>
                  <a:srgbClr val="0070C0"/>
                </a:solidFill>
              </a:rPr>
              <a:t>:</a:t>
            </a:r>
            <a:r>
              <a:rPr lang="en-US" sz="2400" dirty="0"/>
              <a:t> But his [</a:t>
            </a:r>
            <a:r>
              <a:rPr lang="en-US" sz="2400" dirty="0" err="1"/>
              <a:t>Theuth’s</a:t>
            </a:r>
            <a:r>
              <a:rPr lang="en-US" sz="2400" dirty="0"/>
              <a:t>] greatest discovery, so he believed, “was the use of letters.” And it was this invention that </a:t>
            </a:r>
            <a:r>
              <a:rPr lang="en-US" sz="2400" dirty="0" err="1"/>
              <a:t>Theuth</a:t>
            </a:r>
            <a:r>
              <a:rPr lang="el-GR" sz="2400" dirty="0"/>
              <a:t> </a:t>
            </a:r>
            <a:r>
              <a:rPr lang="el-GR" sz="2400" b="1" dirty="0">
                <a:solidFill>
                  <a:srgbClr val="0070C0"/>
                </a:solidFill>
              </a:rPr>
              <a:t>(</a:t>
            </a:r>
            <a:r>
              <a:rPr lang="el-GR" sz="2400" b="1" dirty="0" err="1">
                <a:solidFill>
                  <a:srgbClr val="0070C0"/>
                </a:solidFill>
              </a:rPr>
              <a:t>Θεύθ</a:t>
            </a:r>
            <a:r>
              <a:rPr lang="el-GR" sz="2400" b="1" dirty="0">
                <a:solidFill>
                  <a:srgbClr val="0070C0"/>
                </a:solidFill>
              </a:rPr>
              <a:t>)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dirty="0"/>
              <a:t>was most eager to share with King </a:t>
            </a:r>
            <a:r>
              <a:rPr lang="en-US" sz="2400" dirty="0" err="1"/>
              <a:t>Thamus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0070C0"/>
                </a:solidFill>
              </a:rPr>
              <a:t>(</a:t>
            </a:r>
            <a:r>
              <a:rPr lang="el-GR" sz="2400" b="1" dirty="0" err="1">
                <a:solidFill>
                  <a:srgbClr val="0070C0"/>
                </a:solidFill>
              </a:rPr>
              <a:t>Θαμούς</a:t>
            </a:r>
            <a:r>
              <a:rPr lang="en-US" sz="2400" b="1" dirty="0">
                <a:solidFill>
                  <a:srgbClr val="0070C0"/>
                </a:solidFill>
              </a:rPr>
              <a:t>). </a:t>
            </a:r>
          </a:p>
          <a:p>
            <a:endParaRPr lang="en-US" sz="2400" dirty="0"/>
          </a:p>
          <a:p>
            <a:r>
              <a:rPr lang="en-US" sz="2400" dirty="0"/>
              <a:t>Written words, </a:t>
            </a:r>
            <a:r>
              <a:rPr lang="en-US" sz="2400" dirty="0" err="1"/>
              <a:t>Thamus</a:t>
            </a:r>
            <a:r>
              <a:rPr lang="en-US" sz="2400" dirty="0"/>
              <a:t> concluded, “give your disciples not truth, but only the semblance of truth; …”</a:t>
            </a:r>
          </a:p>
          <a:p>
            <a:endParaRPr lang="en-US" sz="1200" dirty="0"/>
          </a:p>
          <a:p>
            <a:r>
              <a:rPr lang="en-US" sz="2400" dirty="0"/>
              <a:t>Welcome to Facebook.</a:t>
            </a:r>
          </a:p>
          <a:p>
            <a:endParaRPr lang="en-US" sz="1200" dirty="0"/>
          </a:p>
          <a:p>
            <a:r>
              <a:rPr lang="en-US" sz="2400" dirty="0"/>
              <a:t>But the deeper reason that technology so often disappoints and betrays us is that it promises to </a:t>
            </a:r>
            <a:r>
              <a:rPr lang="en-US" sz="2400" dirty="0">
                <a:solidFill>
                  <a:srgbClr val="0070C0"/>
                </a:solidFill>
              </a:rPr>
              <a:t>make easy things that, by their intrinsic nature, have to be hard</a:t>
            </a:r>
            <a:r>
              <a:rPr lang="en-US" sz="2400" dirty="0"/>
              <a:t>. Tweeting and trolling are easy. Mastering the arts of conversation and measured debate is hard. 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142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48DBC-3C5F-4536-88D6-773FD9294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26" y="288235"/>
            <a:ext cx="10972800" cy="1139825"/>
          </a:xfrm>
        </p:spPr>
        <p:txBody>
          <a:bodyPr/>
          <a:lstStyle/>
          <a:p>
            <a:r>
              <a:rPr lang="en-US" altLang="en-US" b="1" dirty="0">
                <a:solidFill>
                  <a:schemeClr val="tx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 Plato foresaw Facebook’s folly</a:t>
            </a:r>
            <a:br>
              <a:rPr lang="en-US" altLang="en-US" dirty="0">
                <a:solidFill>
                  <a:schemeClr val="tx1"/>
                </a:solidFill>
              </a:rPr>
            </a:br>
            <a:r>
              <a:rPr lang="en-US" altLang="en-US" dirty="0">
                <a:solidFill>
                  <a:schemeClr val="tx1"/>
                </a:solidFill>
              </a:rPr>
              <a:t>	</a:t>
            </a:r>
            <a:r>
              <a:rPr lang="en-US" altLang="en-US" sz="3600" b="1" dirty="0">
                <a:solidFill>
                  <a:srgbClr val="C00000"/>
                </a:solidFill>
              </a:rPr>
              <a:t>Bret Stephens (New York Times, November 2018)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14CEA-B463-43BA-AFF8-C66D3C305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26" y="1676886"/>
            <a:ext cx="10972800" cy="518111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Start over, Facebook. Do the basics.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/>
              <a:t>Stop pretending that you’re about transforming the state of the world. Work harder to operate ethically, openly and responsibly. Accept that the work will take time.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Log off Facebook for a weekend. </a:t>
            </a:r>
          </a:p>
          <a:p>
            <a:pPr marL="0" indent="0" algn="ctr">
              <a:buNone/>
            </a:pPr>
            <a:r>
              <a:rPr lang="en-US" dirty="0"/>
              <a:t>Read an ancient book instead.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2276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48DBC-3C5F-4536-88D6-773FD9294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26" y="85035"/>
            <a:ext cx="10972800" cy="1139825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rgbClr val="C00000"/>
                </a:solidFill>
              </a:rPr>
              <a:t>COGNICA: Cognitive </a:t>
            </a:r>
            <a:r>
              <a:rPr lang="en-US" sz="3600" b="1">
                <a:solidFill>
                  <a:srgbClr val="C00000"/>
                </a:solidFill>
              </a:rPr>
              <a:t>Machine Argumentation</a:t>
            </a:r>
            <a:endParaRPr lang="en-US" sz="36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14CEA-B463-43BA-AFF8-C66D3C305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26" y="1676886"/>
            <a:ext cx="10972800" cy="5181114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C6A88A-4AD1-4428-A6B3-EAB1A040BDC3}"/>
              </a:ext>
            </a:extLst>
          </p:cNvPr>
          <p:cNvSpPr txBox="1"/>
          <p:nvPr/>
        </p:nvSpPr>
        <p:spPr>
          <a:xfrm>
            <a:off x="904240" y="2418080"/>
            <a:ext cx="10747734" cy="18343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</a:pPr>
            <a:r>
              <a:rPr lang="en-US" sz="2800" dirty="0">
                <a:solidFill>
                  <a:srgbClr val="0070C0"/>
                </a:solidFill>
              </a:rPr>
              <a:t>“Argue”</a:t>
            </a:r>
            <a:r>
              <a:rPr lang="en-US" sz="2800" dirty="0">
                <a:solidFill>
                  <a:srgbClr val="000000"/>
                </a:solidFill>
              </a:rPr>
              <a:t> with a machine at: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</a:pPr>
            <a:endParaRPr lang="en-US" sz="2800" dirty="0">
              <a:solidFill>
                <a:srgbClr val="000000"/>
              </a:solidFill>
            </a:endParaRP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666600"/>
              </a:buClr>
              <a:buSzPct val="75000"/>
            </a:pPr>
            <a:r>
              <a:rPr lang="en-US" sz="2800" dirty="0">
                <a:solidFill>
                  <a:srgbClr val="000000"/>
                </a:solidFill>
              </a:rPr>
              <a:t>http://cognica.cs.ucy.ac.cy/cognica_evaluation/index.html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329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Strict</a:t>
            </a:r>
            <a:r>
              <a:rPr lang="en-US" sz="5400" b="1" dirty="0"/>
              <a:t> vs </a:t>
            </a:r>
            <a:r>
              <a:rPr lang="en-US" sz="5400" b="1" dirty="0">
                <a:solidFill>
                  <a:srgbClr val="00B050"/>
                </a:solidFill>
              </a:rPr>
              <a:t>Dialectic</a:t>
            </a:r>
            <a:r>
              <a:rPr lang="en-US" sz="5400" b="1" dirty="0"/>
              <a:t> Rationality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87356"/>
            <a:ext cx="10972800" cy="5370644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Scientific Inference </a:t>
            </a:r>
            <a:r>
              <a:rPr lang="en-US" dirty="0"/>
              <a:t>vs </a:t>
            </a:r>
            <a:r>
              <a:rPr lang="en-US" dirty="0">
                <a:solidFill>
                  <a:srgbClr val="00B050"/>
                </a:solidFill>
              </a:rPr>
              <a:t>Scientific Thought/Inquiry 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Science</a:t>
            </a:r>
            <a:r>
              <a:rPr lang="en-US" dirty="0"/>
              <a:t> vs </a:t>
            </a:r>
            <a:r>
              <a:rPr lang="en-US" dirty="0">
                <a:solidFill>
                  <a:srgbClr val="00B050"/>
                </a:solidFill>
              </a:rPr>
              <a:t>Humanities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b="1" dirty="0"/>
              <a:t>AI needs the Humanities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B050"/>
                </a:solidFill>
              </a:rPr>
              <a:t>Cognitive Science, Linguistics, Brain Science, 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B050"/>
                </a:solidFill>
              </a:rPr>
              <a:t>Social </a:t>
            </a:r>
            <a:r>
              <a:rPr lang="en-US" sz="2400" dirty="0" err="1">
                <a:solidFill>
                  <a:srgbClr val="00B050"/>
                </a:solidFill>
              </a:rPr>
              <a:t>Behaviour</a:t>
            </a:r>
            <a:r>
              <a:rPr lang="en-US" sz="2400" dirty="0">
                <a:solidFill>
                  <a:srgbClr val="00B050"/>
                </a:solidFill>
              </a:rPr>
              <a:t>, </a:t>
            </a:r>
            <a:r>
              <a:rPr lang="en-US" sz="2400" dirty="0" err="1">
                <a:solidFill>
                  <a:srgbClr val="00B050"/>
                </a:solidFill>
              </a:rPr>
              <a:t>Behaviour</a:t>
            </a:r>
            <a:r>
              <a:rPr lang="en-US" sz="2400" dirty="0">
                <a:solidFill>
                  <a:srgbClr val="00B050"/>
                </a:solidFill>
              </a:rPr>
              <a:t> Economics, Evolution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B050"/>
                </a:solidFill>
              </a:rPr>
              <a:t>Human Development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B050"/>
                </a:solidFill>
              </a:rPr>
              <a:t>…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B050"/>
                </a:solidFill>
              </a:rPr>
              <a:t>Philosophy</a:t>
            </a:r>
          </a:p>
        </p:txBody>
      </p:sp>
    </p:spTree>
    <p:extLst>
      <p:ext uri="{BB962C8B-B14F-4D97-AF65-F5344CB8AC3E}">
        <p14:creationId xmlns:p14="http://schemas.microsoft.com/office/powerpoint/2010/main" val="13139068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Strict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chemeClr val="tx1"/>
                </a:solidFill>
              </a:rPr>
              <a:t>vs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00B050"/>
                </a:solidFill>
              </a:rPr>
              <a:t>Dialectic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chemeClr val="tx1"/>
                </a:solidFill>
              </a:rPr>
              <a:t>Rationality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87356"/>
            <a:ext cx="10972800" cy="5370644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Dialectic</a:t>
            </a:r>
            <a:r>
              <a:rPr lang="en-US" dirty="0"/>
              <a:t> is a more general form subsuming </a:t>
            </a:r>
            <a:r>
              <a:rPr lang="en-US" dirty="0">
                <a:solidFill>
                  <a:srgbClr val="FF0000"/>
                </a:solidFill>
              </a:rPr>
              <a:t>strict</a:t>
            </a:r>
            <a:r>
              <a:rPr lang="en-US" dirty="0"/>
              <a:t>:</a:t>
            </a:r>
          </a:p>
          <a:p>
            <a:endParaRPr lang="en-US" dirty="0"/>
          </a:p>
          <a:p>
            <a:pPr lvl="1"/>
            <a:r>
              <a:rPr lang="en-US" dirty="0"/>
              <a:t>Can deal with </a:t>
            </a:r>
            <a:r>
              <a:rPr lang="en-US" dirty="0">
                <a:solidFill>
                  <a:srgbClr val="00B050"/>
                </a:solidFill>
              </a:rPr>
              <a:t>uncertain, changing and conflicting </a:t>
            </a:r>
            <a:r>
              <a:rPr lang="en-US" dirty="0"/>
              <a:t>information (</a:t>
            </a:r>
            <a:r>
              <a:rPr lang="el-GR" i="1" dirty="0" err="1"/>
              <a:t>τεθέντων</a:t>
            </a:r>
            <a:r>
              <a:rPr lang="el-GR" i="1" dirty="0"/>
              <a:t> </a:t>
            </a:r>
            <a:r>
              <a:rPr lang="el-GR" i="1" dirty="0" err="1"/>
              <a:t>τινῶν</a:t>
            </a:r>
            <a:r>
              <a:rPr lang="en-US" dirty="0"/>
              <a:t>) with which we need to think/reason. </a:t>
            </a:r>
          </a:p>
          <a:p>
            <a:pPr lvl="1"/>
            <a:endParaRPr lang="en-US" dirty="0"/>
          </a:p>
          <a:p>
            <a:r>
              <a:rPr lang="en-US" dirty="0"/>
              <a:t>Which is better (more useful)?</a:t>
            </a:r>
          </a:p>
          <a:p>
            <a:endParaRPr lang="en-US" dirty="0"/>
          </a:p>
          <a:p>
            <a:pPr lvl="1"/>
            <a:r>
              <a:rPr lang="en-US" dirty="0">
                <a:solidFill>
                  <a:srgbClr val="00B050"/>
                </a:solidFill>
              </a:rPr>
              <a:t>Dialectic</a:t>
            </a:r>
            <a:r>
              <a:rPr lang="en-US" dirty="0"/>
              <a:t> was build through </a:t>
            </a:r>
            <a:r>
              <a:rPr lang="en-US" dirty="0">
                <a:solidFill>
                  <a:srgbClr val="00B050"/>
                </a:solidFill>
              </a:rPr>
              <a:t>Evolution.</a:t>
            </a:r>
          </a:p>
          <a:p>
            <a:pPr lvl="1"/>
            <a:r>
              <a:rPr lang="en-US" dirty="0"/>
              <a:t>Dialectic is Natural - </a:t>
            </a:r>
            <a:r>
              <a:rPr lang="en-US" dirty="0">
                <a:solidFill>
                  <a:srgbClr val="FF0000"/>
                </a:solidFill>
              </a:rPr>
              <a:t>Strict is artificial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Strict appears better but can </a:t>
            </a:r>
            <a:r>
              <a:rPr lang="en-US" dirty="0">
                <a:solidFill>
                  <a:srgbClr val="FF0000"/>
                </a:solidFill>
              </a:rPr>
              <a:t>“pollute”. </a:t>
            </a:r>
          </a:p>
        </p:txBody>
      </p:sp>
    </p:spTree>
    <p:extLst>
      <p:ext uri="{BB962C8B-B14F-4D97-AF65-F5344CB8AC3E}">
        <p14:creationId xmlns:p14="http://schemas.microsoft.com/office/powerpoint/2010/main" val="1041183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/>
              <a:t>What is AI?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487356"/>
            <a:ext cx="10972800" cy="5370644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Not Computer Science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Not Science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Not Science &amp; Engineering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A truly interdisciplinary area!</a:t>
            </a:r>
            <a:endParaRPr lang="en-US" dirty="0"/>
          </a:p>
          <a:p>
            <a:pPr marL="457200" lvl="1" indent="0" algn="ctr">
              <a:buNone/>
            </a:pPr>
            <a:r>
              <a:rPr lang="en-US" b="1" dirty="0"/>
              <a:t>The study of the Human Mind in Artifact Forms</a:t>
            </a:r>
          </a:p>
          <a:p>
            <a:pPr marL="457200" lvl="1" indent="0" algn="ctr">
              <a:buNone/>
            </a:pPr>
            <a:endParaRPr lang="en-US" sz="1200" dirty="0"/>
          </a:p>
          <a:p>
            <a:pPr marL="457200" lvl="1" indent="0" algn="ctr">
              <a:buNone/>
            </a:pPr>
            <a:r>
              <a:rPr lang="en-US" dirty="0"/>
              <a:t>                     </a:t>
            </a:r>
            <a:r>
              <a:rPr lang="en-US" b="1" dirty="0">
                <a:solidFill>
                  <a:srgbClr val="00B050"/>
                </a:solidFill>
              </a:rPr>
              <a:t>Cognitive Science</a:t>
            </a:r>
            <a:r>
              <a:rPr lang="en-US" b="1" dirty="0"/>
              <a:t>      </a:t>
            </a:r>
            <a:r>
              <a:rPr lang="en-US" b="1" dirty="0">
                <a:solidFill>
                  <a:srgbClr val="FF0000"/>
                </a:solidFill>
              </a:rPr>
              <a:t>Computing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71831F1-8A3D-470C-B65E-AA627A136CE0}"/>
              </a:ext>
            </a:extLst>
          </p:cNvPr>
          <p:cNvCxnSpPr/>
          <p:nvPr/>
        </p:nvCxnSpPr>
        <p:spPr bwMode="auto">
          <a:xfrm flipV="1">
            <a:off x="6387184" y="5505254"/>
            <a:ext cx="0" cy="2922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3A8E7A6-4422-4E6F-9BD3-3E3DF9C91F49}"/>
              </a:ext>
            </a:extLst>
          </p:cNvPr>
          <p:cNvCxnSpPr/>
          <p:nvPr/>
        </p:nvCxnSpPr>
        <p:spPr bwMode="auto">
          <a:xfrm flipV="1">
            <a:off x="9536784" y="5505254"/>
            <a:ext cx="0" cy="292231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4507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/>
              <a:t>Interdisciplinarity of 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87356"/>
            <a:ext cx="10972800" cy="537064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AI needs to </a:t>
            </a:r>
            <a:r>
              <a:rPr lang="en-US" b="1" dirty="0">
                <a:solidFill>
                  <a:srgbClr val="0070C0"/>
                </a:solidFill>
              </a:rPr>
              <a:t>combine/synthesize </a:t>
            </a:r>
            <a:r>
              <a:rPr lang="en-US" dirty="0"/>
              <a:t>elements from </a:t>
            </a:r>
            <a:r>
              <a:rPr lang="en-US" b="1" dirty="0">
                <a:solidFill>
                  <a:srgbClr val="0070C0"/>
                </a:solidFill>
              </a:rPr>
              <a:t>all areas </a:t>
            </a:r>
            <a:r>
              <a:rPr lang="en-US" dirty="0"/>
              <a:t>of human knowledge.</a:t>
            </a:r>
          </a:p>
          <a:p>
            <a:endParaRPr lang="en-US" dirty="0"/>
          </a:p>
          <a:p>
            <a:r>
              <a:rPr lang="en-US" dirty="0"/>
              <a:t>Mainly, but who knows in the future, from:</a:t>
            </a:r>
          </a:p>
          <a:p>
            <a:pPr lvl="1"/>
            <a:r>
              <a:rPr lang="en-US" dirty="0"/>
              <a:t>Cognitive Science</a:t>
            </a:r>
          </a:p>
          <a:p>
            <a:pPr lvl="1"/>
            <a:r>
              <a:rPr lang="en-US" dirty="0"/>
              <a:t>Linguistics</a:t>
            </a:r>
          </a:p>
          <a:p>
            <a:pPr lvl="1"/>
            <a:r>
              <a:rPr lang="en-US" dirty="0"/>
              <a:t>Brain Science</a:t>
            </a:r>
          </a:p>
          <a:p>
            <a:pPr lvl="1"/>
            <a:r>
              <a:rPr lang="en-US" dirty="0"/>
              <a:t>Social </a:t>
            </a:r>
            <a:r>
              <a:rPr lang="en-US" dirty="0" err="1"/>
              <a:t>Behaviour</a:t>
            </a:r>
            <a:endParaRPr lang="en-US" dirty="0"/>
          </a:p>
          <a:p>
            <a:pPr lvl="1"/>
            <a:r>
              <a:rPr lang="en-US" dirty="0" err="1"/>
              <a:t>Behaviour</a:t>
            </a:r>
            <a:r>
              <a:rPr lang="en-US" dirty="0"/>
              <a:t> Economics</a:t>
            </a:r>
          </a:p>
          <a:p>
            <a:pPr lvl="1"/>
            <a:r>
              <a:rPr lang="en-US" dirty="0"/>
              <a:t>Evolution</a:t>
            </a:r>
          </a:p>
          <a:p>
            <a:pPr lvl="1"/>
            <a:r>
              <a:rPr lang="en-US" dirty="0"/>
              <a:t>Human Development</a:t>
            </a:r>
          </a:p>
          <a:p>
            <a:pPr lvl="1"/>
            <a:r>
              <a:rPr lang="en-US" dirty="0"/>
              <a:t>…</a:t>
            </a:r>
          </a:p>
          <a:p>
            <a:pPr lvl="1"/>
            <a:r>
              <a:rPr lang="en-US" dirty="0"/>
              <a:t>Philosophy</a:t>
            </a:r>
          </a:p>
        </p:txBody>
      </p:sp>
    </p:spTree>
    <p:extLst>
      <p:ext uri="{BB962C8B-B14F-4D97-AF65-F5344CB8AC3E}">
        <p14:creationId xmlns:p14="http://schemas.microsoft.com/office/powerpoint/2010/main" val="1349592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/>
              <a:t>What is AI?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680" y="1487356"/>
            <a:ext cx="11541760" cy="537064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Not Computer Science, Science, engineering, …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NOT</a:t>
            </a:r>
            <a:r>
              <a:rPr lang="en-US" b="1" dirty="0"/>
              <a:t> a matter of </a:t>
            </a:r>
            <a:r>
              <a:rPr lang="en-US" b="1" dirty="0">
                <a:solidFill>
                  <a:srgbClr val="FF0000"/>
                </a:solidFill>
              </a:rPr>
              <a:t>Strict Rationality </a:t>
            </a:r>
            <a:r>
              <a:rPr lang="en-US" b="1" dirty="0"/>
              <a:t>–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Optimal Logical </a:t>
            </a:r>
            <a:r>
              <a:rPr lang="en-US" b="1" dirty="0"/>
              <a:t>Reasoning/Thought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b="1" i="1" dirty="0"/>
              <a:t>“ </a:t>
            </a:r>
            <a:r>
              <a:rPr lang="el-GR" b="1" i="1" dirty="0" err="1"/>
              <a:t>Ἔστι</a:t>
            </a:r>
            <a:r>
              <a:rPr lang="el-GR" b="1" i="1" dirty="0"/>
              <a:t> </a:t>
            </a:r>
            <a:r>
              <a:rPr lang="el-GR" b="1" i="1" dirty="0" err="1"/>
              <a:t>δὴ</a:t>
            </a:r>
            <a:r>
              <a:rPr lang="el-GR" b="1" i="1" dirty="0"/>
              <a:t> </a:t>
            </a:r>
            <a:r>
              <a:rPr lang="el-GR" b="1" i="1" dirty="0" err="1"/>
              <a:t>συλλογισμὸς</a:t>
            </a:r>
            <a:r>
              <a:rPr lang="el-GR" b="1" i="1" dirty="0">
                <a:solidFill>
                  <a:srgbClr val="0070C0"/>
                </a:solidFill>
              </a:rPr>
              <a:t> </a:t>
            </a:r>
            <a:r>
              <a:rPr lang="el-GR" b="1" i="1" dirty="0"/>
              <a:t>λόγος </a:t>
            </a:r>
            <a:r>
              <a:rPr lang="el-GR" b="1" i="1" dirty="0" err="1"/>
              <a:t>ἐν</a:t>
            </a:r>
            <a:r>
              <a:rPr lang="el-GR" b="1" i="1" dirty="0"/>
              <a:t> ᾧ </a:t>
            </a:r>
            <a:r>
              <a:rPr lang="el-GR" b="1" i="1" dirty="0" err="1">
                <a:solidFill>
                  <a:srgbClr val="FF0000"/>
                </a:solidFill>
              </a:rPr>
              <a:t>τεθέντων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τινῶν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/>
              <a:t>ἔτερόν</a:t>
            </a:r>
            <a:r>
              <a:rPr lang="el-GR" b="1" i="1" dirty="0"/>
              <a:t> τι </a:t>
            </a:r>
            <a:r>
              <a:rPr lang="el-GR" b="1" i="1" dirty="0" err="1"/>
              <a:t>τῶν</a:t>
            </a:r>
            <a:r>
              <a:rPr lang="el-GR" b="1" i="1" dirty="0"/>
              <a:t> κειμένων </a:t>
            </a:r>
            <a:r>
              <a:rPr lang="el-GR" b="1" i="1" dirty="0" err="1">
                <a:solidFill>
                  <a:srgbClr val="FF0000"/>
                </a:solidFill>
              </a:rPr>
              <a:t>ἐξ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ἀνάγκης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/>
              <a:t>συμβαίνει </a:t>
            </a:r>
            <a:r>
              <a:rPr lang="el-GR" b="1" i="1" dirty="0" err="1"/>
              <a:t>διὰ</a:t>
            </a:r>
            <a:r>
              <a:rPr lang="el-GR" b="1" i="1" dirty="0"/>
              <a:t> </a:t>
            </a:r>
            <a:r>
              <a:rPr lang="el-GR" b="1" i="1" dirty="0" err="1"/>
              <a:t>τῶν</a:t>
            </a:r>
            <a:r>
              <a:rPr lang="el-GR" b="1" i="1" dirty="0"/>
              <a:t> κειμένων.</a:t>
            </a:r>
            <a:r>
              <a:rPr lang="en-US" b="1" i="1" dirty="0"/>
              <a:t>” 							</a:t>
            </a:r>
            <a:r>
              <a:rPr lang="en-US" sz="3200" b="1" i="1" dirty="0"/>
              <a:t>											</a:t>
            </a:r>
            <a:r>
              <a:rPr lang="en-US" b="1" i="1" dirty="0"/>
              <a:t>Aristotle, Analytics &amp; ???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35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91" y="277814"/>
            <a:ext cx="11623249" cy="1139825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Strict Rational </a:t>
            </a:r>
            <a:r>
              <a:rPr lang="en-US" b="1" dirty="0"/>
              <a:t>Inference</a:t>
            </a:r>
            <a:br>
              <a:rPr lang="en-US" b="1" dirty="0"/>
            </a:br>
            <a:r>
              <a:rPr lang="en-US" b="1" dirty="0"/>
              <a:t> – Basis of </a:t>
            </a:r>
            <a:r>
              <a:rPr lang="en-US" b="1" dirty="0">
                <a:solidFill>
                  <a:srgbClr val="FF0000"/>
                </a:solidFill>
              </a:rPr>
              <a:t>Science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07" y="1638185"/>
            <a:ext cx="11541760" cy="5370644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“ </a:t>
            </a:r>
            <a:r>
              <a:rPr lang="el-GR" b="1" i="1" dirty="0" err="1"/>
              <a:t>Ἔστι</a:t>
            </a:r>
            <a:r>
              <a:rPr lang="el-GR" b="1" i="1" dirty="0"/>
              <a:t> </a:t>
            </a:r>
            <a:r>
              <a:rPr lang="el-GR" b="1" i="1" dirty="0" err="1"/>
              <a:t>δὴ</a:t>
            </a:r>
            <a:r>
              <a:rPr lang="el-GR" b="1" i="1" dirty="0"/>
              <a:t> </a:t>
            </a:r>
            <a:r>
              <a:rPr lang="el-GR" b="1" i="1" dirty="0" err="1"/>
              <a:t>συλλογισμὸς</a:t>
            </a:r>
            <a:r>
              <a:rPr lang="el-GR" b="1" i="1" dirty="0">
                <a:solidFill>
                  <a:srgbClr val="0070C0"/>
                </a:solidFill>
              </a:rPr>
              <a:t> </a:t>
            </a:r>
            <a:r>
              <a:rPr lang="el-GR" b="1" i="1" dirty="0"/>
              <a:t>λόγος </a:t>
            </a:r>
            <a:r>
              <a:rPr lang="el-GR" b="1" i="1" dirty="0" err="1"/>
              <a:t>ἐν</a:t>
            </a:r>
            <a:r>
              <a:rPr lang="el-GR" b="1" i="1" dirty="0"/>
              <a:t> ᾧ </a:t>
            </a:r>
            <a:r>
              <a:rPr lang="el-GR" b="1" i="1" dirty="0" err="1">
                <a:solidFill>
                  <a:srgbClr val="FF0000"/>
                </a:solidFill>
              </a:rPr>
              <a:t>τεθέντων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τινῶν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/>
              <a:t>ἔτερόν</a:t>
            </a:r>
            <a:r>
              <a:rPr lang="el-GR" b="1" i="1" dirty="0"/>
              <a:t> τι </a:t>
            </a:r>
            <a:r>
              <a:rPr lang="el-GR" b="1" i="1" dirty="0" err="1"/>
              <a:t>τῶν</a:t>
            </a:r>
            <a:r>
              <a:rPr lang="el-GR" b="1" i="1" dirty="0"/>
              <a:t> κειμένων </a:t>
            </a:r>
            <a:r>
              <a:rPr lang="el-GR" b="1" i="1" dirty="0" err="1">
                <a:solidFill>
                  <a:srgbClr val="FF0000"/>
                </a:solidFill>
              </a:rPr>
              <a:t>ἐξ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ἀνάγκης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/>
              <a:t>συμβαίνει </a:t>
            </a:r>
            <a:r>
              <a:rPr lang="el-GR" b="1" i="1" dirty="0" err="1"/>
              <a:t>διὰ</a:t>
            </a:r>
            <a:r>
              <a:rPr lang="el-GR" b="1" i="1" dirty="0"/>
              <a:t> </a:t>
            </a:r>
            <a:r>
              <a:rPr lang="el-GR" b="1" i="1" dirty="0" err="1"/>
              <a:t>τῶν</a:t>
            </a:r>
            <a:r>
              <a:rPr lang="el-GR" b="1" i="1" dirty="0"/>
              <a:t> κειμένων.</a:t>
            </a:r>
            <a:r>
              <a:rPr lang="en-US" b="1" i="1" dirty="0"/>
              <a:t>”</a:t>
            </a:r>
          </a:p>
          <a:p>
            <a:pPr marL="0" indent="0">
              <a:buNone/>
            </a:pPr>
            <a:endParaRPr lang="en-US" b="1" i="1" dirty="0"/>
          </a:p>
          <a:p>
            <a:r>
              <a:rPr lang="el-GR" b="1" i="1" dirty="0" err="1">
                <a:solidFill>
                  <a:srgbClr val="FF0000"/>
                </a:solidFill>
              </a:rPr>
              <a:t>τεθέντων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τινῶν</a:t>
            </a:r>
            <a:r>
              <a:rPr lang="en-US" b="1" i="1" dirty="0"/>
              <a:t>: </a:t>
            </a:r>
          </a:p>
          <a:p>
            <a:pPr lvl="1"/>
            <a:r>
              <a:rPr lang="en-US" b="1" i="1" dirty="0"/>
              <a:t>In </a:t>
            </a:r>
            <a:r>
              <a:rPr lang="en-US" b="1" i="1" dirty="0">
                <a:solidFill>
                  <a:srgbClr val="FF0000"/>
                </a:solidFill>
              </a:rPr>
              <a:t>Science</a:t>
            </a:r>
            <a:r>
              <a:rPr lang="en-US" b="1" i="1" dirty="0"/>
              <a:t> we </a:t>
            </a:r>
            <a:r>
              <a:rPr lang="en-US" b="1" i="1" dirty="0">
                <a:solidFill>
                  <a:srgbClr val="0070C0"/>
                </a:solidFill>
              </a:rPr>
              <a:t>choose</a:t>
            </a:r>
            <a:r>
              <a:rPr lang="en-US" b="1" i="1" dirty="0"/>
              <a:t> and </a:t>
            </a:r>
            <a:r>
              <a:rPr lang="en-US" b="1" i="1" dirty="0">
                <a:solidFill>
                  <a:srgbClr val="0070C0"/>
                </a:solidFill>
              </a:rPr>
              <a:t>fix</a:t>
            </a:r>
            <a:r>
              <a:rPr lang="en-US" b="1" i="1" dirty="0"/>
              <a:t> these for </a:t>
            </a:r>
            <a:r>
              <a:rPr lang="en-US" b="1" i="1" dirty="0">
                <a:solidFill>
                  <a:srgbClr val="FF0000"/>
                </a:solidFill>
              </a:rPr>
              <a:t>“sanitized” </a:t>
            </a:r>
            <a:r>
              <a:rPr lang="en-US" b="1" i="1" dirty="0"/>
              <a:t>problems</a:t>
            </a:r>
          </a:p>
          <a:p>
            <a:pPr lvl="2"/>
            <a:r>
              <a:rPr lang="en-US" b="1" i="1" dirty="0"/>
              <a:t>One Dimensional – </a:t>
            </a:r>
            <a:r>
              <a:rPr lang="en-US" b="1" i="1" dirty="0">
                <a:solidFill>
                  <a:srgbClr val="FF0000"/>
                </a:solidFill>
              </a:rPr>
              <a:t>Dominant</a:t>
            </a:r>
            <a:r>
              <a:rPr lang="en-US" b="1" i="1" dirty="0"/>
              <a:t> criterion</a:t>
            </a:r>
          </a:p>
          <a:p>
            <a:pPr lvl="2"/>
            <a:r>
              <a:rPr lang="en-US" b="1" i="1" dirty="0">
                <a:solidFill>
                  <a:srgbClr val="FF0000"/>
                </a:solidFill>
              </a:rPr>
              <a:t>Simplified/Idealized</a:t>
            </a:r>
            <a:r>
              <a:rPr lang="en-US" b="1" i="1" dirty="0"/>
              <a:t> – Many factors are </a:t>
            </a:r>
            <a:r>
              <a:rPr lang="en-US" b="1" i="1" dirty="0">
                <a:solidFill>
                  <a:srgbClr val="FF0000"/>
                </a:solidFill>
              </a:rPr>
              <a:t>insignificant</a:t>
            </a:r>
          </a:p>
          <a:p>
            <a:pPr lvl="2"/>
            <a:r>
              <a:rPr lang="en-US" b="1" i="1" dirty="0"/>
              <a:t>Works with </a:t>
            </a:r>
            <a:r>
              <a:rPr lang="en-US" b="1" i="1" dirty="0">
                <a:solidFill>
                  <a:srgbClr val="FF0000"/>
                </a:solidFill>
              </a:rPr>
              <a:t>CLOSED</a:t>
            </a:r>
            <a:r>
              <a:rPr lang="en-US" b="1" i="1" dirty="0"/>
              <a:t> problems</a:t>
            </a:r>
          </a:p>
          <a:p>
            <a:pPr lvl="2"/>
            <a:endParaRPr lang="en-US" b="1" i="1" dirty="0"/>
          </a:p>
          <a:p>
            <a:r>
              <a:rPr lang="el-GR" b="1" i="1" dirty="0" err="1">
                <a:solidFill>
                  <a:srgbClr val="FF0000"/>
                </a:solidFill>
              </a:rPr>
              <a:t>ἐξ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ἀνάγκης</a:t>
            </a:r>
            <a:r>
              <a:rPr lang="en-US" b="1" i="1" dirty="0">
                <a:solidFill>
                  <a:srgbClr val="FF0000"/>
                </a:solidFill>
              </a:rPr>
              <a:t>:</a:t>
            </a:r>
          </a:p>
          <a:p>
            <a:pPr lvl="1"/>
            <a:r>
              <a:rPr lang="en-US" b="1" i="1" dirty="0">
                <a:solidFill>
                  <a:srgbClr val="FF0000"/>
                </a:solidFill>
              </a:rPr>
              <a:t>Absolute guarantee </a:t>
            </a:r>
            <a:r>
              <a:rPr lang="en-US" b="1" i="1" dirty="0"/>
              <a:t>of the result (e.g. of (app.) optimality)							</a:t>
            </a:r>
            <a:r>
              <a:rPr lang="en-US" sz="3200" b="1" i="1" dirty="0"/>
              <a:t>											</a:t>
            </a:r>
            <a:endParaRPr lang="en-US" b="1" i="1" dirty="0"/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006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91" y="277814"/>
            <a:ext cx="11623249" cy="1139825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00B050"/>
                </a:solidFill>
              </a:rPr>
              <a:t>Dialectic Rationality</a:t>
            </a:r>
            <a:br>
              <a:rPr lang="en-US" b="1" dirty="0">
                <a:solidFill>
                  <a:srgbClr val="0070C0"/>
                </a:solidFill>
              </a:rPr>
            </a:br>
            <a:r>
              <a:rPr lang="en-US" b="1" dirty="0">
                <a:solidFill>
                  <a:srgbClr val="0070C0"/>
                </a:solidFill>
              </a:rPr>
              <a:t> Basis of Human Thought/Intelligence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791" y="1509336"/>
            <a:ext cx="11843209" cy="5370644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“ </a:t>
            </a:r>
            <a:r>
              <a:rPr lang="el-GR" b="1" i="1" dirty="0" err="1"/>
              <a:t>Ἔστι</a:t>
            </a:r>
            <a:r>
              <a:rPr lang="el-GR" b="1" i="1" dirty="0"/>
              <a:t> </a:t>
            </a:r>
            <a:r>
              <a:rPr lang="el-GR" b="1" i="1" dirty="0" err="1"/>
              <a:t>δὴ</a:t>
            </a:r>
            <a:r>
              <a:rPr lang="el-GR" b="1" i="1" dirty="0"/>
              <a:t> </a:t>
            </a:r>
            <a:r>
              <a:rPr lang="el-GR" b="1" i="1" dirty="0" err="1"/>
              <a:t>συλλογισμὸς</a:t>
            </a:r>
            <a:r>
              <a:rPr lang="el-GR" b="1" i="1" dirty="0">
                <a:solidFill>
                  <a:srgbClr val="0070C0"/>
                </a:solidFill>
              </a:rPr>
              <a:t> </a:t>
            </a:r>
            <a:r>
              <a:rPr lang="el-GR" b="1" i="1" dirty="0"/>
              <a:t>λόγος </a:t>
            </a:r>
            <a:r>
              <a:rPr lang="el-GR" b="1" i="1" dirty="0" err="1"/>
              <a:t>ἐν</a:t>
            </a:r>
            <a:r>
              <a:rPr lang="el-GR" b="1" i="1" dirty="0"/>
              <a:t> ᾧ </a:t>
            </a:r>
            <a:r>
              <a:rPr lang="el-GR" b="1" i="1" dirty="0" err="1">
                <a:solidFill>
                  <a:srgbClr val="FF0000"/>
                </a:solidFill>
              </a:rPr>
              <a:t>τεθέντων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0070C0"/>
                </a:solidFill>
              </a:rPr>
              <a:t>τινῶν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/>
              <a:t>ἔτερόν</a:t>
            </a:r>
            <a:r>
              <a:rPr lang="el-GR" b="1" i="1" dirty="0"/>
              <a:t> τι </a:t>
            </a:r>
            <a:r>
              <a:rPr lang="el-GR" b="1" i="1" dirty="0" err="1"/>
              <a:t>τῶν</a:t>
            </a:r>
            <a:r>
              <a:rPr lang="el-GR" b="1" i="1" dirty="0"/>
              <a:t> κειμένων </a:t>
            </a:r>
            <a:r>
              <a:rPr lang="el-GR" b="1" i="1" dirty="0" err="1">
                <a:solidFill>
                  <a:srgbClr val="FF0000"/>
                </a:solidFill>
              </a:rPr>
              <a:t>ἐξ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ἀνάγκης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/>
              <a:t>συμβαίνει </a:t>
            </a:r>
            <a:r>
              <a:rPr lang="el-GR" b="1" i="1" dirty="0" err="1"/>
              <a:t>διὰ</a:t>
            </a:r>
            <a:r>
              <a:rPr lang="el-GR" b="1" i="1" dirty="0"/>
              <a:t> </a:t>
            </a:r>
            <a:r>
              <a:rPr lang="el-GR" b="1" i="1" dirty="0" err="1"/>
              <a:t>τῶν</a:t>
            </a:r>
            <a:r>
              <a:rPr lang="el-GR" b="1" i="1" dirty="0"/>
              <a:t> κειμένων.</a:t>
            </a:r>
            <a:r>
              <a:rPr lang="en-US" b="1" i="1" dirty="0"/>
              <a:t>”</a:t>
            </a:r>
          </a:p>
          <a:p>
            <a:pPr marL="0" indent="0" algn="ctr">
              <a:buNone/>
            </a:pPr>
            <a:r>
              <a:rPr lang="en-US" b="1" i="1" dirty="0">
                <a:solidFill>
                  <a:srgbClr val="00B050"/>
                </a:solidFill>
              </a:rPr>
              <a:t>DIALECTIC RATIONALITY</a:t>
            </a:r>
            <a:endParaRPr lang="en-US" b="1" i="1" dirty="0"/>
          </a:p>
          <a:p>
            <a:pPr marL="0" indent="0">
              <a:buNone/>
            </a:pPr>
            <a:endParaRPr lang="en-US" sz="1100" b="1" i="1" dirty="0"/>
          </a:p>
          <a:p>
            <a:r>
              <a:rPr lang="el-GR" b="1" i="1" dirty="0" err="1">
                <a:solidFill>
                  <a:srgbClr val="FF0000"/>
                </a:solidFill>
              </a:rPr>
              <a:t>τεθέντων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0070C0"/>
                </a:solidFill>
              </a:rPr>
              <a:t>τινῶν</a:t>
            </a:r>
            <a:r>
              <a:rPr lang="en-US" b="1" i="1" dirty="0"/>
              <a:t>: </a:t>
            </a:r>
          </a:p>
          <a:p>
            <a:pPr lvl="1"/>
            <a:r>
              <a:rPr lang="en-US" b="1" i="1" dirty="0"/>
              <a:t>We can choose them to be </a:t>
            </a:r>
            <a:r>
              <a:rPr lang="en-US" b="1" i="1" dirty="0">
                <a:solidFill>
                  <a:srgbClr val="00B050"/>
                </a:solidFill>
              </a:rPr>
              <a:t>different</a:t>
            </a:r>
            <a:r>
              <a:rPr lang="en-US" b="1" i="1" dirty="0"/>
              <a:t> (e.g. beliefs)</a:t>
            </a:r>
          </a:p>
          <a:p>
            <a:pPr lvl="1"/>
            <a:r>
              <a:rPr lang="en-US" b="1" i="1" dirty="0"/>
              <a:t>They are </a:t>
            </a:r>
            <a:r>
              <a:rPr lang="en-US" b="1" i="1" dirty="0">
                <a:solidFill>
                  <a:srgbClr val="00B050"/>
                </a:solidFill>
              </a:rPr>
              <a:t>not fixed </a:t>
            </a:r>
            <a:r>
              <a:rPr lang="en-US" b="1" i="1" dirty="0"/>
              <a:t>in the </a:t>
            </a:r>
            <a:r>
              <a:rPr lang="en-US" b="1" i="1" dirty="0">
                <a:solidFill>
                  <a:srgbClr val="0070C0"/>
                </a:solidFill>
              </a:rPr>
              <a:t>dialectic debate/contemplation</a:t>
            </a:r>
            <a:r>
              <a:rPr lang="en-US" b="1" i="1" dirty="0"/>
              <a:t>.</a:t>
            </a:r>
          </a:p>
          <a:p>
            <a:pPr lvl="1"/>
            <a:r>
              <a:rPr lang="en-US" b="1" i="1" dirty="0"/>
              <a:t>Works with </a:t>
            </a:r>
            <a:r>
              <a:rPr lang="en-US" b="1" i="1" dirty="0">
                <a:solidFill>
                  <a:srgbClr val="0070C0"/>
                </a:solidFill>
              </a:rPr>
              <a:t>OPEN</a:t>
            </a:r>
            <a:r>
              <a:rPr lang="en-US" b="1" i="1" dirty="0"/>
              <a:t> problems</a:t>
            </a:r>
          </a:p>
          <a:p>
            <a:pPr lvl="1"/>
            <a:endParaRPr lang="en-US" b="1" i="1" dirty="0"/>
          </a:p>
          <a:p>
            <a:r>
              <a:rPr lang="el-GR" b="1" i="1" dirty="0" err="1">
                <a:solidFill>
                  <a:srgbClr val="FF0000"/>
                </a:solidFill>
              </a:rPr>
              <a:t>ἐξ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ἀνάγκης</a:t>
            </a:r>
            <a:r>
              <a:rPr lang="en-US" b="1" i="1" dirty="0">
                <a:solidFill>
                  <a:srgbClr val="FF0000"/>
                </a:solidFill>
              </a:rPr>
              <a:t>: </a:t>
            </a:r>
            <a:r>
              <a:rPr lang="en-US" sz="2400" b="1" i="1" dirty="0">
                <a:solidFill>
                  <a:srgbClr val="FF0000"/>
                </a:solidFill>
              </a:rPr>
              <a:t>(</a:t>
            </a:r>
            <a:r>
              <a:rPr lang="en-US" sz="2400" b="1" i="1" dirty="0"/>
              <a:t>“No intelligence without </a:t>
            </a:r>
            <a:r>
              <a:rPr lang="en-US" sz="2400" b="1" i="1" dirty="0">
                <a:solidFill>
                  <a:srgbClr val="0070C0"/>
                </a:solidFill>
              </a:rPr>
              <a:t>fallibility</a:t>
            </a:r>
            <a:r>
              <a:rPr lang="en-US" sz="2400" b="1" i="1" dirty="0"/>
              <a:t>” (Turing)</a:t>
            </a:r>
            <a:r>
              <a:rPr lang="en-US" sz="2400" b="1" i="1" dirty="0">
                <a:solidFill>
                  <a:srgbClr val="FF0000"/>
                </a:solidFill>
              </a:rPr>
              <a:t>)</a:t>
            </a:r>
          </a:p>
          <a:p>
            <a:pPr lvl="1"/>
            <a:r>
              <a:rPr lang="en-US" b="1" i="1" dirty="0">
                <a:solidFill>
                  <a:srgbClr val="0070C0"/>
                </a:solidFill>
              </a:rPr>
              <a:t>Satisficing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b="1" i="1" dirty="0"/>
              <a:t>result, that is </a:t>
            </a:r>
            <a:r>
              <a:rPr lang="en-US" b="1" i="1" dirty="0">
                <a:solidFill>
                  <a:srgbClr val="00B050"/>
                </a:solidFill>
              </a:rPr>
              <a:t>reasonably justified</a:t>
            </a:r>
            <a:r>
              <a:rPr lang="en-US" b="1" i="1" dirty="0"/>
              <a:t>.</a:t>
            </a:r>
          </a:p>
          <a:p>
            <a:pPr lvl="1"/>
            <a:r>
              <a:rPr lang="en-US" b="1" i="1" dirty="0">
                <a:solidFill>
                  <a:srgbClr val="0070C0"/>
                </a:solidFill>
              </a:rPr>
              <a:t>Normative</a:t>
            </a:r>
            <a:r>
              <a:rPr lang="en-US" b="1" i="1" dirty="0">
                <a:solidFill>
                  <a:srgbClr val="00B050"/>
                </a:solidFill>
              </a:rPr>
              <a:t> </a:t>
            </a:r>
            <a:r>
              <a:rPr lang="en-US" b="1" i="1" dirty="0"/>
              <a:t>condition</a:t>
            </a:r>
            <a:r>
              <a:rPr lang="en-US" b="1" i="1" dirty="0">
                <a:solidFill>
                  <a:srgbClr val="00B050"/>
                </a:solidFill>
              </a:rPr>
              <a:t>: JUSTIFICATION </a:t>
            </a:r>
            <a:r>
              <a:rPr lang="en-US" b="1" i="1" dirty="0"/>
              <a:t>to be </a:t>
            </a:r>
            <a:r>
              <a:rPr lang="en-US" b="1" i="1" dirty="0">
                <a:solidFill>
                  <a:srgbClr val="0070C0"/>
                </a:solidFill>
              </a:rPr>
              <a:t>internally coherent</a:t>
            </a:r>
            <a:r>
              <a:rPr lang="en-US" b="1" i="1" dirty="0"/>
              <a:t>					</a:t>
            </a:r>
            <a:r>
              <a:rPr lang="en-US" sz="3200" b="1" i="1" dirty="0"/>
              <a:t>											</a:t>
            </a:r>
            <a:endParaRPr lang="en-US" b="1" i="1" dirty="0"/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DDA8E48-FA38-4A61-A00F-7E56B7BF34A0}"/>
              </a:ext>
            </a:extLst>
          </p:cNvPr>
          <p:cNvCxnSpPr/>
          <p:nvPr/>
        </p:nvCxnSpPr>
        <p:spPr bwMode="auto">
          <a:xfrm>
            <a:off x="3261674" y="2234153"/>
            <a:ext cx="205504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70D43B5-2BBB-4B24-BEC9-53EAE28E61B6}"/>
              </a:ext>
            </a:extLst>
          </p:cNvPr>
          <p:cNvCxnSpPr/>
          <p:nvPr/>
        </p:nvCxnSpPr>
        <p:spPr bwMode="auto">
          <a:xfrm>
            <a:off x="837414" y="5765223"/>
            <a:ext cx="2055044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7" name="Picture 6">
            <a:extLst>
              <a:ext uri="{FF2B5EF4-FFF2-40B4-BE49-F238E27FC236}">
                <a16:creationId xmlns:a16="http://schemas.microsoft.com/office/drawing/2014/main" id="{3BCB72FE-DB22-4983-8169-1F5CE4260A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4169" y="2570480"/>
            <a:ext cx="3749040" cy="3749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13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8791" y="277814"/>
            <a:ext cx="11623249" cy="1139825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Artificial</a:t>
            </a:r>
            <a:r>
              <a:rPr lang="en-US" b="1" dirty="0">
                <a:solidFill>
                  <a:srgbClr val="0070C0"/>
                </a:solidFill>
              </a:rPr>
              <a:t> Nature of </a:t>
            </a:r>
            <a:r>
              <a:rPr lang="en-US" b="1" dirty="0">
                <a:solidFill>
                  <a:srgbClr val="FF0000"/>
                </a:solidFill>
              </a:rPr>
              <a:t>Scientific</a:t>
            </a:r>
            <a:r>
              <a:rPr lang="en-US" b="1" dirty="0">
                <a:solidFill>
                  <a:srgbClr val="0070C0"/>
                </a:solidFill>
              </a:rPr>
              <a:t> Inference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107" y="1638185"/>
            <a:ext cx="11541760" cy="5370644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“ </a:t>
            </a:r>
            <a:r>
              <a:rPr lang="el-GR" b="1" i="1" dirty="0" err="1"/>
              <a:t>Ἔστι</a:t>
            </a:r>
            <a:r>
              <a:rPr lang="el-GR" b="1" i="1" dirty="0"/>
              <a:t> </a:t>
            </a:r>
            <a:r>
              <a:rPr lang="el-GR" b="1" i="1" dirty="0" err="1"/>
              <a:t>δὴ</a:t>
            </a:r>
            <a:r>
              <a:rPr lang="el-GR" b="1" i="1" dirty="0"/>
              <a:t> </a:t>
            </a:r>
            <a:r>
              <a:rPr lang="el-GR" b="1" i="1" dirty="0" err="1"/>
              <a:t>συλλογισμὸς</a:t>
            </a:r>
            <a:r>
              <a:rPr lang="el-GR" b="1" i="1" dirty="0">
                <a:solidFill>
                  <a:srgbClr val="0070C0"/>
                </a:solidFill>
              </a:rPr>
              <a:t> </a:t>
            </a:r>
            <a:r>
              <a:rPr lang="el-GR" b="1" i="1" dirty="0"/>
              <a:t>λόγος </a:t>
            </a:r>
            <a:r>
              <a:rPr lang="el-GR" b="1" i="1" dirty="0" err="1"/>
              <a:t>ἐν</a:t>
            </a:r>
            <a:r>
              <a:rPr lang="el-GR" b="1" i="1" dirty="0"/>
              <a:t> ᾧ </a:t>
            </a:r>
            <a:r>
              <a:rPr lang="el-GR" b="1" i="1" dirty="0" err="1">
                <a:solidFill>
                  <a:srgbClr val="FF0000"/>
                </a:solidFill>
              </a:rPr>
              <a:t>τεθέντων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τινῶν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/>
              <a:t>ἔτερόν</a:t>
            </a:r>
            <a:r>
              <a:rPr lang="el-GR" b="1" i="1" dirty="0"/>
              <a:t> τι </a:t>
            </a:r>
            <a:r>
              <a:rPr lang="el-GR" b="1" i="1" dirty="0" err="1"/>
              <a:t>τῶν</a:t>
            </a:r>
            <a:r>
              <a:rPr lang="el-GR" b="1" i="1" dirty="0"/>
              <a:t> κειμένων </a:t>
            </a:r>
            <a:r>
              <a:rPr lang="el-GR" b="1" i="1" dirty="0" err="1">
                <a:solidFill>
                  <a:srgbClr val="FF0000"/>
                </a:solidFill>
              </a:rPr>
              <a:t>ἐξ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 err="1">
                <a:solidFill>
                  <a:srgbClr val="FF0000"/>
                </a:solidFill>
              </a:rPr>
              <a:t>ἀνάγκης</a:t>
            </a:r>
            <a:r>
              <a:rPr lang="el-GR" b="1" i="1" dirty="0">
                <a:solidFill>
                  <a:srgbClr val="FF0000"/>
                </a:solidFill>
              </a:rPr>
              <a:t> </a:t>
            </a:r>
            <a:r>
              <a:rPr lang="el-GR" b="1" i="1" dirty="0"/>
              <a:t>συμβαίνει </a:t>
            </a:r>
            <a:r>
              <a:rPr lang="el-GR" b="1" i="1" dirty="0" err="1"/>
              <a:t>διὰ</a:t>
            </a:r>
            <a:r>
              <a:rPr lang="el-GR" b="1" i="1" dirty="0"/>
              <a:t> </a:t>
            </a:r>
            <a:r>
              <a:rPr lang="el-GR" b="1" i="1" dirty="0" err="1"/>
              <a:t>τῶν</a:t>
            </a:r>
            <a:r>
              <a:rPr lang="el-GR" b="1" i="1" dirty="0"/>
              <a:t> κειμένων.</a:t>
            </a:r>
            <a:r>
              <a:rPr lang="en-US" b="1" i="1" dirty="0"/>
              <a:t>”</a:t>
            </a:r>
          </a:p>
          <a:p>
            <a:pPr marL="0" indent="0">
              <a:buNone/>
            </a:pPr>
            <a:endParaRPr lang="en-US" b="1" i="1" dirty="0"/>
          </a:p>
          <a:p>
            <a:r>
              <a:rPr lang="en-US" b="1" i="1" dirty="0"/>
              <a:t>Scientific Inference is a </a:t>
            </a:r>
            <a:r>
              <a:rPr lang="en-US" b="1" i="1" dirty="0">
                <a:solidFill>
                  <a:srgbClr val="FF0000"/>
                </a:solidFill>
              </a:rPr>
              <a:t>very special case </a:t>
            </a:r>
            <a:r>
              <a:rPr lang="en-US" b="1" i="1" dirty="0"/>
              <a:t>of thinking</a:t>
            </a:r>
          </a:p>
          <a:p>
            <a:endParaRPr lang="en-US" b="1" i="1" dirty="0"/>
          </a:p>
          <a:p>
            <a:r>
              <a:rPr lang="en-US" b="1" i="1" dirty="0"/>
              <a:t>Applies </a:t>
            </a:r>
            <a:r>
              <a:rPr lang="en-US" b="1" i="1" dirty="0">
                <a:solidFill>
                  <a:srgbClr val="FF0000"/>
                </a:solidFill>
              </a:rPr>
              <a:t>only</a:t>
            </a:r>
            <a:r>
              <a:rPr lang="en-US" b="1" i="1" dirty="0"/>
              <a:t> under </a:t>
            </a:r>
            <a:r>
              <a:rPr lang="en-US" b="1" i="1" dirty="0">
                <a:solidFill>
                  <a:srgbClr val="FF0000"/>
                </a:solidFill>
              </a:rPr>
              <a:t>specialized/idealized </a:t>
            </a:r>
            <a:r>
              <a:rPr lang="en-US" b="1" i="1" dirty="0"/>
              <a:t>environments</a:t>
            </a:r>
          </a:p>
          <a:p>
            <a:pPr lvl="1"/>
            <a:r>
              <a:rPr lang="en-US" b="1" i="1" dirty="0"/>
              <a:t>Can </a:t>
            </a:r>
            <a:r>
              <a:rPr lang="en-US" b="1" i="1" dirty="0">
                <a:solidFill>
                  <a:srgbClr val="FF0000"/>
                </a:solidFill>
              </a:rPr>
              <a:t>not</a:t>
            </a:r>
            <a:r>
              <a:rPr lang="en-US" b="1" i="1" dirty="0"/>
              <a:t> be applied in </a:t>
            </a:r>
            <a:r>
              <a:rPr lang="en-US" b="1" i="1" dirty="0">
                <a:solidFill>
                  <a:srgbClr val="FF0000"/>
                </a:solidFill>
              </a:rPr>
              <a:t>dynamically changing </a:t>
            </a:r>
            <a:r>
              <a:rPr lang="en-US" b="1" i="1" dirty="0"/>
              <a:t>environments.</a:t>
            </a:r>
          </a:p>
          <a:p>
            <a:endParaRPr lang="en-US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3600" b="1" i="1" dirty="0">
                <a:solidFill>
                  <a:srgbClr val="FF0000"/>
                </a:solidFill>
              </a:rPr>
              <a:t>Scientific</a:t>
            </a:r>
            <a:r>
              <a:rPr lang="en-US" sz="3600" b="1" i="1" dirty="0">
                <a:solidFill>
                  <a:srgbClr val="0070C0"/>
                </a:solidFill>
              </a:rPr>
              <a:t> </a:t>
            </a:r>
            <a:r>
              <a:rPr lang="en-US" sz="3600" b="1" i="1" dirty="0"/>
              <a:t>Inference is </a:t>
            </a:r>
            <a:r>
              <a:rPr lang="en-US" sz="3600" b="1" i="1" dirty="0">
                <a:solidFill>
                  <a:srgbClr val="FF0000"/>
                </a:solidFill>
              </a:rPr>
              <a:t>Artificial</a:t>
            </a:r>
            <a:r>
              <a:rPr lang="en-US" sz="3200" b="1" i="1" dirty="0"/>
              <a:t>		</a:t>
            </a:r>
            <a:endParaRPr lang="en-US" b="1" i="1" dirty="0"/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279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6C128E5-CB45-4B20-8766-A4733E39E50B}"/>
              </a:ext>
            </a:extLst>
          </p:cNvPr>
          <p:cNvSpPr txBox="1"/>
          <p:nvPr/>
        </p:nvSpPr>
        <p:spPr>
          <a:xfrm>
            <a:off x="777240" y="4509637"/>
            <a:ext cx="10972800" cy="181588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/>
              <a:t>Artificial Intelligence: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Synthesis of </a:t>
            </a:r>
            <a:r>
              <a:rPr lang="en-US" sz="2800" b="1" dirty="0">
                <a:solidFill>
                  <a:srgbClr val="FF0000"/>
                </a:solidFill>
              </a:rPr>
              <a:t>Computing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70C0"/>
                </a:solidFill>
              </a:rPr>
              <a:t>with</a:t>
            </a:r>
            <a:r>
              <a:rPr lang="en-US" sz="2800" dirty="0"/>
              <a:t> </a:t>
            </a:r>
            <a:r>
              <a:rPr lang="en-US" sz="2800" b="1" dirty="0">
                <a:solidFill>
                  <a:srgbClr val="00B050"/>
                </a:solidFill>
              </a:rPr>
              <a:t>Cognitive Science, Linguistics, Brain Science, Social </a:t>
            </a:r>
            <a:r>
              <a:rPr lang="en-US" sz="2800" b="1" dirty="0" err="1">
                <a:solidFill>
                  <a:srgbClr val="00B050"/>
                </a:solidFill>
              </a:rPr>
              <a:t>Behaviour</a:t>
            </a:r>
            <a:r>
              <a:rPr lang="en-US" sz="2800" b="1" dirty="0">
                <a:solidFill>
                  <a:srgbClr val="00B050"/>
                </a:solidFill>
              </a:rPr>
              <a:t>, </a:t>
            </a:r>
            <a:r>
              <a:rPr lang="en-US" sz="2800" b="1" dirty="0" err="1">
                <a:solidFill>
                  <a:srgbClr val="00B050"/>
                </a:solidFill>
              </a:rPr>
              <a:t>Behaviour</a:t>
            </a:r>
            <a:r>
              <a:rPr lang="en-US" sz="2800" b="1" dirty="0">
                <a:solidFill>
                  <a:srgbClr val="00B050"/>
                </a:solidFill>
              </a:rPr>
              <a:t> Economics, Evolution, Human Development … Philosophy.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solidFill>
                  <a:srgbClr val="FF0000"/>
                </a:solidFill>
              </a:rPr>
              <a:t>Strict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chemeClr val="tx1"/>
                </a:solidFill>
              </a:rPr>
              <a:t>vs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rgbClr val="00B050"/>
                </a:solidFill>
              </a:rPr>
              <a:t>Dialectic</a:t>
            </a:r>
            <a:r>
              <a:rPr lang="en-US" sz="5400" b="1" dirty="0"/>
              <a:t> </a:t>
            </a:r>
            <a:r>
              <a:rPr lang="en-US" sz="5400" b="1" dirty="0">
                <a:solidFill>
                  <a:schemeClr val="tx1"/>
                </a:solidFill>
              </a:rPr>
              <a:t>Rationality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87356"/>
            <a:ext cx="11419002" cy="285096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FF0000"/>
                </a:solidFill>
              </a:rPr>
              <a:t>Scientific Inference </a:t>
            </a:r>
            <a:r>
              <a:rPr lang="en-US" b="1" dirty="0"/>
              <a:t>vs </a:t>
            </a:r>
            <a:r>
              <a:rPr lang="en-US" b="1" dirty="0">
                <a:solidFill>
                  <a:srgbClr val="00B050"/>
                </a:solidFill>
              </a:rPr>
              <a:t>Scientific Thought/Inquiry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FF0000"/>
                </a:solidFill>
              </a:rPr>
              <a:t>(Formal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/>
              <a:t>vs</a:t>
            </a:r>
            <a:r>
              <a:rPr lang="en-US" sz="2400" dirty="0">
                <a:solidFill>
                  <a:srgbClr val="00B050"/>
                </a:solidFill>
              </a:rPr>
              <a:t> Informal Logic)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rgbClr val="00B050"/>
                </a:solidFill>
              </a:rPr>
              <a:t>(</a:t>
            </a:r>
            <a:r>
              <a:rPr lang="en-US" sz="2400" dirty="0">
                <a:solidFill>
                  <a:srgbClr val="FF0000"/>
                </a:solidFill>
              </a:rPr>
              <a:t>Mathematical Logic</a:t>
            </a:r>
            <a:r>
              <a:rPr lang="en-US" sz="2400" dirty="0">
                <a:solidFill>
                  <a:srgbClr val="00B050"/>
                </a:solidFill>
              </a:rPr>
              <a:t> </a:t>
            </a:r>
            <a:r>
              <a:rPr lang="en-US" sz="2400" dirty="0"/>
              <a:t>vs</a:t>
            </a:r>
            <a:r>
              <a:rPr lang="en-US" sz="2400" dirty="0">
                <a:solidFill>
                  <a:srgbClr val="00B050"/>
                </a:solidFill>
              </a:rPr>
              <a:t> Argumentation)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200" b="1" dirty="0">
                <a:solidFill>
                  <a:srgbClr val="FF0000"/>
                </a:solidFill>
              </a:rPr>
              <a:t>Science</a:t>
            </a:r>
            <a:r>
              <a:rPr lang="en-US" sz="3200" b="1" dirty="0"/>
              <a:t> vs </a:t>
            </a:r>
            <a:r>
              <a:rPr lang="en-US" sz="3200" b="1" dirty="0">
                <a:solidFill>
                  <a:srgbClr val="00B050"/>
                </a:solidFill>
              </a:rPr>
              <a:t>Humanities</a:t>
            </a:r>
          </a:p>
        </p:txBody>
      </p:sp>
    </p:spTree>
    <p:extLst>
      <p:ext uri="{BB962C8B-B14F-4D97-AF65-F5344CB8AC3E}">
        <p14:creationId xmlns:p14="http://schemas.microsoft.com/office/powerpoint/2010/main" val="3657622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93997A-7596-4D48-801E-34D6021EF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>
                <a:solidFill>
                  <a:srgbClr val="00B050"/>
                </a:solidFill>
              </a:rPr>
              <a:t>Philosophy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>
                <a:solidFill>
                  <a:schemeClr val="tx1"/>
                </a:solidFill>
              </a:rPr>
              <a:t>for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>
                <a:solidFill>
                  <a:schemeClr val="tx1"/>
                </a:solidFill>
              </a:rPr>
              <a:t>AI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AFF21-DF49-4281-BD8E-E1E4FA2FA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87356"/>
            <a:ext cx="11409680" cy="5370644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>
                <a:solidFill>
                  <a:srgbClr val="00B050"/>
                </a:solidFill>
              </a:rPr>
              <a:t>Philosophy of Ethics</a:t>
            </a:r>
          </a:p>
          <a:p>
            <a:pPr marL="0" indent="0" algn="ctr">
              <a:buNone/>
            </a:pPr>
            <a:endParaRPr lang="en-US" b="1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US" dirty="0"/>
              <a:t>AI systems are autonomous taking decisions that affect us.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Ethical </a:t>
            </a:r>
            <a:r>
              <a:rPr lang="en-US" dirty="0" err="1"/>
              <a:t>Behaviour</a:t>
            </a:r>
            <a:r>
              <a:rPr lang="en-US" dirty="0"/>
              <a:t> is the </a:t>
            </a:r>
            <a:r>
              <a:rPr lang="en-US" dirty="0">
                <a:solidFill>
                  <a:srgbClr val="0070C0"/>
                </a:solidFill>
              </a:rPr>
              <a:t>essential requirement </a:t>
            </a:r>
            <a:r>
              <a:rPr lang="en-US" dirty="0"/>
              <a:t>of AI systems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How do we </a:t>
            </a:r>
            <a:r>
              <a:rPr lang="en-US" dirty="0">
                <a:solidFill>
                  <a:srgbClr val="00B050"/>
                </a:solidFill>
              </a:rPr>
              <a:t>build Ethical </a:t>
            </a:r>
            <a:r>
              <a:rPr lang="en-US" dirty="0"/>
              <a:t>systems?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Forced</a:t>
            </a:r>
            <a:r>
              <a:rPr lang="en-US" dirty="0"/>
              <a:t> – </a:t>
            </a:r>
            <a:r>
              <a:rPr lang="en-US" dirty="0">
                <a:solidFill>
                  <a:srgbClr val="92D050"/>
                </a:solidFill>
              </a:rPr>
              <a:t>Taught</a:t>
            </a:r>
            <a:r>
              <a:rPr lang="en-US" dirty="0"/>
              <a:t> – </a:t>
            </a:r>
            <a:r>
              <a:rPr lang="en-US" dirty="0">
                <a:solidFill>
                  <a:srgbClr val="00B050"/>
                </a:solidFill>
              </a:rPr>
              <a:t>Learned</a:t>
            </a:r>
            <a:r>
              <a:rPr lang="en-US" dirty="0"/>
              <a:t>?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Strict Rationality (i.e. laws) </a:t>
            </a:r>
            <a:r>
              <a:rPr lang="en-US" dirty="0"/>
              <a:t>or </a:t>
            </a:r>
            <a:r>
              <a:rPr lang="en-US" dirty="0">
                <a:solidFill>
                  <a:srgbClr val="00B050"/>
                </a:solidFill>
              </a:rPr>
              <a:t>Moral Guidelines</a:t>
            </a:r>
            <a:r>
              <a:rPr lang="en-US" dirty="0"/>
              <a:t>?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5ABA007-29CB-4DF3-AB88-0784635791FE}"/>
              </a:ext>
            </a:extLst>
          </p:cNvPr>
          <p:cNvCxnSpPr/>
          <p:nvPr/>
        </p:nvCxnSpPr>
        <p:spPr bwMode="auto">
          <a:xfrm>
            <a:off x="6183984" y="3110845"/>
            <a:ext cx="0" cy="499621"/>
          </a:xfrm>
          <a:prstGeom prst="straightConnector1">
            <a:avLst/>
          </a:prstGeom>
          <a:solidFill>
            <a:schemeClr val="accent1"/>
          </a:solidFill>
          <a:ln w="50800" cap="flat" cmpd="sng" algn="ctr">
            <a:solidFill>
              <a:schemeClr val="accent5">
                <a:lumMod val="50000"/>
              </a:schemeClr>
            </a:solidFill>
            <a:prstDash val="solid"/>
            <a:round/>
            <a:headEnd type="none" w="lg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812675484"/>
      </p:ext>
    </p:extLst>
  </p:cSld>
  <p:clrMapOvr>
    <a:masterClrMapping/>
  </p:clrMapOvr>
</p:sld>
</file>

<file path=ppt/theme/theme1.xml><?xml version="1.0" encoding="utf-8"?>
<a:theme xmlns:a="http://schemas.openxmlformats.org/drawingml/2006/main" name="Level">
  <a:themeElements>
    <a:clrScheme name="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l-G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anose="030F0702030302020204" pitchFamily="66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8614</TotalTime>
  <Words>959</Words>
  <Application>Microsoft Office PowerPoint</Application>
  <PresentationFormat>Widescreen</PresentationFormat>
  <Paragraphs>157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Comic Sans MS</vt:lpstr>
      <vt:lpstr>Garamond</vt:lpstr>
      <vt:lpstr>Times New Roman</vt:lpstr>
      <vt:lpstr>Verdana</vt:lpstr>
      <vt:lpstr>Wingdings</vt:lpstr>
      <vt:lpstr>Level</vt:lpstr>
      <vt:lpstr>  Artificial Intelligence An inter-disciplinary Perspective</vt:lpstr>
      <vt:lpstr>What is AI?</vt:lpstr>
      <vt:lpstr>Interdisciplinarity of AI</vt:lpstr>
      <vt:lpstr>What is AI?</vt:lpstr>
      <vt:lpstr>Strict Rational Inference  – Basis of Science </vt:lpstr>
      <vt:lpstr>Dialectic Rationality  Basis of Human Thought/Intelligence </vt:lpstr>
      <vt:lpstr>Artificial Nature of Scientific Inference</vt:lpstr>
      <vt:lpstr>Strict vs Dialectic Rationality</vt:lpstr>
      <vt:lpstr>Philosophy for AI</vt:lpstr>
      <vt:lpstr>Philosophy for AI</vt:lpstr>
      <vt:lpstr>Philosophy for AI</vt:lpstr>
      <vt:lpstr>How Plato foresaw Facebook’s folly  Bret Stephens (New York Times, November 2018)</vt:lpstr>
      <vt:lpstr>How Plato foresaw Facebook’s folly  Bret Stephens (New York Times, November 2018)</vt:lpstr>
      <vt:lpstr>COGNICA: Cognitive Machine Argumentation</vt:lpstr>
      <vt:lpstr>Strict vs Dialectic Rationality</vt:lpstr>
      <vt:lpstr>Strict vs Dialectic Rationality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Human-centric AI</dc:title>
  <dc:creator>Antonis Kakas</dc:creator>
  <cp:lastModifiedBy>Antonis Kakas</cp:lastModifiedBy>
  <cp:revision>644</cp:revision>
  <cp:lastPrinted>2021-08-24T06:57:39Z</cp:lastPrinted>
  <dcterms:created xsi:type="dcterms:W3CDTF">2021-07-18T14:07:38Z</dcterms:created>
  <dcterms:modified xsi:type="dcterms:W3CDTF">2022-05-09T07:48:28Z</dcterms:modified>
</cp:coreProperties>
</file>