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notesMasterIdLst>
    <p:notesMasterId r:id="rId18"/>
  </p:notesMasterIdLst>
  <p:sldIdLst>
    <p:sldId id="256" r:id="rId2"/>
    <p:sldId id="286" r:id="rId3"/>
    <p:sldId id="299" r:id="rId4"/>
    <p:sldId id="257" r:id="rId5"/>
    <p:sldId id="300" r:id="rId6"/>
    <p:sldId id="302" r:id="rId7"/>
    <p:sldId id="287" r:id="rId8"/>
    <p:sldId id="288" r:id="rId9"/>
    <p:sldId id="291" r:id="rId10"/>
    <p:sldId id="292" r:id="rId11"/>
    <p:sldId id="293" r:id="rId12"/>
    <p:sldId id="295" r:id="rId13"/>
    <p:sldId id="296" r:id="rId14"/>
    <p:sldId id="303" r:id="rId15"/>
    <p:sldId id="297" r:id="rId16"/>
    <p:sldId id="304"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lagia" initials="P" lastIdx="2" clrIdx="0">
    <p:extLst>
      <p:ext uri="{19B8F6BF-5375-455C-9EA6-DF929625EA0E}">
        <p15:presenceInfo xmlns:p15="http://schemas.microsoft.com/office/powerpoint/2012/main" userId="Pelagi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20" autoAdjust="0"/>
  </p:normalViewPr>
  <p:slideViewPr>
    <p:cSldViewPr snapToGrid="0">
      <p:cViewPr varScale="1">
        <p:scale>
          <a:sx n="63" d="100"/>
          <a:sy n="63" d="100"/>
        </p:scale>
        <p:origin x="1360" y="6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4566FA-3762-4CD6-8562-AFE00CBD2543}" type="datetimeFigureOut">
              <a:rPr lang="en-GB" smtClean="0"/>
              <a:t>09/05/2022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017675-7697-4511-A613-A148934D9B9A}" type="slidenum">
              <a:rPr lang="en-GB" smtClean="0"/>
              <a:t>‹#›</a:t>
            </a:fld>
            <a:endParaRPr lang="en-GB"/>
          </a:p>
        </p:txBody>
      </p:sp>
    </p:spTree>
    <p:extLst>
      <p:ext uri="{BB962C8B-B14F-4D97-AF65-F5344CB8AC3E}">
        <p14:creationId xmlns:p14="http://schemas.microsoft.com/office/powerpoint/2010/main" val="1824263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5017675-7697-4511-A613-A148934D9B9A}" type="slidenum">
              <a:rPr lang="en-GB" smtClean="0"/>
              <a:t>4</a:t>
            </a:fld>
            <a:endParaRPr lang="en-GB"/>
          </a:p>
        </p:txBody>
      </p:sp>
    </p:spTree>
    <p:extLst>
      <p:ext uri="{BB962C8B-B14F-4D97-AF65-F5344CB8AC3E}">
        <p14:creationId xmlns:p14="http://schemas.microsoft.com/office/powerpoint/2010/main" val="3034400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5017675-7697-4511-A613-A148934D9B9A}" type="slidenum">
              <a:rPr lang="en-GB" smtClean="0"/>
              <a:t>9</a:t>
            </a:fld>
            <a:endParaRPr lang="en-GB"/>
          </a:p>
        </p:txBody>
      </p:sp>
    </p:spTree>
    <p:extLst>
      <p:ext uri="{BB962C8B-B14F-4D97-AF65-F5344CB8AC3E}">
        <p14:creationId xmlns:p14="http://schemas.microsoft.com/office/powerpoint/2010/main" val="2596377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4"/>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828BDB6-4A47-4E4C-A541-3BFB530F7653}" type="datetimeFigureOut">
              <a:rPr lang="en-GB" smtClean="0"/>
              <a:t>09/05/2022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8F04CC-4548-4D3C-A05E-3AB55645F925}" type="slidenum">
              <a:rPr lang="en-GB" smtClean="0"/>
              <a:t>‹#›</a:t>
            </a:fld>
            <a:endParaRPr lang="en-GB"/>
          </a:p>
        </p:txBody>
      </p:sp>
    </p:spTree>
    <p:extLst>
      <p:ext uri="{BB962C8B-B14F-4D97-AF65-F5344CB8AC3E}">
        <p14:creationId xmlns:p14="http://schemas.microsoft.com/office/powerpoint/2010/main" val="3629904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28BDB6-4A47-4E4C-A541-3BFB530F7653}" type="datetimeFigureOut">
              <a:rPr lang="en-GB" smtClean="0"/>
              <a:t>09/05/2022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8F04CC-4548-4D3C-A05E-3AB55645F925}" type="slidenum">
              <a:rPr lang="en-GB" smtClean="0"/>
              <a:t>‹#›</a:t>
            </a:fld>
            <a:endParaRPr lang="en-GB"/>
          </a:p>
        </p:txBody>
      </p:sp>
    </p:spTree>
    <p:extLst>
      <p:ext uri="{BB962C8B-B14F-4D97-AF65-F5344CB8AC3E}">
        <p14:creationId xmlns:p14="http://schemas.microsoft.com/office/powerpoint/2010/main" val="2083588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6"/>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6"/>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28BDB6-4A47-4E4C-A541-3BFB530F7653}" type="datetimeFigureOut">
              <a:rPr lang="en-GB" smtClean="0"/>
              <a:t>09/05/2022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8F04CC-4548-4D3C-A05E-3AB55645F925}" type="slidenum">
              <a:rPr lang="en-GB" smtClean="0"/>
              <a:t>‹#›</a:t>
            </a:fld>
            <a:endParaRPr lang="en-GB"/>
          </a:p>
        </p:txBody>
      </p:sp>
    </p:spTree>
    <p:extLst>
      <p:ext uri="{BB962C8B-B14F-4D97-AF65-F5344CB8AC3E}">
        <p14:creationId xmlns:p14="http://schemas.microsoft.com/office/powerpoint/2010/main" val="3414667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28BDB6-4A47-4E4C-A541-3BFB530F7653}" type="datetimeFigureOut">
              <a:rPr lang="en-GB" smtClean="0"/>
              <a:t>09/05/2022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8F04CC-4548-4D3C-A05E-3AB55645F925}" type="slidenum">
              <a:rPr lang="en-GB" smtClean="0"/>
              <a:t>‹#›</a:t>
            </a:fld>
            <a:endParaRPr lang="en-GB"/>
          </a:p>
        </p:txBody>
      </p:sp>
    </p:spTree>
    <p:extLst>
      <p:ext uri="{BB962C8B-B14F-4D97-AF65-F5344CB8AC3E}">
        <p14:creationId xmlns:p14="http://schemas.microsoft.com/office/powerpoint/2010/main" val="932815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9" y="1709740"/>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9" y="4589465"/>
            <a:ext cx="78867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8"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2"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828BDB6-4A47-4E4C-A541-3BFB530F7653}" type="datetimeFigureOut">
              <a:rPr lang="en-GB" smtClean="0"/>
              <a:t>09/05/2022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8F04CC-4548-4D3C-A05E-3AB55645F925}" type="slidenum">
              <a:rPr lang="en-GB" smtClean="0"/>
              <a:t>‹#›</a:t>
            </a:fld>
            <a:endParaRPr lang="en-GB"/>
          </a:p>
        </p:txBody>
      </p:sp>
    </p:spTree>
    <p:extLst>
      <p:ext uri="{BB962C8B-B14F-4D97-AF65-F5344CB8AC3E}">
        <p14:creationId xmlns:p14="http://schemas.microsoft.com/office/powerpoint/2010/main" val="811898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1"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1"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828BDB6-4A47-4E4C-A541-3BFB530F7653}" type="datetimeFigureOut">
              <a:rPr lang="en-GB" smtClean="0"/>
              <a:t>09/05/2022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8F04CC-4548-4D3C-A05E-3AB55645F925}" type="slidenum">
              <a:rPr lang="en-GB" smtClean="0"/>
              <a:t>‹#›</a:t>
            </a:fld>
            <a:endParaRPr lang="en-GB"/>
          </a:p>
        </p:txBody>
      </p:sp>
    </p:spTree>
    <p:extLst>
      <p:ext uri="{BB962C8B-B14F-4D97-AF65-F5344CB8AC3E}">
        <p14:creationId xmlns:p14="http://schemas.microsoft.com/office/powerpoint/2010/main" val="2510121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7"/>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4"/>
            <a:ext cx="3868340" cy="82391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4"/>
            <a:ext cx="3887391" cy="82391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828BDB6-4A47-4E4C-A541-3BFB530F7653}" type="datetimeFigureOut">
              <a:rPr lang="en-GB" smtClean="0"/>
              <a:t>09/05/2022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D8F04CC-4548-4D3C-A05E-3AB55645F925}" type="slidenum">
              <a:rPr lang="en-GB" smtClean="0"/>
              <a:t>‹#›</a:t>
            </a:fld>
            <a:endParaRPr lang="en-GB"/>
          </a:p>
        </p:txBody>
      </p:sp>
    </p:spTree>
    <p:extLst>
      <p:ext uri="{BB962C8B-B14F-4D97-AF65-F5344CB8AC3E}">
        <p14:creationId xmlns:p14="http://schemas.microsoft.com/office/powerpoint/2010/main" val="3777928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828BDB6-4A47-4E4C-A541-3BFB530F7653}" type="datetimeFigureOut">
              <a:rPr lang="en-GB" smtClean="0"/>
              <a:t>09/05/2022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D8F04CC-4548-4D3C-A05E-3AB55645F925}" type="slidenum">
              <a:rPr lang="en-GB" smtClean="0"/>
              <a:t>‹#›</a:t>
            </a:fld>
            <a:endParaRPr lang="en-GB"/>
          </a:p>
        </p:txBody>
      </p:sp>
    </p:spTree>
    <p:extLst>
      <p:ext uri="{BB962C8B-B14F-4D97-AF65-F5344CB8AC3E}">
        <p14:creationId xmlns:p14="http://schemas.microsoft.com/office/powerpoint/2010/main" val="2801129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28BDB6-4A47-4E4C-A541-3BFB530F7653}" type="datetimeFigureOut">
              <a:rPr lang="en-GB" smtClean="0"/>
              <a:t>09/05/2022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D8F04CC-4548-4D3C-A05E-3AB55645F925}" type="slidenum">
              <a:rPr lang="en-GB" smtClean="0"/>
              <a:t>‹#›</a:t>
            </a:fld>
            <a:endParaRPr lang="en-GB"/>
          </a:p>
        </p:txBody>
      </p:sp>
    </p:spTree>
    <p:extLst>
      <p:ext uri="{BB962C8B-B14F-4D97-AF65-F5344CB8AC3E}">
        <p14:creationId xmlns:p14="http://schemas.microsoft.com/office/powerpoint/2010/main" val="2608414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9"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7"/>
            <a:ext cx="462915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9" cy="3811588"/>
          </a:xfrm>
        </p:spPr>
        <p:txBody>
          <a:bodyPr/>
          <a:lstStyle>
            <a:lvl1pPr marL="0" indent="0">
              <a:buNone/>
              <a:defRPr sz="16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828BDB6-4A47-4E4C-A541-3BFB530F7653}" type="datetimeFigureOut">
              <a:rPr lang="en-GB" smtClean="0"/>
              <a:t>09/05/2022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8F04CC-4548-4D3C-A05E-3AB55645F925}" type="slidenum">
              <a:rPr lang="en-GB" smtClean="0"/>
              <a:t>‹#›</a:t>
            </a:fld>
            <a:endParaRPr lang="en-GB"/>
          </a:p>
        </p:txBody>
      </p:sp>
    </p:spTree>
    <p:extLst>
      <p:ext uri="{BB962C8B-B14F-4D97-AF65-F5344CB8AC3E}">
        <p14:creationId xmlns:p14="http://schemas.microsoft.com/office/powerpoint/2010/main" val="3330628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9"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7"/>
            <a:ext cx="4629151" cy="4873625"/>
          </a:xfrm>
        </p:spPr>
        <p:txBody>
          <a:bodyPr anchor="t"/>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9" cy="3811588"/>
          </a:xfrm>
        </p:spPr>
        <p:txBody>
          <a:bodyPr/>
          <a:lstStyle>
            <a:lvl1pPr marL="0" indent="0">
              <a:buNone/>
              <a:defRPr sz="16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828BDB6-4A47-4E4C-A541-3BFB530F7653}" type="datetimeFigureOut">
              <a:rPr lang="en-GB" smtClean="0"/>
              <a:t>09/05/2022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8F04CC-4548-4D3C-A05E-3AB55645F925}" type="slidenum">
              <a:rPr lang="en-GB" smtClean="0"/>
              <a:t>‹#›</a:t>
            </a:fld>
            <a:endParaRPr lang="en-GB"/>
          </a:p>
        </p:txBody>
      </p:sp>
    </p:spTree>
    <p:extLst>
      <p:ext uri="{BB962C8B-B14F-4D97-AF65-F5344CB8AC3E}">
        <p14:creationId xmlns:p14="http://schemas.microsoft.com/office/powerpoint/2010/main" val="1693567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365127"/>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1"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28BDB6-4A47-4E4C-A541-3BFB530F7653}" type="datetimeFigureOut">
              <a:rPr lang="en-GB" smtClean="0"/>
              <a:t>09/05/2022</a:t>
            </a:fld>
            <a:endParaRPr lang="en-GB"/>
          </a:p>
        </p:txBody>
      </p:sp>
      <p:sp>
        <p:nvSpPr>
          <p:cNvPr id="5" name="Footer Placeholder 4"/>
          <p:cNvSpPr>
            <a:spLocks noGrp="1"/>
          </p:cNvSpPr>
          <p:nvPr>
            <p:ph type="ftr" sz="quarter" idx="3"/>
          </p:nvPr>
        </p:nvSpPr>
        <p:spPr>
          <a:xfrm>
            <a:off x="3028951"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1"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8F04CC-4548-4D3C-A05E-3AB55645F925}" type="slidenum">
              <a:rPr lang="en-GB" smtClean="0"/>
              <a:t>‹#›</a:t>
            </a:fld>
            <a:endParaRPr lang="en-GB"/>
          </a:p>
        </p:txBody>
      </p:sp>
    </p:spTree>
    <p:extLst>
      <p:ext uri="{BB962C8B-B14F-4D97-AF65-F5344CB8AC3E}">
        <p14:creationId xmlns:p14="http://schemas.microsoft.com/office/powerpoint/2010/main" val="401127850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9.tif"/></Relationships>
</file>

<file path=ppt/slides/_rels/slide12.xml.rels><?xml version="1.0" encoding="UTF-8" standalone="yes"?>
<Relationships xmlns="http://schemas.openxmlformats.org/package/2006/relationships"><Relationship Id="rId3" Type="http://schemas.openxmlformats.org/officeDocument/2006/relationships/image" Target="../media/image29.tif"/><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tif"/><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31.emf"/><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t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jpg"/><Relationship Id="rId5" Type="http://schemas.openxmlformats.org/officeDocument/2006/relationships/image" Target="../media/image11.jpg"/><Relationship Id="rId10" Type="http://schemas.openxmlformats.org/officeDocument/2006/relationships/image" Target="../media/image16.jpg"/><Relationship Id="rId4" Type="http://schemas.openxmlformats.org/officeDocument/2006/relationships/image" Target="../media/image10.png"/><Relationship Id="rId9"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2.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Αυτισμός: μπορεί να ιαθεί; | Αυτοάνοσα, Χρόνια &amp; Μεταβολικά Νοσήματα">
            <a:extLst>
              <a:ext uri="{FF2B5EF4-FFF2-40B4-BE49-F238E27FC236}">
                <a16:creationId xmlns:a16="http://schemas.microsoft.com/office/drawing/2014/main" id="{7854E8E9-6682-4B60-99A7-C670052B75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988" y="1437357"/>
            <a:ext cx="5978810" cy="39832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E8EC296-0A50-4902-8839-EF6DD6169656}"/>
              </a:ext>
            </a:extLst>
          </p:cNvPr>
          <p:cNvSpPr txBox="1"/>
          <p:nvPr/>
        </p:nvSpPr>
        <p:spPr>
          <a:xfrm>
            <a:off x="3095539" y="1086672"/>
            <a:ext cx="3091709" cy="307777"/>
          </a:xfrm>
          <a:prstGeom prst="rect">
            <a:avLst/>
          </a:prstGeom>
          <a:noFill/>
        </p:spPr>
        <p:txBody>
          <a:bodyPr wrap="square" rtlCol="0">
            <a:spAutoFit/>
          </a:bodyPr>
          <a:lstStyle/>
          <a:p>
            <a:r>
              <a:rPr lang="el-GR" sz="1400" b="1" dirty="0">
                <a:solidFill>
                  <a:srgbClr val="002060"/>
                </a:solidFill>
                <a:latin typeface="Courier New" panose="02070309020205020404" pitchFamily="49" charset="0"/>
                <a:cs typeface="Courier New" panose="02070309020205020404" pitchFamily="49" charset="0"/>
              </a:rPr>
              <a:t>3ο ΔΙΕΠΙΣΤΗΜΟΝΙΚΟ ΦΟΡΟΥΜ</a:t>
            </a:r>
          </a:p>
        </p:txBody>
      </p:sp>
      <p:pic>
        <p:nvPicPr>
          <p:cNvPr id="7" name="Picture 6">
            <a:extLst>
              <a:ext uri="{FF2B5EF4-FFF2-40B4-BE49-F238E27FC236}">
                <a16:creationId xmlns:a16="http://schemas.microsoft.com/office/drawing/2014/main" id="{B81B0410-59F5-4809-9B2B-AE28CF03C9E3}"/>
              </a:ext>
            </a:extLst>
          </p:cNvPr>
          <p:cNvPicPr>
            <a:picLocks noChangeAspect="1"/>
          </p:cNvPicPr>
          <p:nvPr/>
        </p:nvPicPr>
        <p:blipFill>
          <a:blip r:embed="rId3"/>
          <a:stretch>
            <a:fillRect/>
          </a:stretch>
        </p:blipFill>
        <p:spPr>
          <a:xfrm>
            <a:off x="3095539" y="75192"/>
            <a:ext cx="2516697" cy="675052"/>
          </a:xfrm>
          <a:prstGeom prst="rect">
            <a:avLst/>
          </a:prstGeom>
        </p:spPr>
      </p:pic>
      <p:sp>
        <p:nvSpPr>
          <p:cNvPr id="8" name="TextBox 7">
            <a:extLst>
              <a:ext uri="{FF2B5EF4-FFF2-40B4-BE49-F238E27FC236}">
                <a16:creationId xmlns:a16="http://schemas.microsoft.com/office/drawing/2014/main" id="{DA483D74-B570-4F3A-9DDC-6D093D98C38C}"/>
              </a:ext>
            </a:extLst>
          </p:cNvPr>
          <p:cNvSpPr txBox="1"/>
          <p:nvPr/>
        </p:nvSpPr>
        <p:spPr>
          <a:xfrm>
            <a:off x="2103723" y="4497627"/>
            <a:ext cx="5075339" cy="253916"/>
          </a:xfrm>
          <a:prstGeom prst="rect">
            <a:avLst/>
          </a:prstGeom>
          <a:noFill/>
        </p:spPr>
        <p:txBody>
          <a:bodyPr wrap="square" rtlCol="0">
            <a:spAutoFit/>
          </a:bodyPr>
          <a:lstStyle/>
          <a:p>
            <a:pPr algn="ctr"/>
            <a:r>
              <a:rPr lang="en-GB" sz="1050" dirty="0">
                <a:latin typeface="Courier New" panose="02070309020205020404" pitchFamily="49" charset="0"/>
                <a:cs typeface="Courier New" panose="02070309020205020404" pitchFamily="49" charset="0"/>
              </a:rPr>
              <a:t>9-10 </a:t>
            </a:r>
            <a:r>
              <a:rPr lang="el-GR" sz="1050" dirty="0">
                <a:latin typeface="Courier New" panose="02070309020205020404" pitchFamily="49" charset="0"/>
                <a:cs typeface="Courier New" panose="02070309020205020404" pitchFamily="49" charset="0"/>
              </a:rPr>
              <a:t>Μαϊου 2022</a:t>
            </a:r>
          </a:p>
        </p:txBody>
      </p:sp>
      <p:sp>
        <p:nvSpPr>
          <p:cNvPr id="9" name="TextBox 8">
            <a:extLst>
              <a:ext uri="{FF2B5EF4-FFF2-40B4-BE49-F238E27FC236}">
                <a16:creationId xmlns:a16="http://schemas.microsoft.com/office/drawing/2014/main" id="{76C50169-9110-4FA6-9D3B-77103DC2BB22}"/>
              </a:ext>
            </a:extLst>
          </p:cNvPr>
          <p:cNvSpPr txBox="1"/>
          <p:nvPr/>
        </p:nvSpPr>
        <p:spPr>
          <a:xfrm>
            <a:off x="1903877" y="5771328"/>
            <a:ext cx="5075339" cy="584775"/>
          </a:xfrm>
          <a:prstGeom prst="rect">
            <a:avLst/>
          </a:prstGeom>
          <a:noFill/>
        </p:spPr>
        <p:txBody>
          <a:bodyPr wrap="square" rtlCol="0">
            <a:spAutoFit/>
          </a:bodyPr>
          <a:lstStyle/>
          <a:p>
            <a:pPr algn="ctr"/>
            <a:r>
              <a:rPr lang="el-GR" sz="800" dirty="0">
                <a:latin typeface="Courier New" panose="02070309020205020404" pitchFamily="49" charset="0"/>
                <a:cs typeface="Courier New" panose="02070309020205020404" pitchFamily="49" charset="0"/>
              </a:rPr>
              <a:t>Παρουσίαση: </a:t>
            </a:r>
            <a:r>
              <a:rPr lang="el-GR" sz="800" b="1" dirty="0">
                <a:latin typeface="Courier New" panose="02070309020205020404" pitchFamily="49" charset="0"/>
                <a:cs typeface="Courier New" panose="02070309020205020404" pitchFamily="49" charset="0"/>
              </a:rPr>
              <a:t>Καββάλου Πελαγία</a:t>
            </a:r>
          </a:p>
          <a:p>
            <a:pPr algn="ctr"/>
            <a:r>
              <a:rPr lang="el-GR" sz="800" dirty="0">
                <a:latin typeface="Courier New" panose="02070309020205020404" pitchFamily="49" charset="0"/>
                <a:cs typeface="Courier New" panose="02070309020205020404" pitchFamily="49" charset="0"/>
              </a:rPr>
              <a:t>Διπλ. Αρχιτέκτων Μηχανικός </a:t>
            </a:r>
            <a:r>
              <a:rPr lang="en-GB" sz="800" dirty="0">
                <a:latin typeface="Courier New" panose="02070309020205020404" pitchFamily="49" charset="0"/>
                <a:cs typeface="Courier New" panose="02070309020205020404" pitchFamily="49" charset="0"/>
              </a:rPr>
              <a:t>Frederic University</a:t>
            </a:r>
            <a:endParaRPr lang="el-GR" sz="800" dirty="0">
              <a:latin typeface="Courier New" panose="02070309020205020404" pitchFamily="49" charset="0"/>
              <a:cs typeface="Courier New" panose="02070309020205020404" pitchFamily="49" charset="0"/>
            </a:endParaRPr>
          </a:p>
          <a:p>
            <a:pPr algn="ctr"/>
            <a:r>
              <a:rPr lang="el-GR" sz="800" dirty="0">
                <a:latin typeface="Courier New" panose="02070309020205020404" pitchFamily="49" charset="0"/>
                <a:cs typeface="Courier New" panose="02070309020205020404" pitchFamily="49" charset="0"/>
              </a:rPr>
              <a:t>Υπ.Διδάκτωρ Πανεπιστήμιο Κύπρου</a:t>
            </a:r>
            <a:endParaRPr lang="en-GB" sz="800" dirty="0">
              <a:latin typeface="Courier New" panose="02070309020205020404" pitchFamily="49" charset="0"/>
              <a:cs typeface="Courier New" panose="02070309020205020404" pitchFamily="49" charset="0"/>
            </a:endParaRPr>
          </a:p>
          <a:p>
            <a:pPr algn="ctr"/>
            <a:endParaRPr lang="el-GR" sz="8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189965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3F26740-2C69-4854-8FA9-0F89A8CC73CD}"/>
              </a:ext>
            </a:extLst>
          </p:cNvPr>
          <p:cNvSpPr/>
          <p:nvPr/>
        </p:nvSpPr>
        <p:spPr>
          <a:xfrm>
            <a:off x="418016" y="0"/>
            <a:ext cx="2447109" cy="6857999"/>
          </a:xfrm>
          <a:prstGeom prst="rect">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solidFill>
                <a:srgbClr val="002060"/>
              </a:solidFill>
            </a:endParaRPr>
          </a:p>
        </p:txBody>
      </p:sp>
      <p:sp>
        <p:nvSpPr>
          <p:cNvPr id="8" name="TextBox 7">
            <a:extLst>
              <a:ext uri="{FF2B5EF4-FFF2-40B4-BE49-F238E27FC236}">
                <a16:creationId xmlns:a16="http://schemas.microsoft.com/office/drawing/2014/main" id="{9E7A7A57-58EE-4849-9BA4-6399276E67D2}"/>
              </a:ext>
            </a:extLst>
          </p:cNvPr>
          <p:cNvSpPr txBox="1"/>
          <p:nvPr/>
        </p:nvSpPr>
        <p:spPr>
          <a:xfrm>
            <a:off x="658355" y="78451"/>
            <a:ext cx="4235115" cy="261610"/>
          </a:xfrm>
          <a:prstGeom prst="rect">
            <a:avLst/>
          </a:prstGeom>
          <a:noFill/>
        </p:spPr>
        <p:txBody>
          <a:bodyPr wrap="square" rtlCol="0">
            <a:spAutoFit/>
          </a:bodyPr>
          <a:lstStyle/>
          <a:p>
            <a:r>
              <a:rPr lang="el-GR" sz="1100" b="1" dirty="0">
                <a:solidFill>
                  <a:schemeClr val="bg1">
                    <a:lumMod val="95000"/>
                  </a:schemeClr>
                </a:solidFill>
                <a:latin typeface="Courier New" panose="02070309020205020404" pitchFamily="49" charset="0"/>
                <a:cs typeface="Courier New" panose="02070309020205020404" pitchFamily="49" charset="0"/>
              </a:rPr>
              <a:t>Διάθεση: ΗΡΕΜΙΑ </a:t>
            </a:r>
            <a:endParaRPr lang="en-GB" sz="1100" b="1" dirty="0">
              <a:solidFill>
                <a:schemeClr val="bg1">
                  <a:lumMod val="95000"/>
                </a:schemeClr>
              </a:solidFill>
              <a:latin typeface="Courier New" panose="02070309020205020404" pitchFamily="49" charset="0"/>
              <a:cs typeface="Courier New" panose="02070309020205020404" pitchFamily="49" charset="0"/>
            </a:endParaRPr>
          </a:p>
        </p:txBody>
      </p:sp>
      <p:sp>
        <p:nvSpPr>
          <p:cNvPr id="9" name="TextBox 8">
            <a:extLst>
              <a:ext uri="{FF2B5EF4-FFF2-40B4-BE49-F238E27FC236}">
                <a16:creationId xmlns:a16="http://schemas.microsoft.com/office/drawing/2014/main" id="{F31B7BCC-05EA-468D-9AFA-F328A003DCE5}"/>
              </a:ext>
            </a:extLst>
          </p:cNvPr>
          <p:cNvSpPr txBox="1"/>
          <p:nvPr/>
        </p:nvSpPr>
        <p:spPr>
          <a:xfrm>
            <a:off x="404084" y="398858"/>
            <a:ext cx="2528240" cy="6324808"/>
          </a:xfrm>
          <a:prstGeom prst="rect">
            <a:avLst/>
          </a:prstGeom>
          <a:noFill/>
        </p:spPr>
        <p:txBody>
          <a:bodyPr wrap="square" rtlCol="0">
            <a:spAutoFit/>
          </a:bodyPr>
          <a:lstStyle/>
          <a:p>
            <a:r>
              <a:rPr lang="el-GR" sz="1050" b="1" dirty="0">
                <a:solidFill>
                  <a:schemeClr val="bg1">
                    <a:lumMod val="95000"/>
                  </a:schemeClr>
                </a:solidFill>
                <a:latin typeface="Courier New" panose="02070309020205020404" pitchFamily="49" charset="0"/>
                <a:cs typeface="Courier New" panose="02070309020205020404" pitchFamily="49" charset="0"/>
              </a:rPr>
              <a:t>Αποτελέσματα Ανάλυσης</a:t>
            </a:r>
          </a:p>
          <a:p>
            <a:endParaRPr lang="el-GR" sz="900" b="1" dirty="0">
              <a:solidFill>
                <a:schemeClr val="bg1">
                  <a:lumMod val="95000"/>
                </a:schemeClr>
              </a:solidFill>
              <a:latin typeface="Courier New" panose="02070309020205020404" pitchFamily="49" charset="0"/>
              <a:cs typeface="Courier New" panose="02070309020205020404" pitchFamily="49" charset="0"/>
            </a:endParaRPr>
          </a:p>
          <a:p>
            <a:pPr marL="228600" indent="-22860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12/15 Καθημερινό Καθιστικό</a:t>
            </a:r>
          </a:p>
          <a:p>
            <a:pPr marL="228600" indent="-22860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9/15 Υψηλή τιμή ενσωμάτωσης</a:t>
            </a:r>
          </a:p>
          <a:p>
            <a:pPr marL="228600" indent="-22860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5/15 Μέτρια τιμής ενσωμάτωσης</a:t>
            </a:r>
          </a:p>
          <a:p>
            <a:endParaRPr lang="el-GR" sz="900" b="1" dirty="0">
              <a:solidFill>
                <a:schemeClr val="bg1">
                  <a:lumMod val="95000"/>
                </a:schemeClr>
              </a:solidFill>
              <a:latin typeface="Courier New" panose="02070309020205020404" pitchFamily="49" charset="0"/>
              <a:cs typeface="Courier New" panose="02070309020205020404" pitchFamily="49" charset="0"/>
            </a:endParaRPr>
          </a:p>
          <a:p>
            <a:pPr marL="228600" indent="-22860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6/15 Χαμηλή Τιμή  Βάθους </a:t>
            </a:r>
          </a:p>
          <a:p>
            <a:pPr marL="228600" indent="-22860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7/15 Μέτρια Τιμή Βάθους</a:t>
            </a:r>
          </a:p>
          <a:p>
            <a:pPr marL="228600" indent="-22860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2/15 Υψηλή τιμή Βάθους</a:t>
            </a:r>
          </a:p>
          <a:p>
            <a:pPr marL="228600" indent="-228600">
              <a:buFont typeface="Arial" panose="020B0604020202020204" pitchFamily="34" charset="0"/>
              <a:buChar char="•"/>
            </a:pPr>
            <a:endParaRPr lang="el-GR" sz="900" b="1" dirty="0">
              <a:solidFill>
                <a:schemeClr val="bg1">
                  <a:lumMod val="95000"/>
                </a:schemeClr>
              </a:solidFill>
              <a:latin typeface="Courier New" panose="02070309020205020404" pitchFamily="49" charset="0"/>
              <a:cs typeface="Courier New" panose="02070309020205020404" pitchFamily="49" charset="0"/>
            </a:endParaRPr>
          </a:p>
          <a:p>
            <a:pPr marL="228600" indent="-22860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3/15 6 οπτικές προσβάσεις</a:t>
            </a:r>
          </a:p>
          <a:p>
            <a:pPr marL="228600" indent="-22860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4/15 5 οπτικές προσβάσεις</a:t>
            </a:r>
          </a:p>
          <a:p>
            <a:pPr marL="228600" indent="-22860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5/15 4 οπτικές προσβάσεις</a:t>
            </a:r>
          </a:p>
          <a:p>
            <a:pPr marL="228600" indent="-22860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3/15 3 οπτικές προσβάσεις</a:t>
            </a:r>
          </a:p>
          <a:p>
            <a:pPr marL="228600" indent="-228600">
              <a:buFont typeface="Arial" panose="020B0604020202020204" pitchFamily="34" charset="0"/>
              <a:buChar char="•"/>
            </a:pPr>
            <a:endParaRPr lang="el-GR" sz="900" b="1" dirty="0">
              <a:solidFill>
                <a:schemeClr val="bg1">
                  <a:lumMod val="95000"/>
                </a:schemeClr>
              </a:solidFill>
              <a:latin typeface="Courier New" panose="02070309020205020404" pitchFamily="49" charset="0"/>
              <a:cs typeface="Courier New" panose="02070309020205020404" pitchFamily="49" charset="0"/>
            </a:endParaRPr>
          </a:p>
          <a:p>
            <a:pPr marL="228600" indent="-22860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13/15 Περιμετρικά</a:t>
            </a:r>
          </a:p>
          <a:p>
            <a:pPr marL="228600" indent="-22860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2/15 Αξονικά</a:t>
            </a:r>
          </a:p>
          <a:p>
            <a:pPr marL="228600" indent="-228600">
              <a:buFont typeface="Arial" panose="020B0604020202020204" pitchFamily="34" charset="0"/>
              <a:buChar char="•"/>
            </a:pPr>
            <a:endParaRPr lang="el-GR" sz="900" b="1" dirty="0">
              <a:solidFill>
                <a:schemeClr val="bg1">
                  <a:lumMod val="95000"/>
                </a:schemeClr>
              </a:solidFill>
              <a:latin typeface="Courier New" panose="02070309020205020404" pitchFamily="49" charset="0"/>
              <a:cs typeface="Courier New" panose="02070309020205020404" pitchFamily="49" charset="0"/>
            </a:endParaRPr>
          </a:p>
          <a:p>
            <a:pPr marL="228600" indent="-228600">
              <a:buFont typeface="Arial" panose="020B0604020202020204" pitchFamily="34" charset="0"/>
              <a:buChar char="•"/>
            </a:pPr>
            <a:endParaRPr lang="el-GR" sz="900" b="1" dirty="0">
              <a:solidFill>
                <a:schemeClr val="bg1">
                  <a:lumMod val="95000"/>
                </a:schemeClr>
              </a:solidFill>
              <a:latin typeface="Courier New" panose="02070309020205020404" pitchFamily="49" charset="0"/>
              <a:cs typeface="Courier New" panose="02070309020205020404" pitchFamily="49" charset="0"/>
            </a:endParaRPr>
          </a:p>
          <a:p>
            <a:pPr marL="228600" indent="-22860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14/15 Στατική θέση</a:t>
            </a:r>
          </a:p>
          <a:p>
            <a:pPr marL="228600" indent="-22860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1/15 Κυκλική κίνηση</a:t>
            </a:r>
          </a:p>
          <a:p>
            <a:pPr marL="228600" indent="-228600">
              <a:buFont typeface="Arial" panose="020B0604020202020204" pitchFamily="34" charset="0"/>
              <a:buChar char="•"/>
            </a:pPr>
            <a:endParaRPr lang="el-GR" sz="900" b="1" dirty="0">
              <a:solidFill>
                <a:schemeClr val="bg1">
                  <a:lumMod val="95000"/>
                </a:schemeClr>
              </a:solidFill>
              <a:latin typeface="Courier New" panose="02070309020205020404" pitchFamily="49" charset="0"/>
              <a:cs typeface="Courier New" panose="02070309020205020404" pitchFamily="49" charset="0"/>
            </a:endParaRPr>
          </a:p>
          <a:p>
            <a:pPr marL="228600" indent="-22860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12/15 Κεντρικά</a:t>
            </a:r>
          </a:p>
          <a:p>
            <a:pPr marL="228600" indent="-22860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3/15 Έκκεντρα</a:t>
            </a:r>
          </a:p>
          <a:p>
            <a:pPr marL="228600" indent="-228600">
              <a:buFont typeface="Arial" panose="020B0604020202020204" pitchFamily="34" charset="0"/>
              <a:buChar char="•"/>
            </a:pPr>
            <a:endParaRPr lang="el-GR" sz="900" b="1" dirty="0">
              <a:solidFill>
                <a:schemeClr val="bg1">
                  <a:lumMod val="95000"/>
                </a:schemeClr>
              </a:solidFill>
              <a:latin typeface="Courier New" panose="02070309020205020404" pitchFamily="49" charset="0"/>
              <a:cs typeface="Courier New" panose="02070309020205020404" pitchFamily="49" charset="0"/>
            </a:endParaRPr>
          </a:p>
          <a:p>
            <a:pPr marL="228600" indent="-22860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13/15 Εσωτερικά </a:t>
            </a:r>
          </a:p>
          <a:p>
            <a:pPr marL="228600" indent="-22860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2/15 Εξωτερικά</a:t>
            </a:r>
          </a:p>
          <a:p>
            <a:pPr marL="228600" indent="-228600">
              <a:buFont typeface="Arial" panose="020B0604020202020204" pitchFamily="34" charset="0"/>
              <a:buChar char="•"/>
            </a:pPr>
            <a:endParaRPr lang="el-GR" sz="900" b="1" dirty="0">
              <a:solidFill>
                <a:schemeClr val="bg1">
                  <a:lumMod val="95000"/>
                </a:schemeClr>
              </a:solidFill>
              <a:latin typeface="Courier New" panose="02070309020205020404" pitchFamily="49" charset="0"/>
              <a:cs typeface="Courier New" panose="02070309020205020404" pitchFamily="49" charset="0"/>
            </a:endParaRPr>
          </a:p>
          <a:p>
            <a:endParaRPr lang="el-GR" sz="900" b="1" dirty="0">
              <a:solidFill>
                <a:schemeClr val="bg1">
                  <a:lumMod val="95000"/>
                </a:schemeClr>
              </a:solidFill>
              <a:latin typeface="Courier New" panose="02070309020205020404" pitchFamily="49" charset="0"/>
              <a:cs typeface="Courier New" panose="02070309020205020404" pitchFamily="49" charset="0"/>
            </a:endParaRPr>
          </a:p>
          <a:p>
            <a:endParaRPr lang="en-GB" sz="900" b="1" dirty="0">
              <a:solidFill>
                <a:schemeClr val="bg1">
                  <a:lumMod val="95000"/>
                </a:schemeClr>
              </a:solidFill>
              <a:latin typeface="Courier New" panose="02070309020205020404" pitchFamily="49" charset="0"/>
              <a:cs typeface="Courier New" panose="02070309020205020404" pitchFamily="49" charset="0"/>
            </a:endParaRPr>
          </a:p>
          <a:p>
            <a:r>
              <a:rPr lang="el-GR" sz="1050" b="1" dirty="0">
                <a:solidFill>
                  <a:schemeClr val="bg1">
                    <a:lumMod val="95000"/>
                  </a:schemeClr>
                </a:solidFill>
                <a:latin typeface="Courier New" panose="02070309020205020404" pitchFamily="49" charset="0"/>
                <a:cs typeface="Courier New" panose="02070309020205020404" pitchFamily="49" charset="0"/>
              </a:rPr>
              <a:t>Παρατηρήσεις</a:t>
            </a:r>
          </a:p>
          <a:p>
            <a:endParaRPr lang="el-GR" sz="900" b="1" dirty="0">
              <a:solidFill>
                <a:schemeClr val="bg1">
                  <a:lumMod val="95000"/>
                </a:schemeClr>
              </a:solidFill>
              <a:latin typeface="Courier New" panose="02070309020205020404" pitchFamily="49" charset="0"/>
              <a:cs typeface="Courier New" panose="02070309020205020404" pitchFamily="49" charset="0"/>
            </a:endParaRPr>
          </a:p>
          <a:p>
            <a:pPr marL="171450" indent="-17145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Επιλέγουν να μην βρίσκονται σε κίνηση</a:t>
            </a:r>
          </a:p>
          <a:p>
            <a:pPr marL="171450" indent="-17145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Επιλέγουν το καθημεριμερινό καθιστικό ένα χώρο αρκετά ενσωματωμένο καιδυνατές οπτικές συνδέσεις σε χώρους που αναπτύσσονται περμετρικά.</a:t>
            </a:r>
          </a:p>
          <a:p>
            <a:pPr marL="171450" indent="-17145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Επιλέγου έκκεντρα σημεία του  χώρου</a:t>
            </a:r>
          </a:p>
          <a:p>
            <a:pPr marL="171450" indent="-171450">
              <a:buFont typeface="Arial" panose="020B0604020202020204" pitchFamily="34" charset="0"/>
              <a:buChar char="•"/>
            </a:pPr>
            <a:endParaRPr lang="el-GR" sz="900" b="1" dirty="0">
              <a:solidFill>
                <a:schemeClr val="bg1">
                  <a:lumMod val="95000"/>
                </a:schemeClr>
              </a:solidFill>
              <a:latin typeface="Courier New" panose="02070309020205020404" pitchFamily="49" charset="0"/>
              <a:cs typeface="Courier New" panose="02070309020205020404" pitchFamily="49" charset="0"/>
            </a:endParaRPr>
          </a:p>
          <a:p>
            <a:pPr marL="171450" indent="-171450">
              <a:buFont typeface="Arial" panose="020B0604020202020204" pitchFamily="34" charset="0"/>
              <a:buChar char="•"/>
            </a:pPr>
            <a:endParaRPr lang="el-GR" sz="900" b="1" dirty="0">
              <a:solidFill>
                <a:schemeClr val="bg1">
                  <a:lumMod val="95000"/>
                </a:schemeClr>
              </a:solidFill>
              <a:latin typeface="Courier New" panose="02070309020205020404" pitchFamily="49" charset="0"/>
              <a:cs typeface="Courier New" panose="02070309020205020404" pitchFamily="49" charset="0"/>
            </a:endParaRPr>
          </a:p>
          <a:p>
            <a:pPr marL="171450" indent="-171450">
              <a:buFont typeface="Arial" panose="020B0604020202020204" pitchFamily="34" charset="0"/>
              <a:buChar char="•"/>
            </a:pPr>
            <a:endParaRPr lang="el-GR" sz="900" b="1" dirty="0">
              <a:solidFill>
                <a:schemeClr val="bg1">
                  <a:lumMod val="95000"/>
                </a:schemeClr>
              </a:solidFill>
              <a:latin typeface="Courier New" panose="02070309020205020404" pitchFamily="49" charset="0"/>
              <a:cs typeface="Courier New" panose="02070309020205020404" pitchFamily="49" charset="0"/>
            </a:endParaRPr>
          </a:p>
          <a:p>
            <a:endParaRPr lang="en-GB" sz="900" b="1" dirty="0">
              <a:solidFill>
                <a:schemeClr val="bg1">
                  <a:lumMod val="95000"/>
                </a:schemeClr>
              </a:solidFill>
              <a:latin typeface="Courier New" panose="02070309020205020404" pitchFamily="49" charset="0"/>
              <a:cs typeface="Courier New" panose="02070309020205020404" pitchFamily="49" charset="0"/>
            </a:endParaRPr>
          </a:p>
        </p:txBody>
      </p:sp>
      <p:pic>
        <p:nvPicPr>
          <p:cNvPr id="12" name="Picture 11">
            <a:extLst>
              <a:ext uri="{FF2B5EF4-FFF2-40B4-BE49-F238E27FC236}">
                <a16:creationId xmlns:a16="http://schemas.microsoft.com/office/drawing/2014/main" id="{B823996A-29A6-42CE-BFCF-9F453F716E64}"/>
              </a:ext>
            </a:extLst>
          </p:cNvPr>
          <p:cNvPicPr>
            <a:picLocks noChangeAspect="1"/>
          </p:cNvPicPr>
          <p:nvPr/>
        </p:nvPicPr>
        <p:blipFill rotWithShape="1">
          <a:blip r:embed="rId2"/>
          <a:srcRect r="1142"/>
          <a:stretch/>
        </p:blipFill>
        <p:spPr>
          <a:xfrm>
            <a:off x="3328494" y="170107"/>
            <a:ext cx="5574878" cy="6669602"/>
          </a:xfrm>
          <a:prstGeom prst="rect">
            <a:avLst/>
          </a:prstGeom>
        </p:spPr>
      </p:pic>
    </p:spTree>
    <p:extLst>
      <p:ext uri="{BB962C8B-B14F-4D97-AF65-F5344CB8AC3E}">
        <p14:creationId xmlns:p14="http://schemas.microsoft.com/office/powerpoint/2010/main" val="357549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A73F9A4-07D6-4CE4-933E-DBC2F03DB97B}"/>
              </a:ext>
            </a:extLst>
          </p:cNvPr>
          <p:cNvSpPr/>
          <p:nvPr/>
        </p:nvSpPr>
        <p:spPr>
          <a:xfrm>
            <a:off x="418016" y="0"/>
            <a:ext cx="2447109" cy="6858000"/>
          </a:xfrm>
          <a:prstGeom prst="rect">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solidFill>
                <a:srgbClr val="002060"/>
              </a:solidFill>
            </a:endParaRPr>
          </a:p>
        </p:txBody>
      </p:sp>
      <p:pic>
        <p:nvPicPr>
          <p:cNvPr id="16" name="Picture 15">
            <a:extLst>
              <a:ext uri="{FF2B5EF4-FFF2-40B4-BE49-F238E27FC236}">
                <a16:creationId xmlns:a16="http://schemas.microsoft.com/office/drawing/2014/main" id="{E6CEC7FD-D7C3-49E6-A21A-941178B2402C}"/>
              </a:ext>
            </a:extLst>
          </p:cNvPr>
          <p:cNvPicPr>
            <a:picLocks noChangeAspect="1"/>
          </p:cNvPicPr>
          <p:nvPr/>
        </p:nvPicPr>
        <p:blipFill rotWithShape="1">
          <a:blip r:embed="rId2"/>
          <a:srcRect l="31134" t="70613" r="35715" b="2036"/>
          <a:stretch/>
        </p:blipFill>
        <p:spPr>
          <a:xfrm>
            <a:off x="873454" y="4621101"/>
            <a:ext cx="1650124" cy="2016248"/>
          </a:xfrm>
          <a:prstGeom prst="rect">
            <a:avLst/>
          </a:prstGeom>
        </p:spPr>
      </p:pic>
      <p:pic>
        <p:nvPicPr>
          <p:cNvPr id="14" name="Picture 13">
            <a:extLst>
              <a:ext uri="{FF2B5EF4-FFF2-40B4-BE49-F238E27FC236}">
                <a16:creationId xmlns:a16="http://schemas.microsoft.com/office/drawing/2014/main" id="{6245868D-1E8D-45D3-8781-EB7EDB74F0E1}"/>
              </a:ext>
            </a:extLst>
          </p:cNvPr>
          <p:cNvPicPr>
            <a:picLocks noChangeAspect="1"/>
          </p:cNvPicPr>
          <p:nvPr/>
        </p:nvPicPr>
        <p:blipFill rotWithShape="1">
          <a:blip r:embed="rId3"/>
          <a:srcRect t="4879" b="2337"/>
          <a:stretch/>
        </p:blipFill>
        <p:spPr>
          <a:xfrm>
            <a:off x="3333765" y="4410094"/>
            <a:ext cx="5486396" cy="2387761"/>
          </a:xfrm>
          <a:prstGeom prst="rect">
            <a:avLst/>
          </a:prstGeom>
        </p:spPr>
      </p:pic>
      <p:pic>
        <p:nvPicPr>
          <p:cNvPr id="13" name="Picture 12">
            <a:extLst>
              <a:ext uri="{FF2B5EF4-FFF2-40B4-BE49-F238E27FC236}">
                <a16:creationId xmlns:a16="http://schemas.microsoft.com/office/drawing/2014/main" id="{5971D23C-6B1B-4891-8D30-3946B806F528}"/>
              </a:ext>
            </a:extLst>
          </p:cNvPr>
          <p:cNvPicPr/>
          <p:nvPr/>
        </p:nvPicPr>
        <p:blipFill rotWithShape="1">
          <a:blip r:embed="rId4"/>
          <a:srcRect t="39663" r="2626" b="32692"/>
          <a:stretch/>
        </p:blipFill>
        <p:spPr bwMode="auto">
          <a:xfrm>
            <a:off x="3291872" y="2183680"/>
            <a:ext cx="5561340" cy="2234100"/>
          </a:xfrm>
          <a:prstGeom prst="rect">
            <a:avLst/>
          </a:prstGeom>
          <a:noFill/>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5F0D243C-F8E8-4C0B-9C9C-92114C66E6BE}"/>
              </a:ext>
            </a:extLst>
          </p:cNvPr>
          <p:cNvPicPr>
            <a:picLocks noChangeAspect="1"/>
          </p:cNvPicPr>
          <p:nvPr/>
        </p:nvPicPr>
        <p:blipFill rotWithShape="1">
          <a:blip r:embed="rId5"/>
          <a:srcRect l="2459" t="1046" r="56561" b="62882"/>
          <a:stretch/>
        </p:blipFill>
        <p:spPr>
          <a:xfrm>
            <a:off x="910676" y="462887"/>
            <a:ext cx="1536437" cy="1879989"/>
          </a:xfrm>
          <a:prstGeom prst="rect">
            <a:avLst/>
          </a:prstGeom>
        </p:spPr>
      </p:pic>
      <p:pic>
        <p:nvPicPr>
          <p:cNvPr id="9" name="Picture 8">
            <a:extLst>
              <a:ext uri="{FF2B5EF4-FFF2-40B4-BE49-F238E27FC236}">
                <a16:creationId xmlns:a16="http://schemas.microsoft.com/office/drawing/2014/main" id="{DCD088F7-FC02-4D37-ADB3-59B953F233DC}"/>
              </a:ext>
            </a:extLst>
          </p:cNvPr>
          <p:cNvPicPr>
            <a:picLocks noChangeAspect="1"/>
          </p:cNvPicPr>
          <p:nvPr/>
        </p:nvPicPr>
        <p:blipFill rotWithShape="1">
          <a:blip r:embed="rId2"/>
          <a:srcRect l="5178" t="40124" r="48515" b="29871"/>
          <a:stretch/>
        </p:blipFill>
        <p:spPr>
          <a:xfrm>
            <a:off x="822729" y="2640873"/>
            <a:ext cx="1728887" cy="1556658"/>
          </a:xfrm>
          <a:prstGeom prst="rect">
            <a:avLst/>
          </a:prstGeom>
        </p:spPr>
      </p:pic>
      <p:pic>
        <p:nvPicPr>
          <p:cNvPr id="12" name="Picture 11">
            <a:extLst>
              <a:ext uri="{FF2B5EF4-FFF2-40B4-BE49-F238E27FC236}">
                <a16:creationId xmlns:a16="http://schemas.microsoft.com/office/drawing/2014/main" id="{BE93F3BB-8FC7-4BAD-BF63-31751A3DB010}"/>
              </a:ext>
            </a:extLst>
          </p:cNvPr>
          <p:cNvPicPr/>
          <p:nvPr/>
        </p:nvPicPr>
        <p:blipFill rotWithShape="1">
          <a:blip r:embed="rId4"/>
          <a:srcRect t="9992" r="1511" b="63448"/>
          <a:stretch/>
        </p:blipFill>
        <p:spPr bwMode="auto">
          <a:xfrm>
            <a:off x="3269836" y="66274"/>
            <a:ext cx="5603455" cy="2138248"/>
          </a:xfrm>
          <a:prstGeom prst="rect">
            <a:avLst/>
          </a:prstGeom>
          <a:noFill/>
          <a:ln>
            <a:noFill/>
          </a:ln>
          <a:extLst>
            <a:ext uri="{53640926-AAD7-44D8-BBD7-CCE9431645EC}">
              <a14:shadowObscured xmlns:a14="http://schemas.microsoft.com/office/drawing/2010/main"/>
            </a:ext>
          </a:extLst>
        </p:spPr>
      </p:pic>
      <p:sp>
        <p:nvSpPr>
          <p:cNvPr id="17" name="TextBox 16">
            <a:extLst>
              <a:ext uri="{FF2B5EF4-FFF2-40B4-BE49-F238E27FC236}">
                <a16:creationId xmlns:a16="http://schemas.microsoft.com/office/drawing/2014/main" id="{09A9659D-4601-4AE1-A9C0-03D271E862A2}"/>
              </a:ext>
            </a:extLst>
          </p:cNvPr>
          <p:cNvSpPr txBox="1"/>
          <p:nvPr/>
        </p:nvSpPr>
        <p:spPr>
          <a:xfrm>
            <a:off x="705439" y="-11468"/>
            <a:ext cx="4235115" cy="430887"/>
          </a:xfrm>
          <a:prstGeom prst="rect">
            <a:avLst/>
          </a:prstGeom>
          <a:noFill/>
        </p:spPr>
        <p:txBody>
          <a:bodyPr wrap="square" rtlCol="0">
            <a:spAutoFit/>
          </a:bodyPr>
          <a:lstStyle/>
          <a:p>
            <a:r>
              <a:rPr lang="el-GR" sz="1100" b="1" dirty="0">
                <a:solidFill>
                  <a:schemeClr val="bg1">
                    <a:lumMod val="95000"/>
                  </a:schemeClr>
                </a:solidFill>
                <a:latin typeface="Courier New" panose="02070309020205020404" pitchFamily="49" charset="0"/>
                <a:cs typeface="Courier New" panose="02070309020205020404" pitchFamily="49" charset="0"/>
              </a:rPr>
              <a:t>Συντακτική Ανάλυση </a:t>
            </a:r>
          </a:p>
          <a:p>
            <a:r>
              <a:rPr lang="el-GR" sz="1100" b="1" dirty="0">
                <a:solidFill>
                  <a:schemeClr val="bg1">
                    <a:lumMod val="95000"/>
                  </a:schemeClr>
                </a:solidFill>
                <a:latin typeface="Courier New" panose="02070309020205020404" pitchFamily="49" charset="0"/>
                <a:cs typeface="Courier New" panose="02070309020205020404" pitchFamily="49" charset="0"/>
              </a:rPr>
              <a:t>Διάθεση:ΑΝΑΣΤΑΤΩΣΗ/ΘΥΜΟΣ</a:t>
            </a:r>
          </a:p>
        </p:txBody>
      </p:sp>
      <p:sp>
        <p:nvSpPr>
          <p:cNvPr id="18" name="TextBox 17">
            <a:extLst>
              <a:ext uri="{FF2B5EF4-FFF2-40B4-BE49-F238E27FC236}">
                <a16:creationId xmlns:a16="http://schemas.microsoft.com/office/drawing/2014/main" id="{B230F207-DC73-415B-AFA8-A2817E7C991B}"/>
              </a:ext>
            </a:extLst>
          </p:cNvPr>
          <p:cNvSpPr txBox="1"/>
          <p:nvPr/>
        </p:nvSpPr>
        <p:spPr>
          <a:xfrm>
            <a:off x="1105984" y="2323270"/>
            <a:ext cx="4235115" cy="261610"/>
          </a:xfrm>
          <a:prstGeom prst="rect">
            <a:avLst/>
          </a:prstGeom>
          <a:noFill/>
        </p:spPr>
        <p:txBody>
          <a:bodyPr wrap="square" rtlCol="0">
            <a:spAutoFit/>
          </a:bodyPr>
          <a:lstStyle/>
          <a:p>
            <a:r>
              <a:rPr lang="en-GB" sz="1100" b="1" dirty="0">
                <a:solidFill>
                  <a:schemeClr val="bg1">
                    <a:lumMod val="95000"/>
                  </a:schemeClr>
                </a:solidFill>
                <a:latin typeface="Courier New" panose="02070309020205020404" pitchFamily="49" charset="0"/>
                <a:cs typeface="Courier New" panose="02070309020205020404" pitchFamily="49" charset="0"/>
              </a:rPr>
              <a:t>Convex Graph</a:t>
            </a:r>
            <a:endParaRPr lang="el-GR" sz="1100" b="1" dirty="0">
              <a:solidFill>
                <a:schemeClr val="bg1">
                  <a:lumMod val="95000"/>
                </a:schemeClr>
              </a:solidFill>
              <a:latin typeface="Courier New" panose="02070309020205020404" pitchFamily="49" charset="0"/>
              <a:cs typeface="Courier New" panose="02070309020205020404" pitchFamily="49" charset="0"/>
            </a:endParaRPr>
          </a:p>
        </p:txBody>
      </p:sp>
      <p:sp>
        <p:nvSpPr>
          <p:cNvPr id="19" name="TextBox 18">
            <a:extLst>
              <a:ext uri="{FF2B5EF4-FFF2-40B4-BE49-F238E27FC236}">
                <a16:creationId xmlns:a16="http://schemas.microsoft.com/office/drawing/2014/main" id="{AC17D054-87CA-4A9A-A31B-6D96BBE91A64}"/>
              </a:ext>
            </a:extLst>
          </p:cNvPr>
          <p:cNvSpPr txBox="1"/>
          <p:nvPr/>
        </p:nvSpPr>
        <p:spPr>
          <a:xfrm>
            <a:off x="1097108" y="4240631"/>
            <a:ext cx="4235115" cy="261610"/>
          </a:xfrm>
          <a:prstGeom prst="rect">
            <a:avLst/>
          </a:prstGeom>
          <a:noFill/>
        </p:spPr>
        <p:txBody>
          <a:bodyPr wrap="square" rtlCol="0">
            <a:spAutoFit/>
          </a:bodyPr>
          <a:lstStyle/>
          <a:p>
            <a:r>
              <a:rPr lang="en-GB" sz="1100" b="1" dirty="0">
                <a:solidFill>
                  <a:schemeClr val="bg1">
                    <a:lumMod val="95000"/>
                  </a:schemeClr>
                </a:solidFill>
                <a:latin typeface="Courier New" panose="02070309020205020404" pitchFamily="49" charset="0"/>
                <a:cs typeface="Courier New" panose="02070309020205020404" pitchFamily="49" charset="0"/>
              </a:rPr>
              <a:t>Depth Graph</a:t>
            </a:r>
            <a:endParaRPr lang="el-GR" sz="1100" b="1" dirty="0">
              <a:solidFill>
                <a:schemeClr val="bg1">
                  <a:lumMod val="95000"/>
                </a:schemeClr>
              </a:solidFill>
              <a:latin typeface="Courier New" panose="02070309020205020404" pitchFamily="49" charset="0"/>
              <a:cs typeface="Courier New" panose="02070309020205020404" pitchFamily="49" charset="0"/>
            </a:endParaRPr>
          </a:p>
        </p:txBody>
      </p:sp>
      <p:sp>
        <p:nvSpPr>
          <p:cNvPr id="20" name="TextBox 19">
            <a:extLst>
              <a:ext uri="{FF2B5EF4-FFF2-40B4-BE49-F238E27FC236}">
                <a16:creationId xmlns:a16="http://schemas.microsoft.com/office/drawing/2014/main" id="{6DE0C05C-4685-490C-B707-4D2AA5C3CC5B}"/>
              </a:ext>
            </a:extLst>
          </p:cNvPr>
          <p:cNvSpPr txBox="1"/>
          <p:nvPr/>
        </p:nvSpPr>
        <p:spPr>
          <a:xfrm>
            <a:off x="1061598" y="6584335"/>
            <a:ext cx="4235115" cy="261610"/>
          </a:xfrm>
          <a:prstGeom prst="rect">
            <a:avLst/>
          </a:prstGeom>
          <a:noFill/>
        </p:spPr>
        <p:txBody>
          <a:bodyPr wrap="square" rtlCol="0">
            <a:spAutoFit/>
          </a:bodyPr>
          <a:lstStyle/>
          <a:p>
            <a:r>
              <a:rPr lang="en-GB" sz="1100" b="1" dirty="0" err="1">
                <a:solidFill>
                  <a:schemeClr val="bg1">
                    <a:lumMod val="95000"/>
                  </a:schemeClr>
                </a:solidFill>
                <a:latin typeface="Courier New" panose="02070309020205020404" pitchFamily="49" charset="0"/>
                <a:cs typeface="Courier New" panose="02070309020205020404" pitchFamily="49" charset="0"/>
              </a:rPr>
              <a:t>Isovist</a:t>
            </a:r>
            <a:r>
              <a:rPr lang="en-GB" sz="1100" b="1" dirty="0">
                <a:solidFill>
                  <a:schemeClr val="bg1">
                    <a:lumMod val="95000"/>
                  </a:schemeClr>
                </a:solidFill>
                <a:latin typeface="Courier New" panose="02070309020205020404" pitchFamily="49" charset="0"/>
                <a:cs typeface="Courier New" panose="02070309020205020404" pitchFamily="49" charset="0"/>
              </a:rPr>
              <a:t> Area</a:t>
            </a:r>
            <a:endParaRPr lang="el-GR" sz="1100" b="1" dirty="0">
              <a:solidFill>
                <a:schemeClr val="bg1">
                  <a:lumMod val="95000"/>
                </a:schemeClr>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28996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F646BA7-67A2-418E-9136-9ED58F29767C}"/>
              </a:ext>
            </a:extLst>
          </p:cNvPr>
          <p:cNvSpPr/>
          <p:nvPr/>
        </p:nvSpPr>
        <p:spPr>
          <a:xfrm>
            <a:off x="418016" y="0"/>
            <a:ext cx="2447109" cy="6858000"/>
          </a:xfrm>
          <a:prstGeom prst="rect">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solidFill>
                <a:srgbClr val="002060"/>
              </a:solidFill>
            </a:endParaRPr>
          </a:p>
        </p:txBody>
      </p:sp>
      <p:pic>
        <p:nvPicPr>
          <p:cNvPr id="5" name="Picture 4">
            <a:extLst>
              <a:ext uri="{FF2B5EF4-FFF2-40B4-BE49-F238E27FC236}">
                <a16:creationId xmlns:a16="http://schemas.microsoft.com/office/drawing/2014/main" id="{9FEB319B-10B8-473F-8AB2-ADE5B5035881}"/>
              </a:ext>
            </a:extLst>
          </p:cNvPr>
          <p:cNvPicPr>
            <a:picLocks noChangeAspect="1"/>
          </p:cNvPicPr>
          <p:nvPr/>
        </p:nvPicPr>
        <p:blipFill rotWithShape="1">
          <a:blip r:embed="rId2"/>
          <a:srcRect t="4879" b="2337"/>
          <a:stretch/>
        </p:blipFill>
        <p:spPr>
          <a:xfrm>
            <a:off x="3333765" y="4410094"/>
            <a:ext cx="5486396" cy="2387761"/>
          </a:xfrm>
          <a:prstGeom prst="rect">
            <a:avLst/>
          </a:prstGeom>
        </p:spPr>
      </p:pic>
      <p:pic>
        <p:nvPicPr>
          <p:cNvPr id="6" name="Picture 5">
            <a:extLst>
              <a:ext uri="{FF2B5EF4-FFF2-40B4-BE49-F238E27FC236}">
                <a16:creationId xmlns:a16="http://schemas.microsoft.com/office/drawing/2014/main" id="{E0A41E7A-3948-443D-BFFB-C85A9BC3B6C6}"/>
              </a:ext>
            </a:extLst>
          </p:cNvPr>
          <p:cNvPicPr/>
          <p:nvPr/>
        </p:nvPicPr>
        <p:blipFill rotWithShape="1">
          <a:blip r:embed="rId3"/>
          <a:srcRect t="39663" r="2626" b="32692"/>
          <a:stretch/>
        </p:blipFill>
        <p:spPr bwMode="auto">
          <a:xfrm>
            <a:off x="3291872" y="2183680"/>
            <a:ext cx="5561340" cy="2234100"/>
          </a:xfrm>
          <a:prstGeom prst="rect">
            <a:avLst/>
          </a:prstGeom>
          <a:noFill/>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1324DC87-E36F-4D89-A75D-D54E0CE48EC3}"/>
              </a:ext>
            </a:extLst>
          </p:cNvPr>
          <p:cNvPicPr/>
          <p:nvPr/>
        </p:nvPicPr>
        <p:blipFill rotWithShape="1">
          <a:blip r:embed="rId3"/>
          <a:srcRect t="9992" r="1511" b="63448"/>
          <a:stretch/>
        </p:blipFill>
        <p:spPr bwMode="auto">
          <a:xfrm>
            <a:off x="3269836" y="66274"/>
            <a:ext cx="5603455" cy="2138248"/>
          </a:xfrm>
          <a:prstGeom prst="rect">
            <a:avLst/>
          </a:prstGeom>
          <a:noFill/>
          <a:ln>
            <a:noFill/>
          </a:ln>
          <a:extLst>
            <a:ext uri="{53640926-AAD7-44D8-BBD7-CCE9431645EC}">
              <a14:shadowObscured xmlns:a14="http://schemas.microsoft.com/office/drawing/2010/main"/>
            </a:ext>
          </a:extLst>
        </p:spPr>
      </p:pic>
      <p:sp>
        <p:nvSpPr>
          <p:cNvPr id="13" name="TextBox 12">
            <a:extLst>
              <a:ext uri="{FF2B5EF4-FFF2-40B4-BE49-F238E27FC236}">
                <a16:creationId xmlns:a16="http://schemas.microsoft.com/office/drawing/2014/main" id="{AFE343E4-B135-4104-A0AF-E8ADA9F620B6}"/>
              </a:ext>
            </a:extLst>
          </p:cNvPr>
          <p:cNvSpPr txBox="1"/>
          <p:nvPr/>
        </p:nvSpPr>
        <p:spPr>
          <a:xfrm>
            <a:off x="585540" y="44384"/>
            <a:ext cx="4235115" cy="261610"/>
          </a:xfrm>
          <a:prstGeom prst="rect">
            <a:avLst/>
          </a:prstGeom>
          <a:noFill/>
        </p:spPr>
        <p:txBody>
          <a:bodyPr wrap="square" rtlCol="0">
            <a:spAutoFit/>
          </a:bodyPr>
          <a:lstStyle/>
          <a:p>
            <a:r>
              <a:rPr lang="el-GR" sz="1100" b="1" dirty="0">
                <a:solidFill>
                  <a:schemeClr val="bg1">
                    <a:lumMod val="95000"/>
                  </a:schemeClr>
                </a:solidFill>
                <a:latin typeface="Courier New" panose="02070309020205020404" pitchFamily="49" charset="0"/>
                <a:cs typeface="Courier New" panose="02070309020205020404" pitchFamily="49" charset="0"/>
              </a:rPr>
              <a:t>Διάθεση: ΑΝΑΣΤΑΤΩΣΗ/ΘΥΜΟΣ</a:t>
            </a:r>
          </a:p>
        </p:txBody>
      </p:sp>
      <p:sp>
        <p:nvSpPr>
          <p:cNvPr id="12" name="TextBox 11">
            <a:extLst>
              <a:ext uri="{FF2B5EF4-FFF2-40B4-BE49-F238E27FC236}">
                <a16:creationId xmlns:a16="http://schemas.microsoft.com/office/drawing/2014/main" id="{2683A9CC-7D73-4286-B6CA-635036312BAA}"/>
              </a:ext>
            </a:extLst>
          </p:cNvPr>
          <p:cNvSpPr txBox="1"/>
          <p:nvPr/>
        </p:nvSpPr>
        <p:spPr>
          <a:xfrm>
            <a:off x="418016" y="216630"/>
            <a:ext cx="2528240" cy="7294305"/>
          </a:xfrm>
          <a:prstGeom prst="rect">
            <a:avLst/>
          </a:prstGeom>
          <a:noFill/>
        </p:spPr>
        <p:txBody>
          <a:bodyPr wrap="square" rtlCol="0">
            <a:spAutoFit/>
          </a:bodyPr>
          <a:lstStyle/>
          <a:p>
            <a:r>
              <a:rPr lang="el-GR" sz="1050" b="1" dirty="0">
                <a:solidFill>
                  <a:schemeClr val="bg1">
                    <a:lumMod val="95000"/>
                  </a:schemeClr>
                </a:solidFill>
                <a:latin typeface="Courier New" panose="02070309020205020404" pitchFamily="49" charset="0"/>
                <a:cs typeface="Courier New" panose="02070309020205020404" pitchFamily="49" charset="0"/>
              </a:rPr>
              <a:t>Αποτελέσματα Ανάλυσης</a:t>
            </a:r>
          </a:p>
          <a:p>
            <a:endParaRPr lang="el-GR" sz="900" b="1" dirty="0">
              <a:solidFill>
                <a:schemeClr val="bg1">
                  <a:lumMod val="95000"/>
                </a:schemeClr>
              </a:solidFill>
              <a:latin typeface="Courier New" panose="02070309020205020404" pitchFamily="49" charset="0"/>
              <a:cs typeface="Courier New" panose="02070309020205020404" pitchFamily="49" charset="0"/>
            </a:endParaRPr>
          </a:p>
          <a:p>
            <a:pPr marL="228600" indent="-22860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4/15 Καθημερινό Καθιστικό</a:t>
            </a:r>
          </a:p>
          <a:p>
            <a:pPr marL="228600" indent="-22860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6/15 Υπνοδωμάτιο Αυτιστικού Ατόμου</a:t>
            </a:r>
          </a:p>
          <a:p>
            <a:pPr marL="228600" indent="-22860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2/15 Αυλή/Βεράντα</a:t>
            </a:r>
          </a:p>
          <a:p>
            <a:pPr marL="228600" indent="-228600">
              <a:buFont typeface="Arial" panose="020B0604020202020204" pitchFamily="34" charset="0"/>
              <a:buChar char="•"/>
            </a:pPr>
            <a:endParaRPr lang="el-GR" sz="900" b="1" dirty="0">
              <a:solidFill>
                <a:schemeClr val="bg1">
                  <a:lumMod val="95000"/>
                </a:schemeClr>
              </a:solidFill>
              <a:latin typeface="Courier New" panose="02070309020205020404" pitchFamily="49" charset="0"/>
              <a:cs typeface="Courier New" panose="02070309020205020404" pitchFamily="49" charset="0"/>
            </a:endParaRPr>
          </a:p>
          <a:p>
            <a:pPr marL="228600" indent="-22860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5/15 Υψηλή τιμή ενσωμάτωσης</a:t>
            </a:r>
          </a:p>
          <a:p>
            <a:pPr marL="228600" indent="-22860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8/15 Μέτρια τιμής ενσωμάτωσης</a:t>
            </a:r>
          </a:p>
          <a:p>
            <a:pPr marL="228600" indent="-22860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2/15 Χαμηλής τμινή ενσωματσης</a:t>
            </a:r>
          </a:p>
          <a:p>
            <a:endParaRPr lang="el-GR" sz="900" b="1" dirty="0">
              <a:solidFill>
                <a:schemeClr val="bg1">
                  <a:lumMod val="95000"/>
                </a:schemeClr>
              </a:solidFill>
              <a:latin typeface="Courier New" panose="02070309020205020404" pitchFamily="49" charset="0"/>
              <a:cs typeface="Courier New" panose="02070309020205020404" pitchFamily="49" charset="0"/>
            </a:endParaRPr>
          </a:p>
          <a:p>
            <a:pPr marL="228600" indent="-22860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8/15 Χαμηλή Τιμή Βάθους </a:t>
            </a:r>
          </a:p>
          <a:p>
            <a:pPr marL="228600" indent="-22860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3/15 Μέτρια Τιμή Βάθους</a:t>
            </a:r>
          </a:p>
          <a:p>
            <a:pPr marL="228600" indent="-22860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4/15 Υψηλή τιμή Βάθους</a:t>
            </a:r>
          </a:p>
          <a:p>
            <a:pPr marL="228600" indent="-228600">
              <a:buFont typeface="Arial" panose="020B0604020202020204" pitchFamily="34" charset="0"/>
              <a:buChar char="•"/>
            </a:pPr>
            <a:endParaRPr lang="el-GR" sz="900" b="1" dirty="0">
              <a:solidFill>
                <a:schemeClr val="bg1">
                  <a:lumMod val="95000"/>
                </a:schemeClr>
              </a:solidFill>
              <a:latin typeface="Courier New" panose="02070309020205020404" pitchFamily="49" charset="0"/>
              <a:cs typeface="Courier New" panose="02070309020205020404" pitchFamily="49" charset="0"/>
            </a:endParaRPr>
          </a:p>
          <a:p>
            <a:pPr marL="228600" indent="-22860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5/15 2 οπτικές προσβάσεις</a:t>
            </a:r>
          </a:p>
          <a:p>
            <a:pPr marL="228600" indent="-22860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4/15 4 οπτικές προσβάσεις</a:t>
            </a:r>
          </a:p>
          <a:p>
            <a:pPr marL="228600" indent="-22860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2/15 5 οπτικές προσβάσεις</a:t>
            </a:r>
          </a:p>
          <a:p>
            <a:pPr marL="228600" indent="-22860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1/15 8 οπτικές προσβάσεις</a:t>
            </a:r>
          </a:p>
          <a:p>
            <a:pPr marL="228600" indent="-228600">
              <a:buFont typeface="Arial" panose="020B0604020202020204" pitchFamily="34" charset="0"/>
              <a:buChar char="•"/>
            </a:pPr>
            <a:endParaRPr lang="el-GR" sz="900" b="1" dirty="0">
              <a:solidFill>
                <a:schemeClr val="bg1">
                  <a:lumMod val="95000"/>
                </a:schemeClr>
              </a:solidFill>
              <a:latin typeface="Courier New" panose="02070309020205020404" pitchFamily="49" charset="0"/>
              <a:cs typeface="Courier New" panose="02070309020205020404" pitchFamily="49" charset="0"/>
            </a:endParaRPr>
          </a:p>
          <a:p>
            <a:pPr marL="228600" indent="-22860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8/15 Περιμετρικά</a:t>
            </a:r>
          </a:p>
          <a:p>
            <a:pPr marL="228600" indent="-22860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5/15 Αξονικά</a:t>
            </a:r>
          </a:p>
          <a:p>
            <a:endParaRPr lang="el-GR" sz="900" b="1" dirty="0">
              <a:solidFill>
                <a:schemeClr val="bg1">
                  <a:lumMod val="95000"/>
                </a:schemeClr>
              </a:solidFill>
              <a:latin typeface="Courier New" panose="02070309020205020404" pitchFamily="49" charset="0"/>
              <a:cs typeface="Courier New" panose="02070309020205020404" pitchFamily="49" charset="0"/>
            </a:endParaRPr>
          </a:p>
          <a:p>
            <a:pPr marL="228600" indent="-22860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10/15 Στατική θέση</a:t>
            </a:r>
          </a:p>
          <a:p>
            <a:pPr marL="228600" indent="-22860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2/15 Γραμμική κίνηση</a:t>
            </a:r>
          </a:p>
          <a:p>
            <a:pPr marL="228600" indent="-22860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1/15 Κυκλική Κίνηση</a:t>
            </a:r>
          </a:p>
          <a:p>
            <a:pPr marL="228600" indent="-228600">
              <a:buFont typeface="Arial" panose="020B0604020202020204" pitchFamily="34" charset="0"/>
              <a:buChar char="•"/>
            </a:pPr>
            <a:endParaRPr lang="el-GR" sz="900" b="1" dirty="0">
              <a:solidFill>
                <a:schemeClr val="bg1">
                  <a:lumMod val="95000"/>
                </a:schemeClr>
              </a:solidFill>
              <a:latin typeface="Courier New" panose="02070309020205020404" pitchFamily="49" charset="0"/>
              <a:cs typeface="Courier New" panose="02070309020205020404" pitchFamily="49" charset="0"/>
            </a:endParaRPr>
          </a:p>
          <a:p>
            <a:pPr marL="228600" indent="-22860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7/15 Γωνίες</a:t>
            </a:r>
          </a:p>
          <a:p>
            <a:pPr marL="228600" indent="-22860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4/15 Έκκεντρα</a:t>
            </a:r>
          </a:p>
          <a:p>
            <a:pPr marL="228600" indent="-22860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2/15 Κέντρο</a:t>
            </a:r>
          </a:p>
          <a:p>
            <a:pPr marL="228600" indent="-228600">
              <a:buFont typeface="Arial" panose="020B0604020202020204" pitchFamily="34" charset="0"/>
              <a:buChar char="•"/>
            </a:pPr>
            <a:endParaRPr lang="el-GR" sz="900" b="1" dirty="0">
              <a:solidFill>
                <a:schemeClr val="bg1">
                  <a:lumMod val="95000"/>
                </a:schemeClr>
              </a:solidFill>
              <a:latin typeface="Courier New" panose="02070309020205020404" pitchFamily="49" charset="0"/>
              <a:cs typeface="Courier New" panose="02070309020205020404" pitchFamily="49" charset="0"/>
            </a:endParaRPr>
          </a:p>
          <a:p>
            <a:pPr marL="228600" indent="-22860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8/15 Εσωτερικά </a:t>
            </a:r>
          </a:p>
          <a:p>
            <a:pPr marL="228600" indent="-22860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4/15 Εξωτερικά</a:t>
            </a:r>
          </a:p>
          <a:p>
            <a:endParaRPr lang="en-GB" sz="900" b="1" dirty="0">
              <a:solidFill>
                <a:schemeClr val="bg1">
                  <a:lumMod val="95000"/>
                </a:schemeClr>
              </a:solidFill>
              <a:latin typeface="Courier New" panose="02070309020205020404" pitchFamily="49" charset="0"/>
              <a:cs typeface="Courier New" panose="02070309020205020404" pitchFamily="49" charset="0"/>
            </a:endParaRPr>
          </a:p>
          <a:p>
            <a:r>
              <a:rPr lang="el-GR" sz="1050" b="1" dirty="0">
                <a:solidFill>
                  <a:schemeClr val="bg1">
                    <a:lumMod val="95000"/>
                  </a:schemeClr>
                </a:solidFill>
                <a:latin typeface="Courier New" panose="02070309020205020404" pitchFamily="49" charset="0"/>
                <a:cs typeface="Courier New" panose="02070309020205020404" pitchFamily="49" charset="0"/>
              </a:rPr>
              <a:t>Παρατηρήσεις</a:t>
            </a:r>
            <a:endParaRPr lang="el-GR" sz="900" b="1" dirty="0">
              <a:solidFill>
                <a:schemeClr val="bg1">
                  <a:lumMod val="95000"/>
                </a:schemeClr>
              </a:solidFill>
              <a:latin typeface="Courier New" panose="02070309020205020404" pitchFamily="49" charset="0"/>
              <a:cs typeface="Courier New" panose="02070309020205020404" pitchFamily="49" charset="0"/>
            </a:endParaRPr>
          </a:p>
          <a:p>
            <a:pPr marL="171450" indent="-17145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Επιλέγουν λιγότερο το καθημεριμερινό καθιστικό και περισσότερο το υπνοδωμάτιό τους</a:t>
            </a:r>
          </a:p>
          <a:p>
            <a:pPr marL="171450" indent="-17145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Λιγότερο ενσωματωμένους χώρους με λιγότερες οπτικές συνδέσεις σε χώρους που αναπτύσσονται περμετρικά.</a:t>
            </a:r>
          </a:p>
          <a:p>
            <a:pPr marL="171450" indent="-17145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Επιλέγου έκκεντρα σημεία του  χώρου ή και τοποθεσίες που βρίσκονται σε γωνίες</a:t>
            </a:r>
          </a:p>
          <a:p>
            <a:pPr marL="171450" indent="-17145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Εστιάζουν στο εσωτερικό του χώρου και όχι στο εξωτερικό</a:t>
            </a:r>
          </a:p>
          <a:p>
            <a:pPr marL="171450" indent="-171450">
              <a:buFont typeface="Arial" panose="020B0604020202020204" pitchFamily="34" charset="0"/>
              <a:buChar char="•"/>
            </a:pPr>
            <a:endParaRPr lang="el-GR" sz="900" b="1" dirty="0">
              <a:solidFill>
                <a:schemeClr val="bg1">
                  <a:lumMod val="95000"/>
                </a:schemeClr>
              </a:solidFill>
              <a:latin typeface="Courier New" panose="02070309020205020404" pitchFamily="49" charset="0"/>
              <a:cs typeface="Courier New" panose="02070309020205020404" pitchFamily="49" charset="0"/>
            </a:endParaRPr>
          </a:p>
          <a:p>
            <a:pPr marL="171450" indent="-171450">
              <a:buFont typeface="Arial" panose="020B0604020202020204" pitchFamily="34" charset="0"/>
              <a:buChar char="•"/>
            </a:pPr>
            <a:endParaRPr lang="el-GR" sz="900" b="1" dirty="0">
              <a:solidFill>
                <a:schemeClr val="bg1">
                  <a:lumMod val="95000"/>
                </a:schemeClr>
              </a:solidFill>
              <a:latin typeface="Courier New" panose="02070309020205020404" pitchFamily="49" charset="0"/>
              <a:cs typeface="Courier New" panose="02070309020205020404" pitchFamily="49" charset="0"/>
            </a:endParaRPr>
          </a:p>
          <a:p>
            <a:pPr marL="171450" indent="-171450">
              <a:buFont typeface="Arial" panose="020B0604020202020204" pitchFamily="34" charset="0"/>
              <a:buChar char="•"/>
            </a:pPr>
            <a:endParaRPr lang="el-GR" sz="900" b="1" dirty="0">
              <a:solidFill>
                <a:schemeClr val="bg1">
                  <a:lumMod val="95000"/>
                </a:schemeClr>
              </a:solidFill>
              <a:latin typeface="Courier New" panose="02070309020205020404" pitchFamily="49" charset="0"/>
              <a:cs typeface="Courier New" panose="02070309020205020404" pitchFamily="49" charset="0"/>
            </a:endParaRPr>
          </a:p>
          <a:p>
            <a:endParaRPr lang="en-GB" sz="900" b="1" dirty="0">
              <a:solidFill>
                <a:schemeClr val="bg1">
                  <a:lumMod val="95000"/>
                </a:schemeClr>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48280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044A6FF-584D-41A5-93AA-14C7D014E7C0}"/>
              </a:ext>
            </a:extLst>
          </p:cNvPr>
          <p:cNvSpPr/>
          <p:nvPr/>
        </p:nvSpPr>
        <p:spPr>
          <a:xfrm>
            <a:off x="418016" y="0"/>
            <a:ext cx="2447109" cy="6858000"/>
          </a:xfrm>
          <a:prstGeom prst="rect">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solidFill>
                <a:srgbClr val="002060"/>
              </a:solidFill>
            </a:endParaRPr>
          </a:p>
        </p:txBody>
      </p:sp>
      <p:pic>
        <p:nvPicPr>
          <p:cNvPr id="15" name="Picture 14">
            <a:extLst>
              <a:ext uri="{FF2B5EF4-FFF2-40B4-BE49-F238E27FC236}">
                <a16:creationId xmlns:a16="http://schemas.microsoft.com/office/drawing/2014/main" id="{054F7D40-D5E6-44FA-9136-67035387C7F9}"/>
              </a:ext>
            </a:extLst>
          </p:cNvPr>
          <p:cNvPicPr>
            <a:picLocks noChangeAspect="1"/>
          </p:cNvPicPr>
          <p:nvPr/>
        </p:nvPicPr>
        <p:blipFill rotWithShape="1">
          <a:blip r:embed="rId2"/>
          <a:srcRect l="65511" t="70288" r="1283" b="2151"/>
          <a:stretch/>
        </p:blipFill>
        <p:spPr>
          <a:xfrm>
            <a:off x="910675" y="4682168"/>
            <a:ext cx="1600961" cy="1846535"/>
          </a:xfrm>
          <a:prstGeom prst="rect">
            <a:avLst/>
          </a:prstGeom>
        </p:spPr>
      </p:pic>
      <p:pic>
        <p:nvPicPr>
          <p:cNvPr id="13" name="Picture 12">
            <a:extLst>
              <a:ext uri="{FF2B5EF4-FFF2-40B4-BE49-F238E27FC236}">
                <a16:creationId xmlns:a16="http://schemas.microsoft.com/office/drawing/2014/main" id="{108B275D-BE0D-4313-B0CD-E04DEADE55D7}"/>
              </a:ext>
            </a:extLst>
          </p:cNvPr>
          <p:cNvPicPr/>
          <p:nvPr/>
        </p:nvPicPr>
        <p:blipFill rotWithShape="1">
          <a:blip r:embed="rId3"/>
          <a:srcRect l="1239" t="41543" r="2388" b="32004"/>
          <a:stretch/>
        </p:blipFill>
        <p:spPr bwMode="auto">
          <a:xfrm>
            <a:off x="3360578" y="2380933"/>
            <a:ext cx="5511697" cy="2140201"/>
          </a:xfrm>
          <a:prstGeom prst="rect">
            <a:avLst/>
          </a:prstGeom>
          <a:noFill/>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6C70F8D9-74B7-4360-A775-6B4C79CACAE1}"/>
              </a:ext>
            </a:extLst>
          </p:cNvPr>
          <p:cNvPicPr/>
          <p:nvPr/>
        </p:nvPicPr>
        <p:blipFill rotWithShape="1">
          <a:blip r:embed="rId3"/>
          <a:srcRect t="10083" b="61831"/>
          <a:stretch/>
        </p:blipFill>
        <p:spPr bwMode="auto">
          <a:xfrm>
            <a:off x="3294669" y="155800"/>
            <a:ext cx="5602417" cy="2225906"/>
          </a:xfrm>
          <a:prstGeom prst="rect">
            <a:avLst/>
          </a:prstGeom>
          <a:noFill/>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E6AF7DEF-B080-4F5A-89C3-C27AB69BD0AB}"/>
              </a:ext>
            </a:extLst>
          </p:cNvPr>
          <p:cNvPicPr>
            <a:picLocks noChangeAspect="1"/>
          </p:cNvPicPr>
          <p:nvPr/>
        </p:nvPicPr>
        <p:blipFill rotWithShape="1">
          <a:blip r:embed="rId4"/>
          <a:srcRect l="2459" t="1046" r="56561" b="62882"/>
          <a:stretch/>
        </p:blipFill>
        <p:spPr>
          <a:xfrm>
            <a:off x="910676" y="460515"/>
            <a:ext cx="1536437" cy="1879989"/>
          </a:xfrm>
          <a:prstGeom prst="rect">
            <a:avLst/>
          </a:prstGeom>
        </p:spPr>
      </p:pic>
      <p:pic>
        <p:nvPicPr>
          <p:cNvPr id="10" name="Picture 9">
            <a:extLst>
              <a:ext uri="{FF2B5EF4-FFF2-40B4-BE49-F238E27FC236}">
                <a16:creationId xmlns:a16="http://schemas.microsoft.com/office/drawing/2014/main" id="{F25ECDA4-D465-4122-88BD-1836AC1BEDF4}"/>
              </a:ext>
            </a:extLst>
          </p:cNvPr>
          <p:cNvPicPr>
            <a:picLocks noChangeAspect="1"/>
          </p:cNvPicPr>
          <p:nvPr/>
        </p:nvPicPr>
        <p:blipFill rotWithShape="1">
          <a:blip r:embed="rId2"/>
          <a:srcRect l="5178" t="40124" r="48515" b="29871"/>
          <a:stretch/>
        </p:blipFill>
        <p:spPr>
          <a:xfrm>
            <a:off x="822729" y="2640873"/>
            <a:ext cx="1728887" cy="1556658"/>
          </a:xfrm>
          <a:prstGeom prst="rect">
            <a:avLst/>
          </a:prstGeom>
        </p:spPr>
      </p:pic>
      <p:pic>
        <p:nvPicPr>
          <p:cNvPr id="14" name="Picture 13">
            <a:extLst>
              <a:ext uri="{FF2B5EF4-FFF2-40B4-BE49-F238E27FC236}">
                <a16:creationId xmlns:a16="http://schemas.microsoft.com/office/drawing/2014/main" id="{470857D7-E365-4447-BE6F-55E4C297B4C2}"/>
              </a:ext>
            </a:extLst>
          </p:cNvPr>
          <p:cNvPicPr>
            <a:picLocks noChangeAspect="1"/>
          </p:cNvPicPr>
          <p:nvPr/>
        </p:nvPicPr>
        <p:blipFill rotWithShape="1">
          <a:blip r:embed="rId5"/>
          <a:srcRect t="6825" b="3704"/>
          <a:stretch/>
        </p:blipFill>
        <p:spPr>
          <a:xfrm>
            <a:off x="3371595" y="4628872"/>
            <a:ext cx="5473574" cy="2162571"/>
          </a:xfrm>
          <a:prstGeom prst="rect">
            <a:avLst/>
          </a:prstGeom>
        </p:spPr>
      </p:pic>
      <p:sp>
        <p:nvSpPr>
          <p:cNvPr id="16" name="TextBox 15">
            <a:extLst>
              <a:ext uri="{FF2B5EF4-FFF2-40B4-BE49-F238E27FC236}">
                <a16:creationId xmlns:a16="http://schemas.microsoft.com/office/drawing/2014/main" id="{B6849177-D345-45E1-BCF5-DE559EDC9DE0}"/>
              </a:ext>
            </a:extLst>
          </p:cNvPr>
          <p:cNvSpPr txBox="1"/>
          <p:nvPr/>
        </p:nvSpPr>
        <p:spPr>
          <a:xfrm>
            <a:off x="705440" y="-11468"/>
            <a:ext cx="2074336" cy="430887"/>
          </a:xfrm>
          <a:prstGeom prst="rect">
            <a:avLst/>
          </a:prstGeom>
          <a:noFill/>
        </p:spPr>
        <p:txBody>
          <a:bodyPr wrap="square" rtlCol="0">
            <a:spAutoFit/>
          </a:bodyPr>
          <a:lstStyle/>
          <a:p>
            <a:r>
              <a:rPr lang="el-GR" sz="1100" b="1" dirty="0">
                <a:solidFill>
                  <a:schemeClr val="bg1">
                    <a:lumMod val="95000"/>
                  </a:schemeClr>
                </a:solidFill>
                <a:latin typeface="Courier New" panose="02070309020205020404" pitchFamily="49" charset="0"/>
                <a:cs typeface="Courier New" panose="02070309020205020404" pitchFamily="49" charset="0"/>
              </a:rPr>
              <a:t>Συντακτική Ανάλυση </a:t>
            </a:r>
          </a:p>
          <a:p>
            <a:r>
              <a:rPr lang="el-GR" sz="1100" b="1" dirty="0">
                <a:solidFill>
                  <a:schemeClr val="bg1">
                    <a:lumMod val="95000"/>
                  </a:schemeClr>
                </a:solidFill>
                <a:latin typeface="Courier New" panose="02070309020205020404" pitchFamily="49" charset="0"/>
                <a:cs typeface="Courier New" panose="02070309020205020404" pitchFamily="49" charset="0"/>
              </a:rPr>
              <a:t>Διάθεση:ΧΑΡΑ</a:t>
            </a:r>
          </a:p>
        </p:txBody>
      </p:sp>
      <p:sp>
        <p:nvSpPr>
          <p:cNvPr id="17" name="TextBox 16">
            <a:extLst>
              <a:ext uri="{FF2B5EF4-FFF2-40B4-BE49-F238E27FC236}">
                <a16:creationId xmlns:a16="http://schemas.microsoft.com/office/drawing/2014/main" id="{EC91FF6C-E73E-46B2-94CE-3BBB574C4702}"/>
              </a:ext>
            </a:extLst>
          </p:cNvPr>
          <p:cNvSpPr txBox="1"/>
          <p:nvPr/>
        </p:nvSpPr>
        <p:spPr>
          <a:xfrm>
            <a:off x="1105984" y="2323270"/>
            <a:ext cx="4235115" cy="261610"/>
          </a:xfrm>
          <a:prstGeom prst="rect">
            <a:avLst/>
          </a:prstGeom>
          <a:noFill/>
        </p:spPr>
        <p:txBody>
          <a:bodyPr wrap="square" rtlCol="0">
            <a:spAutoFit/>
          </a:bodyPr>
          <a:lstStyle/>
          <a:p>
            <a:r>
              <a:rPr lang="en-GB" sz="1100" b="1" dirty="0">
                <a:solidFill>
                  <a:schemeClr val="bg1">
                    <a:lumMod val="95000"/>
                  </a:schemeClr>
                </a:solidFill>
                <a:latin typeface="Courier New" panose="02070309020205020404" pitchFamily="49" charset="0"/>
                <a:cs typeface="Courier New" panose="02070309020205020404" pitchFamily="49" charset="0"/>
              </a:rPr>
              <a:t>Convex Graph</a:t>
            </a:r>
            <a:endParaRPr lang="el-GR" sz="1100" b="1" dirty="0">
              <a:solidFill>
                <a:schemeClr val="bg1">
                  <a:lumMod val="95000"/>
                </a:schemeClr>
              </a:solidFill>
              <a:latin typeface="Courier New" panose="02070309020205020404" pitchFamily="49" charset="0"/>
              <a:cs typeface="Courier New" panose="02070309020205020404" pitchFamily="49" charset="0"/>
            </a:endParaRPr>
          </a:p>
        </p:txBody>
      </p:sp>
      <p:sp>
        <p:nvSpPr>
          <p:cNvPr id="18" name="TextBox 17">
            <a:extLst>
              <a:ext uri="{FF2B5EF4-FFF2-40B4-BE49-F238E27FC236}">
                <a16:creationId xmlns:a16="http://schemas.microsoft.com/office/drawing/2014/main" id="{6C4FA25F-46F6-4A05-AF8D-0AEAE73F1134}"/>
              </a:ext>
            </a:extLst>
          </p:cNvPr>
          <p:cNvSpPr txBox="1"/>
          <p:nvPr/>
        </p:nvSpPr>
        <p:spPr>
          <a:xfrm>
            <a:off x="1097108" y="4240631"/>
            <a:ext cx="4235115" cy="261610"/>
          </a:xfrm>
          <a:prstGeom prst="rect">
            <a:avLst/>
          </a:prstGeom>
          <a:noFill/>
        </p:spPr>
        <p:txBody>
          <a:bodyPr wrap="square" rtlCol="0">
            <a:spAutoFit/>
          </a:bodyPr>
          <a:lstStyle/>
          <a:p>
            <a:r>
              <a:rPr lang="en-GB" sz="1100" b="1" dirty="0">
                <a:solidFill>
                  <a:schemeClr val="bg1">
                    <a:lumMod val="95000"/>
                  </a:schemeClr>
                </a:solidFill>
                <a:latin typeface="Courier New" panose="02070309020205020404" pitchFamily="49" charset="0"/>
                <a:cs typeface="Courier New" panose="02070309020205020404" pitchFamily="49" charset="0"/>
              </a:rPr>
              <a:t>Depth Graph</a:t>
            </a:r>
            <a:endParaRPr lang="el-GR" sz="1100" b="1" dirty="0">
              <a:solidFill>
                <a:schemeClr val="bg1">
                  <a:lumMod val="95000"/>
                </a:schemeClr>
              </a:solidFill>
              <a:latin typeface="Courier New" panose="02070309020205020404" pitchFamily="49" charset="0"/>
              <a:cs typeface="Courier New" panose="02070309020205020404" pitchFamily="49" charset="0"/>
            </a:endParaRPr>
          </a:p>
        </p:txBody>
      </p:sp>
      <p:sp>
        <p:nvSpPr>
          <p:cNvPr id="19" name="TextBox 18">
            <a:extLst>
              <a:ext uri="{FF2B5EF4-FFF2-40B4-BE49-F238E27FC236}">
                <a16:creationId xmlns:a16="http://schemas.microsoft.com/office/drawing/2014/main" id="{B02AFF1C-7996-4CA7-BB6A-769B9875899F}"/>
              </a:ext>
            </a:extLst>
          </p:cNvPr>
          <p:cNvSpPr txBox="1"/>
          <p:nvPr/>
        </p:nvSpPr>
        <p:spPr>
          <a:xfrm>
            <a:off x="1061598" y="6562033"/>
            <a:ext cx="4235115" cy="261610"/>
          </a:xfrm>
          <a:prstGeom prst="rect">
            <a:avLst/>
          </a:prstGeom>
          <a:noFill/>
        </p:spPr>
        <p:txBody>
          <a:bodyPr wrap="square" rtlCol="0">
            <a:spAutoFit/>
          </a:bodyPr>
          <a:lstStyle/>
          <a:p>
            <a:r>
              <a:rPr lang="en-GB" sz="1100" b="1" dirty="0" err="1">
                <a:solidFill>
                  <a:schemeClr val="bg1">
                    <a:lumMod val="95000"/>
                  </a:schemeClr>
                </a:solidFill>
                <a:latin typeface="Courier New" panose="02070309020205020404" pitchFamily="49" charset="0"/>
                <a:cs typeface="Courier New" panose="02070309020205020404" pitchFamily="49" charset="0"/>
              </a:rPr>
              <a:t>Isovist</a:t>
            </a:r>
            <a:r>
              <a:rPr lang="en-GB" sz="1100" b="1" dirty="0">
                <a:solidFill>
                  <a:schemeClr val="bg1">
                    <a:lumMod val="95000"/>
                  </a:schemeClr>
                </a:solidFill>
                <a:latin typeface="Courier New" panose="02070309020205020404" pitchFamily="49" charset="0"/>
                <a:cs typeface="Courier New" panose="02070309020205020404" pitchFamily="49" charset="0"/>
              </a:rPr>
              <a:t> Area</a:t>
            </a:r>
            <a:endParaRPr lang="el-GR" sz="1100" b="1" dirty="0">
              <a:solidFill>
                <a:schemeClr val="bg1">
                  <a:lumMod val="95000"/>
                </a:schemeClr>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18988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08B275D-BE0D-4313-B0CD-E04DEADE55D7}"/>
              </a:ext>
            </a:extLst>
          </p:cNvPr>
          <p:cNvPicPr/>
          <p:nvPr/>
        </p:nvPicPr>
        <p:blipFill rotWithShape="1">
          <a:blip r:embed="rId2"/>
          <a:srcRect l="1239" t="41543" r="2388" b="32004"/>
          <a:stretch/>
        </p:blipFill>
        <p:spPr bwMode="auto">
          <a:xfrm>
            <a:off x="3360578" y="2380933"/>
            <a:ext cx="5511697" cy="2140201"/>
          </a:xfrm>
          <a:prstGeom prst="rect">
            <a:avLst/>
          </a:prstGeom>
          <a:noFill/>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6C70F8D9-74B7-4360-A775-6B4C79CACAE1}"/>
              </a:ext>
            </a:extLst>
          </p:cNvPr>
          <p:cNvPicPr/>
          <p:nvPr/>
        </p:nvPicPr>
        <p:blipFill rotWithShape="1">
          <a:blip r:embed="rId2"/>
          <a:srcRect t="10083" b="61831"/>
          <a:stretch/>
        </p:blipFill>
        <p:spPr bwMode="auto">
          <a:xfrm>
            <a:off x="3294669" y="155800"/>
            <a:ext cx="5602417" cy="2225906"/>
          </a:xfrm>
          <a:prstGeom prst="rect">
            <a:avLst/>
          </a:prstGeom>
          <a:noFill/>
          <a:ln>
            <a:noFill/>
          </a:ln>
          <a:extLst>
            <a:ext uri="{53640926-AAD7-44D8-BBD7-CCE9431645EC}">
              <a14:shadowObscured xmlns:a14="http://schemas.microsoft.com/office/drawing/2010/main"/>
            </a:ext>
          </a:extLst>
        </p:spPr>
      </p:pic>
      <p:sp>
        <p:nvSpPr>
          <p:cNvPr id="4" name="Rectangle 3">
            <a:extLst>
              <a:ext uri="{FF2B5EF4-FFF2-40B4-BE49-F238E27FC236}">
                <a16:creationId xmlns:a16="http://schemas.microsoft.com/office/drawing/2014/main" id="{E044A6FF-584D-41A5-93AA-14C7D014E7C0}"/>
              </a:ext>
            </a:extLst>
          </p:cNvPr>
          <p:cNvSpPr/>
          <p:nvPr/>
        </p:nvSpPr>
        <p:spPr>
          <a:xfrm>
            <a:off x="418016" y="0"/>
            <a:ext cx="2447109" cy="6858000"/>
          </a:xfrm>
          <a:prstGeom prst="rect">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solidFill>
                <a:srgbClr val="002060"/>
              </a:solidFill>
            </a:endParaRPr>
          </a:p>
        </p:txBody>
      </p:sp>
      <p:pic>
        <p:nvPicPr>
          <p:cNvPr id="14" name="Picture 13">
            <a:extLst>
              <a:ext uri="{FF2B5EF4-FFF2-40B4-BE49-F238E27FC236}">
                <a16:creationId xmlns:a16="http://schemas.microsoft.com/office/drawing/2014/main" id="{470857D7-E365-4447-BE6F-55E4C297B4C2}"/>
              </a:ext>
            </a:extLst>
          </p:cNvPr>
          <p:cNvPicPr>
            <a:picLocks noChangeAspect="1"/>
          </p:cNvPicPr>
          <p:nvPr/>
        </p:nvPicPr>
        <p:blipFill rotWithShape="1">
          <a:blip r:embed="rId3"/>
          <a:srcRect t="6825" b="3704"/>
          <a:stretch/>
        </p:blipFill>
        <p:spPr>
          <a:xfrm>
            <a:off x="3371595" y="4628872"/>
            <a:ext cx="5473574" cy="2162571"/>
          </a:xfrm>
          <a:prstGeom prst="rect">
            <a:avLst/>
          </a:prstGeom>
        </p:spPr>
      </p:pic>
      <p:sp>
        <p:nvSpPr>
          <p:cNvPr id="11" name="TextBox 10">
            <a:extLst>
              <a:ext uri="{FF2B5EF4-FFF2-40B4-BE49-F238E27FC236}">
                <a16:creationId xmlns:a16="http://schemas.microsoft.com/office/drawing/2014/main" id="{C6D38813-42E9-4319-903C-4463C558C16F}"/>
              </a:ext>
            </a:extLst>
          </p:cNvPr>
          <p:cNvSpPr txBox="1"/>
          <p:nvPr/>
        </p:nvSpPr>
        <p:spPr>
          <a:xfrm>
            <a:off x="585540" y="44384"/>
            <a:ext cx="4235115" cy="261610"/>
          </a:xfrm>
          <a:prstGeom prst="rect">
            <a:avLst/>
          </a:prstGeom>
          <a:noFill/>
        </p:spPr>
        <p:txBody>
          <a:bodyPr wrap="square" rtlCol="0">
            <a:spAutoFit/>
          </a:bodyPr>
          <a:lstStyle/>
          <a:p>
            <a:r>
              <a:rPr lang="el-GR" sz="1100" b="1" dirty="0">
                <a:solidFill>
                  <a:schemeClr val="bg1">
                    <a:lumMod val="95000"/>
                  </a:schemeClr>
                </a:solidFill>
                <a:latin typeface="Courier New" panose="02070309020205020404" pitchFamily="49" charset="0"/>
                <a:cs typeface="Courier New" panose="02070309020205020404" pitchFamily="49" charset="0"/>
              </a:rPr>
              <a:t>Διάθεση: ΧΑΡΑ</a:t>
            </a:r>
          </a:p>
        </p:txBody>
      </p:sp>
      <p:sp>
        <p:nvSpPr>
          <p:cNvPr id="15" name="TextBox 14">
            <a:extLst>
              <a:ext uri="{FF2B5EF4-FFF2-40B4-BE49-F238E27FC236}">
                <a16:creationId xmlns:a16="http://schemas.microsoft.com/office/drawing/2014/main" id="{8AA73A00-1EDE-4203-BD27-CB1E0A6CD2C7}"/>
              </a:ext>
            </a:extLst>
          </p:cNvPr>
          <p:cNvSpPr txBox="1"/>
          <p:nvPr/>
        </p:nvSpPr>
        <p:spPr>
          <a:xfrm>
            <a:off x="418016" y="216630"/>
            <a:ext cx="2528240" cy="7078861"/>
          </a:xfrm>
          <a:prstGeom prst="rect">
            <a:avLst/>
          </a:prstGeom>
          <a:noFill/>
        </p:spPr>
        <p:txBody>
          <a:bodyPr wrap="square" rtlCol="0">
            <a:spAutoFit/>
          </a:bodyPr>
          <a:lstStyle/>
          <a:p>
            <a:r>
              <a:rPr lang="el-GR" sz="1100" b="1" dirty="0">
                <a:solidFill>
                  <a:schemeClr val="bg1">
                    <a:lumMod val="95000"/>
                  </a:schemeClr>
                </a:solidFill>
                <a:latin typeface="Courier New" panose="02070309020205020404" pitchFamily="49" charset="0"/>
                <a:cs typeface="Courier New" panose="02070309020205020404" pitchFamily="49" charset="0"/>
              </a:rPr>
              <a:t>Αποτελέσματα Ανάλυσης</a:t>
            </a:r>
          </a:p>
          <a:p>
            <a:endParaRPr lang="el-GR" sz="900" b="1" dirty="0">
              <a:solidFill>
                <a:schemeClr val="bg1">
                  <a:lumMod val="95000"/>
                </a:schemeClr>
              </a:solidFill>
              <a:latin typeface="Courier New" panose="02070309020205020404" pitchFamily="49" charset="0"/>
              <a:cs typeface="Courier New" panose="02070309020205020404" pitchFamily="49" charset="0"/>
            </a:endParaRPr>
          </a:p>
          <a:p>
            <a:pPr marL="228600" indent="-22860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14/15 Καθημερινό Καθιστικό</a:t>
            </a:r>
          </a:p>
          <a:p>
            <a:pPr marL="228600" indent="-22860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1/15 Κουζίνα</a:t>
            </a:r>
          </a:p>
          <a:p>
            <a:pPr marL="228600" indent="-228600">
              <a:buFont typeface="Arial" panose="020B0604020202020204" pitchFamily="34" charset="0"/>
              <a:buChar char="•"/>
            </a:pPr>
            <a:endParaRPr lang="el-GR" sz="900" b="1" dirty="0">
              <a:solidFill>
                <a:schemeClr val="bg1">
                  <a:lumMod val="95000"/>
                </a:schemeClr>
              </a:solidFill>
              <a:latin typeface="Courier New" panose="02070309020205020404" pitchFamily="49" charset="0"/>
              <a:cs typeface="Courier New" panose="02070309020205020404" pitchFamily="49" charset="0"/>
            </a:endParaRPr>
          </a:p>
          <a:p>
            <a:pPr marL="228600" indent="-22860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9/15 Υψηλή τιμή ενσωμάτωσης</a:t>
            </a:r>
          </a:p>
          <a:p>
            <a:pPr marL="228600" indent="-22860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5/15 Μέτρια τιμής ενσωμάτωσης</a:t>
            </a:r>
          </a:p>
          <a:p>
            <a:pPr marL="228600" indent="-22860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1/15 Χαμηλής τιμή ενσωμάτσης</a:t>
            </a:r>
          </a:p>
          <a:p>
            <a:endParaRPr lang="el-GR" sz="900" b="1" dirty="0">
              <a:solidFill>
                <a:schemeClr val="bg1">
                  <a:lumMod val="95000"/>
                </a:schemeClr>
              </a:solidFill>
              <a:latin typeface="Courier New" panose="02070309020205020404" pitchFamily="49" charset="0"/>
              <a:cs typeface="Courier New" panose="02070309020205020404" pitchFamily="49" charset="0"/>
            </a:endParaRPr>
          </a:p>
          <a:p>
            <a:pPr marL="228600" indent="-22860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8/15 Χαμηλή Τιμή Βάθους </a:t>
            </a:r>
          </a:p>
          <a:p>
            <a:pPr marL="228600" indent="-22860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3/15 Μέτρια Τιμή Βάθους</a:t>
            </a:r>
          </a:p>
          <a:p>
            <a:pPr marL="228600" indent="-22860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4/15 Υψηλή τιμή Βάθους</a:t>
            </a:r>
          </a:p>
          <a:p>
            <a:pPr marL="228600" indent="-228600">
              <a:buFont typeface="Arial" panose="020B0604020202020204" pitchFamily="34" charset="0"/>
              <a:buChar char="•"/>
            </a:pPr>
            <a:endParaRPr lang="el-GR" sz="900" b="1" dirty="0">
              <a:solidFill>
                <a:schemeClr val="bg1">
                  <a:lumMod val="95000"/>
                </a:schemeClr>
              </a:solidFill>
              <a:latin typeface="Courier New" panose="02070309020205020404" pitchFamily="49" charset="0"/>
              <a:cs typeface="Courier New" panose="02070309020205020404" pitchFamily="49" charset="0"/>
            </a:endParaRPr>
          </a:p>
          <a:p>
            <a:pPr marL="228600" indent="-22860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8/15 4 οπτικές προσβάσεις</a:t>
            </a:r>
          </a:p>
          <a:p>
            <a:pPr marL="228600" indent="-22860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3/15 6 οπτικές προσβάσεις</a:t>
            </a:r>
          </a:p>
          <a:p>
            <a:pPr marL="228600" indent="-22860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2/15 1 οπτική προσβάση</a:t>
            </a:r>
          </a:p>
          <a:p>
            <a:pPr marL="228600" indent="-22860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1/15 7 οπτικές προσβάσεις</a:t>
            </a:r>
          </a:p>
          <a:p>
            <a:pPr marL="228600" indent="-22860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1/15 2 οπτικές προσβάσεις</a:t>
            </a:r>
          </a:p>
          <a:p>
            <a:pPr marL="228600" indent="-228600">
              <a:buFont typeface="Arial" panose="020B0604020202020204" pitchFamily="34" charset="0"/>
              <a:buChar char="•"/>
            </a:pPr>
            <a:endParaRPr lang="el-GR" sz="900" b="1" dirty="0">
              <a:solidFill>
                <a:schemeClr val="bg1">
                  <a:lumMod val="95000"/>
                </a:schemeClr>
              </a:solidFill>
              <a:latin typeface="Courier New" panose="02070309020205020404" pitchFamily="49" charset="0"/>
              <a:cs typeface="Courier New" panose="02070309020205020404" pitchFamily="49" charset="0"/>
            </a:endParaRPr>
          </a:p>
          <a:p>
            <a:pPr marL="228600" indent="-22860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12/15 Περιμετρικά</a:t>
            </a:r>
          </a:p>
          <a:p>
            <a:pPr marL="228600" indent="-22860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3/15 Αξονικά</a:t>
            </a:r>
          </a:p>
          <a:p>
            <a:endParaRPr lang="el-GR" sz="900" b="1" dirty="0">
              <a:solidFill>
                <a:schemeClr val="bg1">
                  <a:lumMod val="95000"/>
                </a:schemeClr>
              </a:solidFill>
              <a:latin typeface="Courier New" panose="02070309020205020404" pitchFamily="49" charset="0"/>
              <a:cs typeface="Courier New" panose="02070309020205020404" pitchFamily="49" charset="0"/>
            </a:endParaRPr>
          </a:p>
          <a:p>
            <a:pPr marL="228600" indent="-228600">
              <a:buFont typeface="Arial" panose="020B0604020202020204" pitchFamily="34" charset="0"/>
              <a:buChar char="•"/>
            </a:pPr>
            <a:r>
              <a:rPr lang="en-GB" sz="900" b="1" dirty="0">
                <a:solidFill>
                  <a:schemeClr val="bg1">
                    <a:lumMod val="95000"/>
                  </a:schemeClr>
                </a:solidFill>
                <a:latin typeface="Courier New" panose="02070309020205020404" pitchFamily="49" charset="0"/>
                <a:cs typeface="Courier New" panose="02070309020205020404" pitchFamily="49" charset="0"/>
              </a:rPr>
              <a:t>9</a:t>
            </a:r>
            <a:r>
              <a:rPr lang="el-GR" sz="900" b="1" dirty="0">
                <a:solidFill>
                  <a:schemeClr val="bg1">
                    <a:lumMod val="95000"/>
                  </a:schemeClr>
                </a:solidFill>
                <a:latin typeface="Courier New" panose="02070309020205020404" pitchFamily="49" charset="0"/>
                <a:cs typeface="Courier New" panose="02070309020205020404" pitchFamily="49" charset="0"/>
              </a:rPr>
              <a:t>/15 Στατική θέση</a:t>
            </a:r>
          </a:p>
          <a:p>
            <a:pPr marL="228600" indent="-22860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2/15 Γραμμική κίνηση</a:t>
            </a:r>
          </a:p>
          <a:p>
            <a:pPr marL="228600" indent="-228600">
              <a:buFont typeface="Arial" panose="020B0604020202020204" pitchFamily="34" charset="0"/>
              <a:buChar char="•"/>
            </a:pPr>
            <a:r>
              <a:rPr lang="en-GB" sz="900" b="1" dirty="0">
                <a:solidFill>
                  <a:schemeClr val="bg1">
                    <a:lumMod val="95000"/>
                  </a:schemeClr>
                </a:solidFill>
                <a:latin typeface="Courier New" panose="02070309020205020404" pitchFamily="49" charset="0"/>
                <a:cs typeface="Courier New" panose="02070309020205020404" pitchFamily="49" charset="0"/>
              </a:rPr>
              <a:t>4</a:t>
            </a:r>
            <a:r>
              <a:rPr lang="el-GR" sz="900" b="1" dirty="0">
                <a:solidFill>
                  <a:schemeClr val="bg1">
                    <a:lumMod val="95000"/>
                  </a:schemeClr>
                </a:solidFill>
                <a:latin typeface="Courier New" panose="02070309020205020404" pitchFamily="49" charset="0"/>
                <a:cs typeface="Courier New" panose="02070309020205020404" pitchFamily="49" charset="0"/>
              </a:rPr>
              <a:t>/15 Κυκλική Κίνηση</a:t>
            </a:r>
          </a:p>
          <a:p>
            <a:pPr marL="228600" indent="-228600">
              <a:buFont typeface="Arial" panose="020B0604020202020204" pitchFamily="34" charset="0"/>
              <a:buChar char="•"/>
            </a:pPr>
            <a:endParaRPr lang="el-GR" sz="900" b="1" dirty="0">
              <a:solidFill>
                <a:schemeClr val="bg1">
                  <a:lumMod val="95000"/>
                </a:schemeClr>
              </a:solidFill>
              <a:latin typeface="Courier New" panose="02070309020205020404" pitchFamily="49" charset="0"/>
              <a:cs typeface="Courier New" panose="02070309020205020404" pitchFamily="49" charset="0"/>
            </a:endParaRPr>
          </a:p>
          <a:p>
            <a:pPr marL="228600" indent="-228600">
              <a:buFont typeface="Arial" panose="020B0604020202020204" pitchFamily="34" charset="0"/>
              <a:buChar char="•"/>
            </a:pPr>
            <a:r>
              <a:rPr lang="en-GB" sz="900" b="1" dirty="0">
                <a:solidFill>
                  <a:schemeClr val="bg1">
                    <a:lumMod val="95000"/>
                  </a:schemeClr>
                </a:solidFill>
                <a:latin typeface="Courier New" panose="02070309020205020404" pitchFamily="49" charset="0"/>
                <a:cs typeface="Courier New" panose="02070309020205020404" pitchFamily="49" charset="0"/>
              </a:rPr>
              <a:t>1</a:t>
            </a:r>
            <a:r>
              <a:rPr lang="el-GR" sz="900" b="1" dirty="0">
                <a:solidFill>
                  <a:schemeClr val="bg1">
                    <a:lumMod val="95000"/>
                  </a:schemeClr>
                </a:solidFill>
                <a:latin typeface="Courier New" panose="02070309020205020404" pitchFamily="49" charset="0"/>
                <a:cs typeface="Courier New" panose="02070309020205020404" pitchFamily="49" charset="0"/>
              </a:rPr>
              <a:t>/15 Γωνία</a:t>
            </a:r>
          </a:p>
          <a:p>
            <a:pPr marL="228600" indent="-228600">
              <a:buFont typeface="Arial" panose="020B0604020202020204" pitchFamily="34" charset="0"/>
              <a:buChar char="•"/>
            </a:pPr>
            <a:r>
              <a:rPr lang="en-GB" sz="900" b="1" dirty="0">
                <a:solidFill>
                  <a:schemeClr val="bg1">
                    <a:lumMod val="95000"/>
                  </a:schemeClr>
                </a:solidFill>
                <a:latin typeface="Courier New" panose="02070309020205020404" pitchFamily="49" charset="0"/>
                <a:cs typeface="Courier New" panose="02070309020205020404" pitchFamily="49" charset="0"/>
              </a:rPr>
              <a:t>13</a:t>
            </a:r>
            <a:r>
              <a:rPr lang="el-GR" sz="900" b="1" dirty="0">
                <a:solidFill>
                  <a:schemeClr val="bg1">
                    <a:lumMod val="95000"/>
                  </a:schemeClr>
                </a:solidFill>
                <a:latin typeface="Courier New" panose="02070309020205020404" pitchFamily="49" charset="0"/>
                <a:cs typeface="Courier New" panose="02070309020205020404" pitchFamily="49" charset="0"/>
              </a:rPr>
              <a:t>/15 Έκκεντρα</a:t>
            </a:r>
          </a:p>
          <a:p>
            <a:pPr marL="228600" indent="-228600">
              <a:buFont typeface="Arial" panose="020B0604020202020204" pitchFamily="34" charset="0"/>
              <a:buChar char="•"/>
            </a:pPr>
            <a:r>
              <a:rPr lang="en-GB" sz="900" b="1" dirty="0">
                <a:solidFill>
                  <a:schemeClr val="bg1">
                    <a:lumMod val="95000"/>
                  </a:schemeClr>
                </a:solidFill>
                <a:latin typeface="Courier New" panose="02070309020205020404" pitchFamily="49" charset="0"/>
                <a:cs typeface="Courier New" panose="02070309020205020404" pitchFamily="49" charset="0"/>
              </a:rPr>
              <a:t>1</a:t>
            </a:r>
            <a:r>
              <a:rPr lang="el-GR" sz="900" b="1" dirty="0">
                <a:solidFill>
                  <a:schemeClr val="bg1">
                    <a:lumMod val="95000"/>
                  </a:schemeClr>
                </a:solidFill>
                <a:latin typeface="Courier New" panose="02070309020205020404" pitchFamily="49" charset="0"/>
                <a:cs typeface="Courier New" panose="02070309020205020404" pitchFamily="49" charset="0"/>
              </a:rPr>
              <a:t>/15 Κέντρο</a:t>
            </a:r>
          </a:p>
          <a:p>
            <a:pPr marL="228600" indent="-228600">
              <a:buFont typeface="Arial" panose="020B0604020202020204" pitchFamily="34" charset="0"/>
              <a:buChar char="•"/>
            </a:pPr>
            <a:endParaRPr lang="el-GR" sz="900" b="1" dirty="0">
              <a:solidFill>
                <a:schemeClr val="bg1">
                  <a:lumMod val="95000"/>
                </a:schemeClr>
              </a:solidFill>
              <a:latin typeface="Courier New" panose="02070309020205020404" pitchFamily="49" charset="0"/>
              <a:cs typeface="Courier New" panose="02070309020205020404" pitchFamily="49" charset="0"/>
            </a:endParaRPr>
          </a:p>
          <a:p>
            <a:pPr marL="228600" indent="-22860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10/15 Εσωτερικά </a:t>
            </a:r>
          </a:p>
          <a:p>
            <a:pPr marL="228600" indent="-22860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5/15 Εξωτερικά</a:t>
            </a:r>
          </a:p>
          <a:p>
            <a:endParaRPr lang="en-GB" sz="900" b="1" dirty="0">
              <a:solidFill>
                <a:schemeClr val="bg1">
                  <a:lumMod val="95000"/>
                </a:schemeClr>
              </a:solidFill>
              <a:latin typeface="Courier New" panose="02070309020205020404" pitchFamily="49" charset="0"/>
              <a:cs typeface="Courier New" panose="02070309020205020404" pitchFamily="49" charset="0"/>
            </a:endParaRPr>
          </a:p>
          <a:p>
            <a:r>
              <a:rPr lang="el-GR" sz="1100" b="1" dirty="0">
                <a:solidFill>
                  <a:schemeClr val="bg1">
                    <a:lumMod val="95000"/>
                  </a:schemeClr>
                </a:solidFill>
                <a:latin typeface="Courier New" panose="02070309020205020404" pitchFamily="49" charset="0"/>
                <a:cs typeface="Courier New" panose="02070309020205020404" pitchFamily="49" charset="0"/>
              </a:rPr>
              <a:t>Παρατηρήσεις</a:t>
            </a:r>
          </a:p>
          <a:p>
            <a:endParaRPr lang="el-GR" sz="900" b="1" dirty="0">
              <a:solidFill>
                <a:schemeClr val="bg1">
                  <a:lumMod val="95000"/>
                </a:schemeClr>
              </a:solidFill>
              <a:latin typeface="Courier New" panose="02070309020205020404" pitchFamily="49" charset="0"/>
              <a:cs typeface="Courier New" panose="02070309020205020404" pitchFamily="49" charset="0"/>
            </a:endParaRPr>
          </a:p>
          <a:p>
            <a:pPr marL="171450" indent="-17145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Επιλέγουν το καθημερινό καθιστικό </a:t>
            </a:r>
          </a:p>
          <a:p>
            <a:pPr marL="171450" indent="-17145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Αρκετά ενσωματωμένος χώρος με δυνατές οπτικές συνδέσεις σε χώρους που αναπτύσσονται περμετρικά.</a:t>
            </a:r>
          </a:p>
          <a:p>
            <a:pPr marL="171450" indent="-17145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Επιλέγουν έκκεντρα σημεία του  χώρου κατά κύριο λόγο.</a:t>
            </a:r>
          </a:p>
          <a:p>
            <a:pPr marL="171450" indent="-171450">
              <a:buFont typeface="Arial" panose="020B0604020202020204" pitchFamily="34" charset="0"/>
              <a:buChar char="•"/>
            </a:pPr>
            <a:r>
              <a:rPr lang="el-GR" sz="900" b="1" dirty="0">
                <a:solidFill>
                  <a:schemeClr val="bg1">
                    <a:lumMod val="95000"/>
                  </a:schemeClr>
                </a:solidFill>
                <a:latin typeface="Courier New" panose="02070309020205020404" pitchFamily="49" charset="0"/>
                <a:cs typeface="Courier New" panose="02070309020205020404" pitchFamily="49" charset="0"/>
              </a:rPr>
              <a:t>Εστιάζουν περισσότερο στο εσωτερικό του χώρου και λιγότερο στο εξωτερικό</a:t>
            </a:r>
          </a:p>
          <a:p>
            <a:pPr marL="171450" indent="-171450">
              <a:buFont typeface="Arial" panose="020B0604020202020204" pitchFamily="34" charset="0"/>
              <a:buChar char="•"/>
            </a:pPr>
            <a:endParaRPr lang="el-GR" sz="900" b="1" dirty="0">
              <a:solidFill>
                <a:schemeClr val="bg1">
                  <a:lumMod val="95000"/>
                </a:schemeClr>
              </a:solidFill>
              <a:latin typeface="Courier New" panose="02070309020205020404" pitchFamily="49" charset="0"/>
              <a:cs typeface="Courier New" panose="02070309020205020404" pitchFamily="49" charset="0"/>
            </a:endParaRPr>
          </a:p>
          <a:p>
            <a:pPr marL="171450" indent="-171450">
              <a:buFont typeface="Arial" panose="020B0604020202020204" pitchFamily="34" charset="0"/>
              <a:buChar char="•"/>
            </a:pPr>
            <a:endParaRPr lang="el-GR" sz="900" b="1" dirty="0">
              <a:solidFill>
                <a:schemeClr val="bg1">
                  <a:lumMod val="95000"/>
                </a:schemeClr>
              </a:solidFill>
              <a:latin typeface="Courier New" panose="02070309020205020404" pitchFamily="49" charset="0"/>
              <a:cs typeface="Courier New" panose="02070309020205020404" pitchFamily="49" charset="0"/>
            </a:endParaRPr>
          </a:p>
          <a:p>
            <a:pPr marL="171450" indent="-171450">
              <a:buFont typeface="Arial" panose="020B0604020202020204" pitchFamily="34" charset="0"/>
              <a:buChar char="•"/>
            </a:pPr>
            <a:endParaRPr lang="el-GR" sz="900" b="1" dirty="0">
              <a:solidFill>
                <a:schemeClr val="bg1">
                  <a:lumMod val="95000"/>
                </a:schemeClr>
              </a:solidFill>
              <a:latin typeface="Courier New" panose="02070309020205020404" pitchFamily="49" charset="0"/>
              <a:cs typeface="Courier New" panose="02070309020205020404" pitchFamily="49" charset="0"/>
            </a:endParaRPr>
          </a:p>
          <a:p>
            <a:endParaRPr lang="en-GB" sz="900" b="1" dirty="0">
              <a:solidFill>
                <a:schemeClr val="bg1">
                  <a:lumMod val="95000"/>
                </a:schemeClr>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9515139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94DE9F-CCB4-4D83-B5F2-70C4BC5B754F}"/>
              </a:ext>
            </a:extLst>
          </p:cNvPr>
          <p:cNvSpPr/>
          <p:nvPr/>
        </p:nvSpPr>
        <p:spPr>
          <a:xfrm>
            <a:off x="418016" y="0"/>
            <a:ext cx="2447109" cy="6858000"/>
          </a:xfrm>
          <a:prstGeom prst="rect">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solidFill>
                <a:srgbClr val="002060"/>
              </a:solidFill>
            </a:endParaRPr>
          </a:p>
        </p:txBody>
      </p:sp>
      <p:sp>
        <p:nvSpPr>
          <p:cNvPr id="8" name="TextBox 7">
            <a:extLst>
              <a:ext uri="{FF2B5EF4-FFF2-40B4-BE49-F238E27FC236}">
                <a16:creationId xmlns:a16="http://schemas.microsoft.com/office/drawing/2014/main" id="{7F422F60-2F5B-4B8A-94FB-91821F38D20A}"/>
              </a:ext>
            </a:extLst>
          </p:cNvPr>
          <p:cNvSpPr txBox="1"/>
          <p:nvPr/>
        </p:nvSpPr>
        <p:spPr>
          <a:xfrm>
            <a:off x="418015" y="0"/>
            <a:ext cx="2447110" cy="5339923"/>
          </a:xfrm>
          <a:prstGeom prst="rect">
            <a:avLst/>
          </a:prstGeom>
          <a:noFill/>
        </p:spPr>
        <p:txBody>
          <a:bodyPr wrap="square" rtlCol="0">
            <a:spAutoFit/>
          </a:bodyPr>
          <a:lstStyle/>
          <a:p>
            <a:r>
              <a:rPr lang="el-GR" sz="1100" b="1" dirty="0">
                <a:solidFill>
                  <a:schemeClr val="bg1">
                    <a:lumMod val="95000"/>
                  </a:schemeClr>
                </a:solidFill>
                <a:latin typeface="Courier New" panose="02070309020205020404" pitchFamily="49" charset="0"/>
                <a:cs typeface="Courier New" panose="02070309020205020404" pitchFamily="49" charset="0"/>
              </a:rPr>
              <a:t>Γενικές Παρατηρήσεις</a:t>
            </a:r>
            <a:endParaRPr lang="el-GR" sz="1000" b="1" dirty="0">
              <a:solidFill>
                <a:schemeClr val="bg1">
                  <a:lumMod val="95000"/>
                </a:schemeClr>
              </a:solidFill>
              <a:latin typeface="Courier New" panose="02070309020205020404" pitchFamily="49" charset="0"/>
              <a:cs typeface="Courier New" panose="02070309020205020404" pitchFamily="49" charset="0"/>
            </a:endParaRPr>
          </a:p>
          <a:p>
            <a:pPr marL="171450" indent="-171450">
              <a:buFont typeface="Arial" panose="020B0604020202020204" pitchFamily="34" charset="0"/>
              <a:buChar char="•"/>
            </a:pPr>
            <a:r>
              <a:rPr lang="el-GR" sz="1000" b="1" dirty="0">
                <a:solidFill>
                  <a:schemeClr val="bg1">
                    <a:lumMod val="95000"/>
                  </a:schemeClr>
                </a:solidFill>
                <a:latin typeface="Courier New" panose="02070309020205020404" pitchFamily="49" charset="0"/>
                <a:cs typeface="Courier New" panose="02070309020205020404" pitchFamily="49" charset="0"/>
              </a:rPr>
              <a:t>Υπάρχουν ομοιότητες στα συντακτικά χαρακτηριστικά του χώρου όταν είναι ήρεμοι ή πολύ χαρούμενοι,ειδιαίτερα σε σύγκριση με όταν είναι αναστατωμένοι/θυμωμένοι</a:t>
            </a:r>
          </a:p>
          <a:p>
            <a:pPr marL="171450" indent="-171450">
              <a:buFont typeface="Arial" panose="020B0604020202020204" pitchFamily="34" charset="0"/>
              <a:buChar char="•"/>
            </a:pPr>
            <a:endParaRPr lang="el-GR" sz="1000" b="1" dirty="0">
              <a:solidFill>
                <a:schemeClr val="bg1">
                  <a:lumMod val="95000"/>
                </a:schemeClr>
              </a:solidFill>
              <a:latin typeface="Courier New" panose="02070309020205020404" pitchFamily="49" charset="0"/>
              <a:cs typeface="Courier New" panose="02070309020205020404" pitchFamily="49" charset="0"/>
            </a:endParaRPr>
          </a:p>
          <a:p>
            <a:pPr marL="171450" indent="-171450">
              <a:buFont typeface="Arial" panose="020B0604020202020204" pitchFamily="34" charset="0"/>
              <a:buChar char="•"/>
            </a:pPr>
            <a:r>
              <a:rPr lang="el-GR" sz="1000" b="1" dirty="0">
                <a:solidFill>
                  <a:schemeClr val="bg1">
                    <a:lumMod val="95000"/>
                  </a:schemeClr>
                </a:solidFill>
                <a:latin typeface="Courier New" panose="02070309020205020404" pitchFamily="49" charset="0"/>
                <a:cs typeface="Courier New" panose="02070309020205020404" pitchFamily="49" charset="0"/>
              </a:rPr>
              <a:t> Όταν είναι ήρεμοι ή πολύ χαρούμενοι  επιλέγουν χώρους αρκετά ενσωματωμένους στο σύνολο της κατοικίας παρά όταν είναι αναστατωμένοι/θυμωμένοι</a:t>
            </a:r>
          </a:p>
          <a:p>
            <a:pPr marL="171450" indent="-171450">
              <a:buFont typeface="Arial" panose="020B0604020202020204" pitchFamily="34" charset="0"/>
              <a:buChar char="•"/>
            </a:pPr>
            <a:r>
              <a:rPr lang="el-GR" sz="1000" b="1" dirty="0">
                <a:solidFill>
                  <a:schemeClr val="bg1">
                    <a:lumMod val="95000"/>
                  </a:schemeClr>
                </a:solidFill>
                <a:latin typeface="Courier New" panose="02070309020205020404" pitchFamily="49" charset="0"/>
                <a:cs typeface="Courier New" panose="02070309020205020404" pitchFamily="49" charset="0"/>
              </a:rPr>
              <a:t>Εκείνο που παραμένει ίδιο και για τις τρεις διαθέσεις είναι η τάση να εστιάζουν στο εσωτερικό έναντι του εξωτερικού περιβάλλοντος της κατοικίας</a:t>
            </a:r>
          </a:p>
          <a:p>
            <a:pPr marL="171450" indent="-171450">
              <a:buFont typeface="Arial" panose="020B0604020202020204" pitchFamily="34" charset="0"/>
              <a:buChar char="•"/>
            </a:pPr>
            <a:r>
              <a:rPr lang="el-GR" sz="1000" b="1" dirty="0">
                <a:solidFill>
                  <a:schemeClr val="bg1">
                    <a:lumMod val="95000"/>
                  </a:schemeClr>
                </a:solidFill>
                <a:latin typeface="Courier New" panose="02070309020205020404" pitchFamily="49" charset="0"/>
                <a:cs typeface="Courier New" panose="02070309020205020404" pitchFamily="49" charset="0"/>
              </a:rPr>
              <a:t>Επίσης η επιλογή του χώρου γίνεται εξαιτίας του ίδιου του χώρου και όχι κάποιου αντικειμένου ή της ανθρώπινης παρουσίας σε αυτόν </a:t>
            </a:r>
          </a:p>
          <a:p>
            <a:pPr marL="171450" indent="-171450">
              <a:buFont typeface="Arial" panose="020B0604020202020204" pitchFamily="34" charset="0"/>
              <a:buChar char="•"/>
            </a:pPr>
            <a:r>
              <a:rPr lang="el-GR" sz="1000" b="1" dirty="0">
                <a:solidFill>
                  <a:schemeClr val="bg1">
                    <a:lumMod val="95000"/>
                  </a:schemeClr>
                </a:solidFill>
                <a:latin typeface="Courier New" panose="02070309020205020404" pitchFamily="49" charset="0"/>
                <a:cs typeface="Courier New" panose="02070309020205020404" pitchFamily="49" charset="0"/>
              </a:rPr>
              <a:t>Περισσότερες περιπτώσεις δεν επιλέγουν να βρίσκονται σε κίνηση </a:t>
            </a:r>
          </a:p>
          <a:p>
            <a:endParaRPr lang="el-GR" sz="1000" b="1" dirty="0">
              <a:solidFill>
                <a:schemeClr val="bg1">
                  <a:lumMod val="95000"/>
                </a:schemeClr>
              </a:solidFill>
              <a:latin typeface="Courier New" panose="02070309020205020404" pitchFamily="49" charset="0"/>
              <a:cs typeface="Courier New" panose="02070309020205020404" pitchFamily="49" charset="0"/>
            </a:endParaRPr>
          </a:p>
          <a:p>
            <a:endParaRPr lang="el-GR" sz="1000" b="1" dirty="0">
              <a:solidFill>
                <a:schemeClr val="bg1">
                  <a:lumMod val="95000"/>
                </a:schemeClr>
              </a:solidFill>
              <a:latin typeface="Courier New" panose="02070309020205020404" pitchFamily="49" charset="0"/>
              <a:cs typeface="Courier New" panose="02070309020205020404" pitchFamily="49" charset="0"/>
            </a:endParaRPr>
          </a:p>
          <a:p>
            <a:pPr marL="171450" indent="-171450">
              <a:buFont typeface="Arial" panose="020B0604020202020204" pitchFamily="34" charset="0"/>
              <a:buChar char="•"/>
            </a:pPr>
            <a:endParaRPr lang="el-GR" sz="1000" b="1" dirty="0">
              <a:solidFill>
                <a:schemeClr val="bg1">
                  <a:lumMod val="95000"/>
                </a:schemeClr>
              </a:solidFill>
              <a:latin typeface="Courier New" panose="02070309020205020404" pitchFamily="49" charset="0"/>
              <a:cs typeface="Courier New" panose="02070309020205020404" pitchFamily="49" charset="0"/>
            </a:endParaRPr>
          </a:p>
        </p:txBody>
      </p:sp>
      <p:pic>
        <p:nvPicPr>
          <p:cNvPr id="3076" name="Picture 4" descr="Αυτισμός: Ποιά συμπτώματα παρουσιάζει ένα παιδί;">
            <a:extLst>
              <a:ext uri="{FF2B5EF4-FFF2-40B4-BE49-F238E27FC236}">
                <a16:creationId xmlns:a16="http://schemas.microsoft.com/office/drawing/2014/main" id="{88A80F29-FCE6-4B24-96C8-918DFBA3B8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446" r="25415"/>
          <a:stretch/>
        </p:blipFill>
        <p:spPr bwMode="auto">
          <a:xfrm>
            <a:off x="3117774" y="857250"/>
            <a:ext cx="5773463"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A222CD6-8F4E-48DD-BD03-88B2636F1F71}"/>
              </a:ext>
            </a:extLst>
          </p:cNvPr>
          <p:cNvSpPr txBox="1"/>
          <p:nvPr/>
        </p:nvSpPr>
        <p:spPr>
          <a:xfrm>
            <a:off x="4276014" y="6136334"/>
            <a:ext cx="6083808" cy="338554"/>
          </a:xfrm>
          <a:prstGeom prst="rect">
            <a:avLst/>
          </a:prstGeom>
          <a:noFill/>
        </p:spPr>
        <p:txBody>
          <a:bodyPr wrap="square" rtlCol="0">
            <a:spAutoFit/>
          </a:bodyPr>
          <a:lstStyle/>
          <a:p>
            <a:r>
              <a:rPr lang="el-GR" sz="1600" b="1" i="1" dirty="0">
                <a:solidFill>
                  <a:schemeClr val="accent1">
                    <a:lumMod val="75000"/>
                  </a:schemeClr>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Για ένα καλύτερο μέλλον!</a:t>
            </a:r>
          </a:p>
        </p:txBody>
      </p:sp>
      <p:sp>
        <p:nvSpPr>
          <p:cNvPr id="6" name="TextBox 5">
            <a:extLst>
              <a:ext uri="{FF2B5EF4-FFF2-40B4-BE49-F238E27FC236}">
                <a16:creationId xmlns:a16="http://schemas.microsoft.com/office/drawing/2014/main" id="{C7E2DEC4-1EF0-4631-AFB4-8A32AAD45E8E}"/>
              </a:ext>
            </a:extLst>
          </p:cNvPr>
          <p:cNvSpPr txBox="1"/>
          <p:nvPr/>
        </p:nvSpPr>
        <p:spPr>
          <a:xfrm>
            <a:off x="418014" y="4890970"/>
            <a:ext cx="2447111" cy="2431435"/>
          </a:xfrm>
          <a:prstGeom prst="rect">
            <a:avLst/>
          </a:prstGeom>
          <a:noFill/>
        </p:spPr>
        <p:txBody>
          <a:bodyPr wrap="square" rtlCol="0">
            <a:spAutoFit/>
          </a:bodyPr>
          <a:lstStyle/>
          <a:p>
            <a:r>
              <a:rPr lang="el-GR" sz="1200" b="1" dirty="0">
                <a:solidFill>
                  <a:schemeClr val="bg1">
                    <a:lumMod val="95000"/>
                  </a:schemeClr>
                </a:solidFill>
                <a:latin typeface="Courier New" panose="02070309020205020404" pitchFamily="49" charset="0"/>
                <a:cs typeface="Courier New" panose="02070309020205020404" pitchFamily="49" charset="0"/>
              </a:rPr>
              <a:t>Συμπεράσμα</a:t>
            </a:r>
          </a:p>
          <a:p>
            <a:r>
              <a:rPr lang="el-GR" sz="1000" b="1" dirty="0">
                <a:solidFill>
                  <a:schemeClr val="bg1">
                    <a:lumMod val="95000"/>
                  </a:schemeClr>
                </a:solidFill>
                <a:latin typeface="Courier New" panose="02070309020205020404" pitchFamily="49" charset="0"/>
                <a:cs typeface="Courier New" panose="02070309020205020404" pitchFamily="49" charset="0"/>
              </a:rPr>
              <a:t>Ο χώρος αποτελεί μία</a:t>
            </a:r>
            <a:r>
              <a:rPr lang="en-GB" sz="1000" b="1" dirty="0">
                <a:solidFill>
                  <a:schemeClr val="bg1">
                    <a:lumMod val="95000"/>
                  </a:schemeClr>
                </a:solidFill>
                <a:latin typeface="Courier New" panose="02070309020205020404" pitchFamily="49" charset="0"/>
                <a:cs typeface="Courier New" panose="02070309020205020404" pitchFamily="49" charset="0"/>
              </a:rPr>
              <a:t> </a:t>
            </a:r>
            <a:r>
              <a:rPr lang="el-GR" sz="1000" b="1" dirty="0">
                <a:solidFill>
                  <a:schemeClr val="bg1">
                    <a:lumMod val="95000"/>
                  </a:schemeClr>
                </a:solidFill>
                <a:latin typeface="Courier New" panose="02070309020205020404" pitchFamily="49" charset="0"/>
                <a:cs typeface="Courier New" panose="02070309020205020404" pitchFamily="49" charset="0"/>
              </a:rPr>
              <a:t>σημαντική παράμετρος την οποία τα αυτιστικά άτομα χρησιμοποιούν ανάλογα με την διάθεσή τους,συνεπώς ο σχεδιασμός του περιβάλλοντος παίζει ρόλο στην διαμόρφωση της διάθεσής τους και γιαυτό είναι ιδιαίτερα σημαντικό να μελετηθεί εκτανέστερα η σχέση ανάμεσά τους.</a:t>
            </a:r>
          </a:p>
          <a:p>
            <a:endParaRPr lang="el-GR" sz="1000" b="1" dirty="0">
              <a:solidFill>
                <a:schemeClr val="bg1">
                  <a:lumMod val="95000"/>
                </a:schemeClr>
              </a:solidFill>
              <a:latin typeface="Courier New" panose="02070309020205020404" pitchFamily="49" charset="0"/>
              <a:cs typeface="Courier New" panose="02070309020205020404" pitchFamily="49" charset="0"/>
            </a:endParaRPr>
          </a:p>
          <a:p>
            <a:endParaRPr lang="el-GR" sz="1000" b="1" dirty="0">
              <a:solidFill>
                <a:schemeClr val="bg1">
                  <a:lumMod val="95000"/>
                </a:schemeClr>
              </a:solidFill>
              <a:latin typeface="Courier New" panose="02070309020205020404" pitchFamily="49" charset="0"/>
              <a:cs typeface="Courier New" panose="02070309020205020404" pitchFamily="49" charset="0"/>
            </a:endParaRPr>
          </a:p>
          <a:p>
            <a:pPr marL="171450" indent="-171450">
              <a:buFont typeface="Arial" panose="020B0604020202020204" pitchFamily="34" charset="0"/>
              <a:buChar char="•"/>
            </a:pPr>
            <a:endParaRPr lang="el-GR" sz="1000" b="1" dirty="0">
              <a:solidFill>
                <a:schemeClr val="bg1">
                  <a:lumMod val="95000"/>
                </a:schemeClr>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68757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A0DD4C-347D-4AA8-8E15-DF632DBF7DB7}"/>
              </a:ext>
            </a:extLst>
          </p:cNvPr>
          <p:cNvPicPr>
            <a:picLocks noChangeAspect="1"/>
          </p:cNvPicPr>
          <p:nvPr/>
        </p:nvPicPr>
        <p:blipFill>
          <a:blip r:embed="rId2"/>
          <a:stretch>
            <a:fillRect/>
          </a:stretch>
        </p:blipFill>
        <p:spPr>
          <a:xfrm>
            <a:off x="0" y="685800"/>
            <a:ext cx="9144001" cy="5486400"/>
          </a:xfrm>
          <a:prstGeom prst="rect">
            <a:avLst/>
          </a:prstGeom>
        </p:spPr>
      </p:pic>
      <p:sp>
        <p:nvSpPr>
          <p:cNvPr id="4" name="TextBox 3">
            <a:extLst>
              <a:ext uri="{FF2B5EF4-FFF2-40B4-BE49-F238E27FC236}">
                <a16:creationId xmlns:a16="http://schemas.microsoft.com/office/drawing/2014/main" id="{BFB19306-CA55-475B-B18C-4E22ABA0F6DA}"/>
              </a:ext>
            </a:extLst>
          </p:cNvPr>
          <p:cNvSpPr txBox="1"/>
          <p:nvPr/>
        </p:nvSpPr>
        <p:spPr>
          <a:xfrm>
            <a:off x="902208" y="4311586"/>
            <a:ext cx="8717280" cy="523220"/>
          </a:xfrm>
          <a:prstGeom prst="rect">
            <a:avLst/>
          </a:prstGeom>
          <a:noFill/>
        </p:spPr>
        <p:txBody>
          <a:bodyPr wrap="square" rtlCol="0">
            <a:spAutoFit/>
          </a:bodyPr>
          <a:lstStyle/>
          <a:p>
            <a:r>
              <a:rPr lang="el-GR" sz="2800" b="1" i="1" dirty="0">
                <a:solidFill>
                  <a:schemeClr val="accent3">
                    <a:lumMod val="20000"/>
                    <a:lumOff val="80000"/>
                  </a:schemeClr>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Σας ευχαριστώ για την προσοχή σας!</a:t>
            </a:r>
          </a:p>
        </p:txBody>
      </p:sp>
    </p:spTree>
    <p:extLst>
      <p:ext uri="{BB962C8B-B14F-4D97-AF65-F5344CB8AC3E}">
        <p14:creationId xmlns:p14="http://schemas.microsoft.com/office/powerpoint/2010/main" val="148365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Αυτισμός και φύλο">
            <a:extLst>
              <a:ext uri="{FF2B5EF4-FFF2-40B4-BE49-F238E27FC236}">
                <a16:creationId xmlns:a16="http://schemas.microsoft.com/office/drawing/2014/main" id="{46B5575F-FC04-44CE-A4CA-FB3FD4EE75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913"/>
          <a:stretch/>
        </p:blipFill>
        <p:spPr bwMode="auto">
          <a:xfrm>
            <a:off x="0" y="-44366"/>
            <a:ext cx="9132976" cy="483212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Μεγαλώνοντας ένα αυτιστικό παιδί - Εκδόσεις Memento">
            <a:extLst>
              <a:ext uri="{FF2B5EF4-FFF2-40B4-BE49-F238E27FC236}">
                <a16:creationId xmlns:a16="http://schemas.microsoft.com/office/drawing/2014/main" id="{01FC774F-092A-4672-8298-999FE4F5D9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70" t="5416" r="7047" b="6038"/>
          <a:stretch/>
        </p:blipFill>
        <p:spPr bwMode="auto">
          <a:xfrm>
            <a:off x="11024" y="3771233"/>
            <a:ext cx="2310063" cy="24183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69FDB1A-CDAB-4334-A31B-6FB00E4CF134}"/>
              </a:ext>
            </a:extLst>
          </p:cNvPr>
          <p:cNvSpPr txBox="1"/>
          <p:nvPr/>
        </p:nvSpPr>
        <p:spPr>
          <a:xfrm>
            <a:off x="4566488" y="4980407"/>
            <a:ext cx="3091709" cy="307777"/>
          </a:xfrm>
          <a:prstGeom prst="rect">
            <a:avLst/>
          </a:prstGeom>
          <a:noFill/>
        </p:spPr>
        <p:txBody>
          <a:bodyPr wrap="square" rtlCol="0">
            <a:spAutoFit/>
          </a:bodyPr>
          <a:lstStyle/>
          <a:p>
            <a:r>
              <a:rPr lang="el-GR" sz="1400" b="1" dirty="0">
                <a:solidFill>
                  <a:srgbClr val="002060"/>
                </a:solidFill>
                <a:latin typeface="Courier New" panose="02070309020205020404" pitchFamily="49" charset="0"/>
                <a:cs typeface="Courier New" panose="02070309020205020404" pitchFamily="49" charset="0"/>
              </a:rPr>
              <a:t>ΑΥΤΙΣΜΟΣ</a:t>
            </a:r>
          </a:p>
        </p:txBody>
      </p:sp>
      <p:sp>
        <p:nvSpPr>
          <p:cNvPr id="5" name="Rectangle 4">
            <a:extLst>
              <a:ext uri="{FF2B5EF4-FFF2-40B4-BE49-F238E27FC236}">
                <a16:creationId xmlns:a16="http://schemas.microsoft.com/office/drawing/2014/main" id="{9DFA6910-C471-4D0F-9DEA-4B76A115971A}"/>
              </a:ext>
            </a:extLst>
          </p:cNvPr>
          <p:cNvSpPr/>
          <p:nvPr/>
        </p:nvSpPr>
        <p:spPr>
          <a:xfrm>
            <a:off x="2332111" y="5480833"/>
            <a:ext cx="6472989" cy="738664"/>
          </a:xfrm>
          <a:prstGeom prst="rect">
            <a:avLst/>
          </a:prstGeom>
        </p:spPr>
        <p:txBody>
          <a:bodyPr wrap="square">
            <a:spAutoFit/>
          </a:bodyPr>
          <a:lstStyle/>
          <a:p>
            <a:pPr algn="just"/>
            <a:r>
              <a:rPr lang="en-GB" sz="1050" dirty="0">
                <a:solidFill>
                  <a:schemeClr val="accent1">
                    <a:lumMod val="50000"/>
                  </a:schemeClr>
                </a:solidFill>
                <a:latin typeface="Courier New" panose="02070309020205020404" pitchFamily="49" charset="0"/>
                <a:cs typeface="Courier New" panose="02070309020205020404" pitchFamily="49" charset="0"/>
              </a:rPr>
              <a:t>Leo </a:t>
            </a:r>
            <a:r>
              <a:rPr lang="en-GB" sz="1050" dirty="0" err="1">
                <a:solidFill>
                  <a:schemeClr val="accent1">
                    <a:lumMod val="50000"/>
                  </a:schemeClr>
                </a:solidFill>
                <a:latin typeface="Courier New" panose="02070309020205020404" pitchFamily="49" charset="0"/>
                <a:cs typeface="Courier New" panose="02070309020205020404" pitchFamily="49" charset="0"/>
              </a:rPr>
              <a:t>Kanner</a:t>
            </a:r>
            <a:r>
              <a:rPr lang="en-GB" sz="1050" dirty="0">
                <a:solidFill>
                  <a:schemeClr val="accent1">
                    <a:lumMod val="50000"/>
                  </a:schemeClr>
                </a:solidFill>
                <a:latin typeface="Courier New" panose="02070309020205020404" pitchFamily="49" charset="0"/>
                <a:cs typeface="Courier New" panose="02070309020205020404" pitchFamily="49" charset="0"/>
              </a:rPr>
              <a:t> </a:t>
            </a:r>
            <a:r>
              <a:rPr lang="el-GR" sz="1050" dirty="0">
                <a:solidFill>
                  <a:schemeClr val="accent1">
                    <a:lumMod val="50000"/>
                  </a:schemeClr>
                </a:solidFill>
                <a:latin typeface="Courier New" panose="02070309020205020404" pitchFamily="49" charset="0"/>
                <a:cs typeface="Courier New" panose="02070309020205020404" pitchFamily="49" charset="0"/>
              </a:rPr>
              <a:t>υποστήριξε ότι τα άτομα που ανήκουν στο φάσμα του αυτισμού δεν πάσχουν από σχιζοφρένεια παρά συμπεριφέρονται με ένα ενετελώς διαφορετικό τρόπο στα ερεθίσματα του περιβάλλοντος, είτε αγνοούν μία πληροφορία είτε αναστατώνονται και οδηγούνται σε ακραίες συμπεριφορές</a:t>
            </a:r>
            <a:r>
              <a:rPr lang="en-GB" sz="1050" dirty="0">
                <a:solidFill>
                  <a:schemeClr val="accent1">
                    <a:lumMod val="50000"/>
                  </a:schemeClr>
                </a:solidFill>
                <a:latin typeface="Courier New" panose="02070309020205020404" pitchFamily="49" charset="0"/>
                <a:cs typeface="Courier New" panose="02070309020205020404" pitchFamily="49" charset="0"/>
              </a:rPr>
              <a:t>(Kanner,1943, p.242).</a:t>
            </a:r>
          </a:p>
        </p:txBody>
      </p:sp>
    </p:spTree>
    <p:extLst>
      <p:ext uri="{BB962C8B-B14F-4D97-AF65-F5344CB8AC3E}">
        <p14:creationId xmlns:p14="http://schemas.microsoft.com/office/powerpoint/2010/main" val="235238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1500" fill="hold"/>
                                        <p:tgtEl>
                                          <p:spTgt spid="1026"/>
                                        </p:tgtEl>
                                        <p:attrNameLst>
                                          <p:attrName>ppt_x</p:attrName>
                                        </p:attrNameLst>
                                      </p:cBhvr>
                                      <p:tavLst>
                                        <p:tav tm="0">
                                          <p:val>
                                            <p:strVal val="#ppt_x"/>
                                          </p:val>
                                        </p:tav>
                                        <p:tav tm="100000">
                                          <p:val>
                                            <p:strVal val="#ppt_x"/>
                                          </p:val>
                                        </p:tav>
                                      </p:tavLst>
                                    </p:anim>
                                    <p:anim calcmode="lin" valueType="num">
                                      <p:cBhvr additive="base">
                                        <p:cTn id="8" dur="1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1CEBE9-D3E5-4769-AAC0-E5366A3DF06D}"/>
              </a:ext>
            </a:extLst>
          </p:cNvPr>
          <p:cNvPicPr>
            <a:picLocks noChangeAspect="1"/>
          </p:cNvPicPr>
          <p:nvPr/>
        </p:nvPicPr>
        <p:blipFill rotWithShape="1">
          <a:blip r:embed="rId2">
            <a:extLst>
              <a:ext uri="{28A0092B-C50C-407E-A947-70E740481C1C}">
                <a14:useLocalDpi xmlns:a14="http://schemas.microsoft.com/office/drawing/2010/main" val="0"/>
              </a:ext>
            </a:extLst>
          </a:blip>
          <a:srcRect t="5769"/>
          <a:stretch/>
        </p:blipFill>
        <p:spPr>
          <a:xfrm>
            <a:off x="0" y="2423568"/>
            <a:ext cx="9144000" cy="4434432"/>
          </a:xfrm>
          <a:prstGeom prst="rect">
            <a:avLst/>
          </a:prstGeom>
        </p:spPr>
      </p:pic>
      <p:sp>
        <p:nvSpPr>
          <p:cNvPr id="4" name="TextBox 3">
            <a:extLst>
              <a:ext uri="{FF2B5EF4-FFF2-40B4-BE49-F238E27FC236}">
                <a16:creationId xmlns:a16="http://schemas.microsoft.com/office/drawing/2014/main" id="{D42B4305-3DE8-467E-A37B-C4B0D37896B2}"/>
              </a:ext>
            </a:extLst>
          </p:cNvPr>
          <p:cNvSpPr txBox="1"/>
          <p:nvPr/>
        </p:nvSpPr>
        <p:spPr>
          <a:xfrm>
            <a:off x="3922852" y="353494"/>
            <a:ext cx="3964203" cy="307777"/>
          </a:xfrm>
          <a:prstGeom prst="rect">
            <a:avLst/>
          </a:prstGeom>
          <a:noFill/>
        </p:spPr>
        <p:txBody>
          <a:bodyPr wrap="square" rtlCol="0">
            <a:spAutoFit/>
          </a:bodyPr>
          <a:lstStyle/>
          <a:p>
            <a:r>
              <a:rPr lang="el-GR" sz="1400" b="1" dirty="0">
                <a:solidFill>
                  <a:srgbClr val="002060"/>
                </a:solidFill>
                <a:latin typeface="Courier New" panose="02070309020205020404" pitchFamily="49" charset="0"/>
                <a:cs typeface="Courier New" panose="02070309020205020404" pitchFamily="49" charset="0"/>
              </a:rPr>
              <a:t>ΑΥΤΙΣΜΟΣ</a:t>
            </a:r>
          </a:p>
        </p:txBody>
      </p:sp>
      <p:sp>
        <p:nvSpPr>
          <p:cNvPr id="5" name="Rectangle 4">
            <a:extLst>
              <a:ext uri="{FF2B5EF4-FFF2-40B4-BE49-F238E27FC236}">
                <a16:creationId xmlns:a16="http://schemas.microsoft.com/office/drawing/2014/main" id="{A1FB2F2B-AF78-49C8-93BE-602BE817006A}"/>
              </a:ext>
            </a:extLst>
          </p:cNvPr>
          <p:cNvSpPr/>
          <p:nvPr/>
        </p:nvSpPr>
        <p:spPr>
          <a:xfrm>
            <a:off x="535458" y="767919"/>
            <a:ext cx="8333334" cy="1731243"/>
          </a:xfrm>
          <a:prstGeom prst="rect">
            <a:avLst/>
          </a:prstGeom>
        </p:spPr>
        <p:txBody>
          <a:bodyPr wrap="square">
            <a:spAutoFit/>
          </a:bodyPr>
          <a:lstStyle/>
          <a:p>
            <a:pPr marL="171450" indent="-171450" algn="just">
              <a:lnSpc>
                <a:spcPct val="150000"/>
              </a:lnSpc>
              <a:spcAft>
                <a:spcPts val="0"/>
              </a:spcAft>
              <a:buFont typeface="Arial" panose="020B0604020202020204" pitchFamily="34" charset="0"/>
              <a:buChar char="•"/>
            </a:pPr>
            <a:r>
              <a:rPr lang="el-GR" sz="1200" spc="20" dirty="0">
                <a:solidFill>
                  <a:schemeClr val="accent1">
                    <a:lumMod val="75000"/>
                  </a:schemeClr>
                </a:solidFill>
                <a:effectLst>
                  <a:outerShdw blurRad="38100" dist="38100" dir="2700000" algn="tl">
                    <a:srgbClr val="000000">
                      <a:alpha val="43137"/>
                    </a:srgbClr>
                  </a:outerShdw>
                </a:effectLst>
                <a:latin typeface="Courier New" panose="02070309020205020404" pitchFamily="49" charset="0"/>
                <a:ea typeface="DengXian" panose="02010600030101010101" pitchFamily="2" charset="-122"/>
                <a:cs typeface="Courier New" panose="02070309020205020404" pitchFamily="49" charset="0"/>
              </a:rPr>
              <a:t>Αναπτυξιακές δυσκολίες </a:t>
            </a:r>
            <a:r>
              <a:rPr lang="el-GR" sz="1200" spc="20" dirty="0">
                <a:solidFill>
                  <a:schemeClr val="accent1">
                    <a:lumMod val="75000"/>
                  </a:schemeClr>
                </a:solidFill>
                <a:latin typeface="Courier New" panose="02070309020205020404" pitchFamily="49" charset="0"/>
                <a:ea typeface="DengXian" panose="02010600030101010101" pitchFamily="2" charset="-122"/>
                <a:cs typeface="Courier New" panose="02070309020205020404" pitchFamily="49" charset="0"/>
              </a:rPr>
              <a:t>(στα πλαίσια των κοινωνικών και αισθητηριακών ικανοτήτων τους)</a:t>
            </a:r>
            <a:r>
              <a:rPr lang="en-GB" sz="1200" spc="20" dirty="0">
                <a:solidFill>
                  <a:schemeClr val="accent1">
                    <a:lumMod val="75000"/>
                  </a:schemeClr>
                </a:solidFill>
                <a:latin typeface="Courier New" panose="02070309020205020404" pitchFamily="49" charset="0"/>
                <a:ea typeface="DengXian" panose="02010600030101010101" pitchFamily="2" charset="-122"/>
                <a:cs typeface="Courier New" panose="02070309020205020404" pitchFamily="49" charset="0"/>
              </a:rPr>
              <a:t> </a:t>
            </a:r>
            <a:endParaRPr lang="el-GR" sz="1200" spc="20" dirty="0">
              <a:solidFill>
                <a:schemeClr val="accent1">
                  <a:lumMod val="75000"/>
                </a:schemeClr>
              </a:solidFill>
              <a:latin typeface="Courier New" panose="02070309020205020404" pitchFamily="49" charset="0"/>
              <a:ea typeface="DengXian" panose="02010600030101010101" pitchFamily="2" charset="-122"/>
              <a:cs typeface="Courier New" panose="02070309020205020404" pitchFamily="49" charset="0"/>
            </a:endParaRPr>
          </a:p>
          <a:p>
            <a:pPr marL="171450" indent="-171450" algn="just">
              <a:lnSpc>
                <a:spcPct val="150000"/>
              </a:lnSpc>
              <a:spcAft>
                <a:spcPts val="0"/>
              </a:spcAft>
              <a:buFont typeface="Arial" panose="020B0604020202020204" pitchFamily="34" charset="0"/>
              <a:buChar char="•"/>
            </a:pPr>
            <a:r>
              <a:rPr lang="el-GR" sz="1200" spc="20" dirty="0">
                <a:solidFill>
                  <a:schemeClr val="accent1">
                    <a:lumMod val="75000"/>
                  </a:schemeClr>
                </a:solidFill>
                <a:effectLst>
                  <a:outerShdw blurRad="38100" dist="38100" dir="2700000" algn="tl">
                    <a:srgbClr val="000000">
                      <a:alpha val="43137"/>
                    </a:srgbClr>
                  </a:outerShdw>
                </a:effectLst>
                <a:latin typeface="Courier New" panose="02070309020205020404" pitchFamily="49" charset="0"/>
                <a:ea typeface="DengXian" panose="02010600030101010101" pitchFamily="2" charset="-122"/>
                <a:cs typeface="Courier New" panose="02070309020205020404" pitchFamily="49" charset="0"/>
              </a:rPr>
              <a:t>Ιδιαίτερα ανεπτυγμένο αισθητιακό σύστημα </a:t>
            </a:r>
          </a:p>
          <a:p>
            <a:pPr marL="171450" indent="-171450" algn="just">
              <a:lnSpc>
                <a:spcPct val="150000"/>
              </a:lnSpc>
              <a:spcAft>
                <a:spcPts val="0"/>
              </a:spcAft>
              <a:buFont typeface="Arial" panose="020B0604020202020204" pitchFamily="34" charset="0"/>
              <a:buChar char="•"/>
            </a:pPr>
            <a:r>
              <a:rPr lang="el-GR" sz="1200" spc="20" dirty="0">
                <a:solidFill>
                  <a:schemeClr val="accent1">
                    <a:lumMod val="75000"/>
                  </a:schemeClr>
                </a:solidFill>
                <a:effectLst>
                  <a:outerShdw blurRad="38100" dist="38100" dir="2700000" algn="tl">
                    <a:srgbClr val="000000">
                      <a:alpha val="43137"/>
                    </a:srgbClr>
                  </a:outerShdw>
                </a:effectLst>
                <a:latin typeface="Courier New" panose="02070309020205020404" pitchFamily="49" charset="0"/>
                <a:ea typeface="DengXian" panose="02010600030101010101" pitchFamily="2" charset="-122"/>
                <a:cs typeface="Courier New" panose="02070309020205020404" pitchFamily="49" charset="0"/>
              </a:rPr>
              <a:t>Τρεις κατηγορίες </a:t>
            </a:r>
            <a:r>
              <a:rPr lang="el-GR" sz="1200" spc="20" dirty="0">
                <a:solidFill>
                  <a:schemeClr val="accent1">
                    <a:lumMod val="75000"/>
                  </a:schemeClr>
                </a:solidFill>
                <a:latin typeface="Courier New" panose="02070309020205020404" pitchFamily="49" charset="0"/>
                <a:ea typeface="DengXian" panose="02010600030101010101" pitchFamily="2" charset="-122"/>
                <a:cs typeface="Courier New" panose="02070309020205020404" pitchFamily="49" charset="0"/>
              </a:rPr>
              <a:t>(χαμηλής,μέσης και υψηλής λειτουργικότητας)</a:t>
            </a:r>
          </a:p>
          <a:p>
            <a:pPr marL="171450" indent="-171450" algn="just">
              <a:lnSpc>
                <a:spcPct val="150000"/>
              </a:lnSpc>
              <a:spcAft>
                <a:spcPts val="0"/>
              </a:spcAft>
              <a:buFont typeface="Arial" panose="020B0604020202020204" pitchFamily="34" charset="0"/>
              <a:buChar char="•"/>
            </a:pPr>
            <a:r>
              <a:rPr lang="el-GR" sz="1200" spc="20" dirty="0">
                <a:solidFill>
                  <a:schemeClr val="accent1">
                    <a:lumMod val="75000"/>
                  </a:schemeClr>
                </a:solidFill>
                <a:effectLst>
                  <a:outerShdw blurRad="38100" dist="38100" dir="2700000" algn="tl">
                    <a:srgbClr val="000000">
                      <a:alpha val="43137"/>
                    </a:srgbClr>
                  </a:outerShdw>
                </a:effectLst>
                <a:latin typeface="Courier New" panose="02070309020205020404" pitchFamily="49" charset="0"/>
                <a:ea typeface="DengXian" panose="02010600030101010101" pitchFamily="2" charset="-122"/>
                <a:cs typeface="Courier New" panose="02070309020205020404" pitchFamily="49" charset="0"/>
              </a:rPr>
              <a:t>Υποκατηγορίες</a:t>
            </a:r>
            <a:r>
              <a:rPr lang="el-GR" sz="1200" spc="20" dirty="0">
                <a:solidFill>
                  <a:schemeClr val="accent1">
                    <a:lumMod val="75000"/>
                  </a:schemeClr>
                </a:solidFill>
                <a:latin typeface="Courier New" panose="02070309020205020404" pitchFamily="49" charset="0"/>
                <a:ea typeface="DengXian" panose="02010600030101010101" pitchFamily="2" charset="-122"/>
                <a:cs typeface="Courier New" panose="02070309020205020404" pitchFamily="49" charset="0"/>
              </a:rPr>
              <a:t> (υπερ-ακουστικός,υπο-ακουστικός,υπερ-οπτικός,υπερ-απτικός,υπο-απτικός)</a:t>
            </a:r>
          </a:p>
          <a:p>
            <a:pPr marL="171450" indent="-171450" algn="just">
              <a:lnSpc>
                <a:spcPct val="150000"/>
              </a:lnSpc>
              <a:spcAft>
                <a:spcPts val="0"/>
              </a:spcAft>
              <a:buFont typeface="Arial" panose="020B0604020202020204" pitchFamily="34" charset="0"/>
              <a:buChar char="•"/>
            </a:pPr>
            <a:endParaRPr lang="en-GB" sz="1200" spc="20" dirty="0">
              <a:solidFill>
                <a:schemeClr val="accent1">
                  <a:lumMod val="75000"/>
                </a:schemeClr>
              </a:solidFill>
              <a:latin typeface="Courier New" panose="02070309020205020404" pitchFamily="49" charset="0"/>
              <a:ea typeface="DengXian" panose="02010600030101010101" pitchFamily="2" charset="-122"/>
              <a:cs typeface="Courier New" panose="02070309020205020404" pitchFamily="49" charset="0"/>
            </a:endParaRPr>
          </a:p>
        </p:txBody>
      </p:sp>
      <p:pic>
        <p:nvPicPr>
          <p:cNvPr id="7" name="Picture 6">
            <a:extLst>
              <a:ext uri="{FF2B5EF4-FFF2-40B4-BE49-F238E27FC236}">
                <a16:creationId xmlns:a16="http://schemas.microsoft.com/office/drawing/2014/main" id="{3EA09327-084E-477F-AB1A-6EDA8E710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28" y="2530216"/>
            <a:ext cx="2211612" cy="1656574"/>
          </a:xfrm>
          <a:prstGeom prst="rect">
            <a:avLst/>
          </a:prstGeom>
        </p:spPr>
      </p:pic>
      <p:sp>
        <p:nvSpPr>
          <p:cNvPr id="6" name="TextBox 5">
            <a:extLst>
              <a:ext uri="{FF2B5EF4-FFF2-40B4-BE49-F238E27FC236}">
                <a16:creationId xmlns:a16="http://schemas.microsoft.com/office/drawing/2014/main" id="{9FBB6B98-0685-4F0B-BA5B-432827FF6700}"/>
              </a:ext>
            </a:extLst>
          </p:cNvPr>
          <p:cNvSpPr txBox="1"/>
          <p:nvPr/>
        </p:nvSpPr>
        <p:spPr>
          <a:xfrm>
            <a:off x="94728" y="4226510"/>
            <a:ext cx="2429016" cy="2631490"/>
          </a:xfrm>
          <a:prstGeom prst="rect">
            <a:avLst/>
          </a:prstGeom>
          <a:noFill/>
        </p:spPr>
        <p:txBody>
          <a:bodyPr wrap="square" rtlCol="0">
            <a:spAutoFit/>
          </a:bodyPr>
          <a:lstStyle/>
          <a:p>
            <a:pPr marL="171450" indent="-171450">
              <a:buFont typeface="Arial" panose="020B0604020202020204" pitchFamily="34" charset="0"/>
              <a:buChar char="•"/>
            </a:pPr>
            <a:r>
              <a:rPr lang="el-GR" sz="1100" b="1" dirty="0">
                <a:solidFill>
                  <a:schemeClr val="bg2">
                    <a:lumMod val="25000"/>
                  </a:schemeClr>
                </a:solidFill>
                <a:latin typeface="Courier New" panose="02070309020205020404" pitchFamily="49" charset="0"/>
                <a:cs typeface="Courier New" panose="02070309020205020404" pitchFamily="49" charset="0"/>
              </a:rPr>
              <a:t>Έλλειψη φαντασίας</a:t>
            </a:r>
          </a:p>
          <a:p>
            <a:endParaRPr lang="el-GR" sz="1100" b="1" dirty="0">
              <a:solidFill>
                <a:schemeClr val="bg2">
                  <a:lumMod val="25000"/>
                </a:schemeClr>
              </a:solidFill>
              <a:latin typeface="Courier New" panose="02070309020205020404" pitchFamily="49" charset="0"/>
              <a:cs typeface="Courier New" panose="02070309020205020404" pitchFamily="49" charset="0"/>
            </a:endParaRPr>
          </a:p>
          <a:p>
            <a:pPr marL="171450" indent="-171450">
              <a:buFont typeface="Arial" panose="020B0604020202020204" pitchFamily="34" charset="0"/>
              <a:buChar char="•"/>
            </a:pPr>
            <a:r>
              <a:rPr lang="el-GR" sz="1100" b="1" dirty="0">
                <a:solidFill>
                  <a:schemeClr val="bg2">
                    <a:lumMod val="25000"/>
                  </a:schemeClr>
                </a:solidFill>
                <a:latin typeface="Courier New" panose="02070309020205020404" pitchFamily="49" charset="0"/>
                <a:cs typeface="Courier New" panose="02070309020205020404" pitchFamily="49" charset="0"/>
              </a:rPr>
              <a:t>Δυσκολια Επικοινωνίας</a:t>
            </a:r>
          </a:p>
          <a:p>
            <a:endParaRPr lang="el-GR" sz="1100" b="1" dirty="0">
              <a:solidFill>
                <a:schemeClr val="bg2">
                  <a:lumMod val="25000"/>
                </a:schemeClr>
              </a:solidFill>
              <a:latin typeface="Courier New" panose="02070309020205020404" pitchFamily="49" charset="0"/>
              <a:cs typeface="Courier New" panose="02070309020205020404" pitchFamily="49" charset="0"/>
            </a:endParaRPr>
          </a:p>
          <a:p>
            <a:pPr marL="171450" indent="-171450">
              <a:buFont typeface="Arial" panose="020B0604020202020204" pitchFamily="34" charset="0"/>
              <a:buChar char="•"/>
            </a:pPr>
            <a:r>
              <a:rPr lang="el-GR" sz="1100" b="1" dirty="0">
                <a:solidFill>
                  <a:schemeClr val="bg2">
                    <a:lumMod val="25000"/>
                  </a:schemeClr>
                </a:solidFill>
                <a:latin typeface="Courier New" panose="02070309020205020404" pitchFamily="49" charset="0"/>
                <a:cs typeface="Courier New" panose="02070309020205020404" pitchFamily="49" charset="0"/>
              </a:rPr>
              <a:t>Στερεοτυπικές Κινήσεις</a:t>
            </a:r>
          </a:p>
          <a:p>
            <a:pPr marL="171450" indent="-171450">
              <a:buFont typeface="Arial" panose="020B0604020202020204" pitchFamily="34" charset="0"/>
              <a:buChar char="•"/>
            </a:pPr>
            <a:endParaRPr lang="el-GR" sz="1100" b="1" dirty="0">
              <a:solidFill>
                <a:schemeClr val="bg2">
                  <a:lumMod val="25000"/>
                </a:schemeClr>
              </a:solidFill>
              <a:latin typeface="Courier New" panose="02070309020205020404" pitchFamily="49" charset="0"/>
              <a:cs typeface="Courier New" panose="02070309020205020404" pitchFamily="49" charset="0"/>
            </a:endParaRPr>
          </a:p>
          <a:p>
            <a:pPr marL="171450" indent="-171450">
              <a:buFont typeface="Arial" panose="020B0604020202020204" pitchFamily="34" charset="0"/>
              <a:buChar char="•"/>
            </a:pPr>
            <a:r>
              <a:rPr lang="el-GR" sz="1100" b="1" dirty="0">
                <a:solidFill>
                  <a:schemeClr val="bg2">
                    <a:lumMod val="25000"/>
                  </a:schemeClr>
                </a:solidFill>
                <a:latin typeface="Courier New" panose="02070309020205020404" pitchFamily="49" charset="0"/>
                <a:cs typeface="Courier New" panose="02070309020205020404" pitchFamily="49" charset="0"/>
              </a:rPr>
              <a:t>Εκρηκτικές Τάσεις</a:t>
            </a:r>
          </a:p>
          <a:p>
            <a:pPr marL="171450" indent="-171450">
              <a:buFont typeface="Arial" panose="020B0604020202020204" pitchFamily="34" charset="0"/>
              <a:buChar char="•"/>
            </a:pPr>
            <a:endParaRPr lang="el-GR" sz="1100" b="1" dirty="0">
              <a:solidFill>
                <a:schemeClr val="bg2">
                  <a:lumMod val="25000"/>
                </a:schemeClr>
              </a:solidFill>
              <a:latin typeface="Courier New" panose="02070309020205020404" pitchFamily="49" charset="0"/>
              <a:cs typeface="Courier New" panose="02070309020205020404" pitchFamily="49" charset="0"/>
            </a:endParaRPr>
          </a:p>
          <a:p>
            <a:pPr marL="171450" indent="-171450">
              <a:buFont typeface="Arial" panose="020B0604020202020204" pitchFamily="34" charset="0"/>
              <a:buChar char="•"/>
            </a:pPr>
            <a:r>
              <a:rPr lang="el-GR" sz="1100" b="1" dirty="0">
                <a:solidFill>
                  <a:schemeClr val="bg2">
                    <a:lumMod val="25000"/>
                  </a:schemeClr>
                </a:solidFill>
                <a:latin typeface="Courier New" panose="02070309020205020404" pitchFamily="49" charset="0"/>
                <a:cs typeface="Courier New" panose="02070309020205020404" pitchFamily="49" charset="0"/>
              </a:rPr>
              <a:t>Επικεντρώνεται στα ερεθίσματα του χώρου (οπτικά,ακουστικά)</a:t>
            </a:r>
          </a:p>
          <a:p>
            <a:pPr marL="171450" indent="-171450">
              <a:buFont typeface="Arial" panose="020B0604020202020204" pitchFamily="34" charset="0"/>
              <a:buChar char="•"/>
            </a:pPr>
            <a:endParaRPr lang="en-GB" sz="1100" b="1" dirty="0">
              <a:solidFill>
                <a:schemeClr val="bg2">
                  <a:lumMod val="25000"/>
                </a:schemeClr>
              </a:solidFill>
              <a:latin typeface="Courier New" panose="02070309020205020404" pitchFamily="49" charset="0"/>
              <a:cs typeface="Courier New" panose="02070309020205020404" pitchFamily="49" charset="0"/>
            </a:endParaRPr>
          </a:p>
          <a:p>
            <a:pPr marL="171450" indent="-171450">
              <a:buFont typeface="Arial" panose="020B0604020202020204" pitchFamily="34" charset="0"/>
              <a:buChar char="•"/>
            </a:pPr>
            <a:r>
              <a:rPr lang="el-GR" sz="1100" b="1" dirty="0">
                <a:solidFill>
                  <a:schemeClr val="bg2">
                    <a:lumMod val="25000"/>
                  </a:schemeClr>
                </a:solidFill>
                <a:latin typeface="Courier New" panose="02070309020205020404" pitchFamily="49" charset="0"/>
                <a:cs typeface="Courier New" panose="02070309020205020404" pitchFamily="49" charset="0"/>
              </a:rPr>
              <a:t>Έλλειψη φόβου</a:t>
            </a:r>
          </a:p>
          <a:p>
            <a:pPr marL="171450" indent="-171450">
              <a:buFont typeface="Arial" panose="020B0604020202020204" pitchFamily="34" charset="0"/>
              <a:buChar char="•"/>
            </a:pPr>
            <a:endParaRPr lang="el-GR" sz="1100" b="1" dirty="0">
              <a:solidFill>
                <a:schemeClr val="bg2">
                  <a:lumMod val="25000"/>
                </a:schemeClr>
              </a:solidFill>
              <a:latin typeface="Courier New" panose="02070309020205020404" pitchFamily="49" charset="0"/>
              <a:cs typeface="Courier New" panose="02070309020205020404" pitchFamily="49" charset="0"/>
            </a:endParaRPr>
          </a:p>
          <a:p>
            <a:pPr marL="171450" indent="-171450">
              <a:buFont typeface="Arial" panose="020B0604020202020204" pitchFamily="34" charset="0"/>
              <a:buChar char="•"/>
            </a:pPr>
            <a:r>
              <a:rPr lang="el-GR" sz="1100" b="1" dirty="0">
                <a:solidFill>
                  <a:schemeClr val="bg2">
                    <a:lumMod val="25000"/>
                  </a:schemeClr>
                </a:solidFill>
                <a:latin typeface="Courier New" panose="02070309020205020404" pitchFamily="49" charset="0"/>
                <a:cs typeface="Courier New" panose="02070309020205020404" pitchFamily="49" charset="0"/>
              </a:rPr>
              <a:t>Παιδική συμπεριφορά</a:t>
            </a:r>
          </a:p>
        </p:txBody>
      </p:sp>
    </p:spTree>
    <p:extLst>
      <p:ext uri="{BB962C8B-B14F-4D97-AF65-F5344CB8AC3E}">
        <p14:creationId xmlns:p14="http://schemas.microsoft.com/office/powerpoint/2010/main" val="253615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anim calcmode="lin" valueType="num">
                                      <p:cBhvr>
                                        <p:cTn id="8" dur="1500" fill="hold"/>
                                        <p:tgtEl>
                                          <p:spTgt spid="7"/>
                                        </p:tgtEl>
                                        <p:attrNameLst>
                                          <p:attrName>ppt_x</p:attrName>
                                        </p:attrNameLst>
                                      </p:cBhvr>
                                      <p:tavLst>
                                        <p:tav tm="0">
                                          <p:val>
                                            <p:strVal val="#ppt_x"/>
                                          </p:val>
                                        </p:tav>
                                        <p:tav tm="100000">
                                          <p:val>
                                            <p:strVal val="#ppt_x"/>
                                          </p:val>
                                        </p:tav>
                                      </p:tavLst>
                                    </p:anim>
                                    <p:anim calcmode="lin" valueType="num">
                                      <p:cBhvr>
                                        <p:cTn id="9" dur="1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500"/>
                                        <p:tgtEl>
                                          <p:spTgt spid="6"/>
                                        </p:tgtEl>
                                      </p:cBhvr>
                                    </p:animEffect>
                                    <p:anim calcmode="lin" valueType="num">
                                      <p:cBhvr>
                                        <p:cTn id="15" dur="1500" fill="hold"/>
                                        <p:tgtEl>
                                          <p:spTgt spid="6"/>
                                        </p:tgtEl>
                                        <p:attrNameLst>
                                          <p:attrName>ppt_x</p:attrName>
                                        </p:attrNameLst>
                                      </p:cBhvr>
                                      <p:tavLst>
                                        <p:tav tm="0">
                                          <p:val>
                                            <p:strVal val="#ppt_x"/>
                                          </p:val>
                                        </p:tav>
                                        <p:tav tm="100000">
                                          <p:val>
                                            <p:strVal val="#ppt_x"/>
                                          </p:val>
                                        </p:tav>
                                      </p:tavLst>
                                    </p:anim>
                                    <p:anim calcmode="lin" valueType="num">
                                      <p:cBhvr>
                                        <p:cTn id="16" dur="1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7B280C-0063-415E-9432-5066472D955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57194" y="4134678"/>
            <a:ext cx="9077740" cy="2723322"/>
          </a:xfrm>
          <a:prstGeom prst="rect">
            <a:avLst/>
          </a:prstGeom>
        </p:spPr>
      </p:pic>
      <p:sp>
        <p:nvSpPr>
          <p:cNvPr id="7" name="TextBox 6">
            <a:extLst>
              <a:ext uri="{FF2B5EF4-FFF2-40B4-BE49-F238E27FC236}">
                <a16:creationId xmlns:a16="http://schemas.microsoft.com/office/drawing/2014/main" id="{A9760926-19E9-4BF0-BB55-8A44489CAF8E}"/>
              </a:ext>
            </a:extLst>
          </p:cNvPr>
          <p:cNvSpPr txBox="1"/>
          <p:nvPr/>
        </p:nvSpPr>
        <p:spPr>
          <a:xfrm>
            <a:off x="2961473" y="400157"/>
            <a:ext cx="3964203" cy="307777"/>
          </a:xfrm>
          <a:prstGeom prst="rect">
            <a:avLst/>
          </a:prstGeom>
          <a:noFill/>
        </p:spPr>
        <p:txBody>
          <a:bodyPr wrap="square" rtlCol="0">
            <a:spAutoFit/>
          </a:bodyPr>
          <a:lstStyle/>
          <a:p>
            <a:r>
              <a:rPr lang="el-GR" sz="1400" b="1" dirty="0">
                <a:solidFill>
                  <a:srgbClr val="002060"/>
                </a:solidFill>
                <a:latin typeface="Courier New" panose="02070309020205020404" pitchFamily="49" charset="0"/>
                <a:cs typeface="Courier New" panose="02070309020205020404" pitchFamily="49" charset="0"/>
              </a:rPr>
              <a:t>ΑΡΧΙΤΕΚΤΟΝΙΚΗ ΚΑΙ ΑΥΤΙΣΜΟΣ</a:t>
            </a:r>
          </a:p>
        </p:txBody>
      </p:sp>
      <p:sp>
        <p:nvSpPr>
          <p:cNvPr id="8" name="Rectangle 7">
            <a:extLst>
              <a:ext uri="{FF2B5EF4-FFF2-40B4-BE49-F238E27FC236}">
                <a16:creationId xmlns:a16="http://schemas.microsoft.com/office/drawing/2014/main" id="{675D2861-72F5-4BCA-A40D-1D76B91AA706}"/>
              </a:ext>
            </a:extLst>
          </p:cNvPr>
          <p:cNvSpPr/>
          <p:nvPr/>
        </p:nvSpPr>
        <p:spPr>
          <a:xfrm>
            <a:off x="357940" y="949027"/>
            <a:ext cx="8476247" cy="3370153"/>
          </a:xfrm>
          <a:prstGeom prst="rect">
            <a:avLst/>
          </a:prstGeom>
        </p:spPr>
        <p:txBody>
          <a:bodyPr wrap="square">
            <a:spAutoFit/>
          </a:bodyPr>
          <a:lstStyle/>
          <a:p>
            <a:pPr marL="171450" indent="-171450">
              <a:buFont typeface="Arial" panose="020B0604020202020204" pitchFamily="34" charset="0"/>
              <a:buChar char="•"/>
            </a:pPr>
            <a:r>
              <a:rPr lang="el-GR" sz="1200" b="1" spc="20" dirty="0">
                <a:solidFill>
                  <a:schemeClr val="accent1">
                    <a:lumMod val="50000"/>
                  </a:schemeClr>
                </a:solidFill>
                <a:effectLst>
                  <a:outerShdw blurRad="38100" dist="38100" dir="2700000" algn="tl">
                    <a:srgbClr val="000000">
                      <a:alpha val="43137"/>
                    </a:srgbClr>
                  </a:outerShdw>
                </a:effectLst>
                <a:latin typeface="Courier New" panose="02070309020205020404" pitchFamily="49" charset="0"/>
                <a:ea typeface="DengXian" panose="02010600030101010101" pitchFamily="2" charset="-122"/>
                <a:cs typeface="Courier New" panose="02070309020205020404" pitchFamily="49" charset="0"/>
              </a:rPr>
              <a:t>Έρευνες που εξετάζουν την σχέση ανάμεσα στο χώρο και τον Αυτισμό </a:t>
            </a:r>
            <a:r>
              <a:rPr lang="en-GB" sz="1100"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rPr>
              <a:t>(</a:t>
            </a:r>
            <a:r>
              <a:rPr lang="en-GB" sz="1100" spc="20" dirty="0" err="1">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rPr>
              <a:t>Humpheys</a:t>
            </a:r>
            <a:r>
              <a:rPr lang="en-GB" sz="1100"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rPr>
              <a:t>, 1989; Sanchez1, et all,2011; </a:t>
            </a:r>
            <a:r>
              <a:rPr lang="en-GB" sz="1100" spc="20" dirty="0" err="1">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rPr>
              <a:t>Kinner</a:t>
            </a:r>
            <a:r>
              <a:rPr lang="en-GB" sz="1100"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rPr>
              <a:t>, et all, 2015; </a:t>
            </a:r>
            <a:r>
              <a:rPr lang="en-GB" sz="1100" spc="20" dirty="0" err="1">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rPr>
              <a:t>Pomana</a:t>
            </a:r>
            <a:r>
              <a:rPr lang="en-GB" sz="1100"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rPr>
              <a:t>, 2017 </a:t>
            </a:r>
            <a:endParaRPr lang="el-GR" sz="1100"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endParaRPr>
          </a:p>
          <a:p>
            <a:pPr marL="171450" indent="-171450">
              <a:buFont typeface="Arial" panose="020B0604020202020204" pitchFamily="34" charset="0"/>
              <a:buChar char="•"/>
            </a:pPr>
            <a:endParaRPr lang="el-GR" sz="1100"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endParaRPr>
          </a:p>
          <a:p>
            <a:pPr marL="171450" indent="-171450">
              <a:buFont typeface="Arial" panose="020B0604020202020204" pitchFamily="34" charset="0"/>
              <a:buChar char="•"/>
            </a:pPr>
            <a:r>
              <a:rPr lang="el-GR" sz="1100" b="1" spc="20" dirty="0">
                <a:solidFill>
                  <a:schemeClr val="accent1">
                    <a:lumMod val="50000"/>
                  </a:schemeClr>
                </a:solidFill>
                <a:effectLst>
                  <a:outerShdw blurRad="38100" dist="38100" dir="2700000" algn="tl">
                    <a:srgbClr val="000000">
                      <a:alpha val="43137"/>
                    </a:srgbClr>
                  </a:outerShdw>
                </a:effectLst>
                <a:latin typeface="Courier New" panose="02070309020205020404" pitchFamily="49" charset="0"/>
                <a:ea typeface="DengXian" panose="02010600030101010101" pitchFamily="2" charset="-122"/>
                <a:cs typeface="Courier New" panose="02070309020205020404" pitchFamily="49" charset="0"/>
              </a:rPr>
              <a:t>Εστιάζει στην μελέτη των ειδικών εκαπιδευτικών ιδριμάτων</a:t>
            </a:r>
            <a:r>
              <a:rPr lang="en-GB" sz="1100" b="1" dirty="0">
                <a:solidFill>
                  <a:schemeClr val="accent1">
                    <a:lumMod val="50000"/>
                  </a:schemeClr>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 </a:t>
            </a:r>
            <a:r>
              <a:rPr lang="en-GB" sz="1100" dirty="0">
                <a:solidFill>
                  <a:schemeClr val="accent1">
                    <a:lumMod val="50000"/>
                  </a:schemeClr>
                </a:solidFill>
                <a:latin typeface="Courier New" panose="02070309020205020404" pitchFamily="49" charset="0"/>
                <a:cs typeface="Courier New" panose="02070309020205020404" pitchFamily="49" charset="0"/>
              </a:rPr>
              <a:t>(Scott, 2009; </a:t>
            </a:r>
            <a:r>
              <a:rPr lang="en-GB" sz="1100" dirty="0" err="1">
                <a:solidFill>
                  <a:schemeClr val="accent1">
                    <a:lumMod val="50000"/>
                  </a:schemeClr>
                </a:solidFill>
                <a:latin typeface="Courier New" panose="02070309020205020404" pitchFamily="49" charset="0"/>
                <a:cs typeface="Courier New" panose="02070309020205020404" pitchFamily="49" charset="0"/>
              </a:rPr>
              <a:t>Mullick</a:t>
            </a:r>
            <a:r>
              <a:rPr lang="en-GB" sz="1100" dirty="0">
                <a:solidFill>
                  <a:schemeClr val="accent1">
                    <a:lumMod val="50000"/>
                  </a:schemeClr>
                </a:solidFill>
                <a:latin typeface="Courier New" panose="02070309020205020404" pitchFamily="49" charset="0"/>
                <a:cs typeface="Courier New" panose="02070309020205020404" pitchFamily="49" charset="0"/>
              </a:rPr>
              <a:t>, 2009).</a:t>
            </a:r>
            <a:r>
              <a:rPr lang="el-GR" sz="1100"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rPr>
              <a:t> </a:t>
            </a:r>
          </a:p>
          <a:p>
            <a:pPr marL="171450" indent="-171450">
              <a:buFont typeface="Arial" panose="020B0604020202020204" pitchFamily="34" charset="0"/>
              <a:buChar char="•"/>
            </a:pPr>
            <a:endParaRPr lang="el-GR" sz="1100"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endParaRPr>
          </a:p>
          <a:p>
            <a:pPr marL="171450" indent="-171450">
              <a:buFont typeface="Arial" panose="020B0604020202020204" pitchFamily="34" charset="0"/>
              <a:buChar char="•"/>
            </a:pPr>
            <a:r>
              <a:rPr lang="el-GR" sz="1100" b="1" spc="20" dirty="0">
                <a:solidFill>
                  <a:schemeClr val="accent1">
                    <a:lumMod val="50000"/>
                  </a:schemeClr>
                </a:solidFill>
                <a:effectLst>
                  <a:outerShdw blurRad="38100" dist="38100" dir="2700000" algn="tl">
                    <a:srgbClr val="000000">
                      <a:alpha val="43137"/>
                    </a:srgbClr>
                  </a:outerShdw>
                </a:effectLst>
                <a:latin typeface="Courier New" panose="02070309020205020404" pitchFamily="49" charset="0"/>
                <a:ea typeface="DengXian" panose="02010600030101010101" pitchFamily="2" charset="-122"/>
                <a:cs typeface="Courier New" panose="02070309020205020404" pitchFamily="49" charset="0"/>
              </a:rPr>
              <a:t>Προτείνει την δημιουργία διαδραστικών χώρων με πολλά ερεθίσματα ώστε τα άτομα με αυτισμό να εκπαιδευτούν και να προετοιμαστούν για λιγότερο αποστειρωμένα περιβάλλοντα </a:t>
            </a:r>
            <a:r>
              <a:rPr lang="en-GB" sz="1100" dirty="0">
                <a:solidFill>
                  <a:schemeClr val="accent1">
                    <a:lumMod val="50000"/>
                  </a:schemeClr>
                </a:solidFill>
                <a:latin typeface="Courier New" panose="02070309020205020404" pitchFamily="49" charset="0"/>
                <a:cs typeface="Courier New" panose="02070309020205020404" pitchFamily="49" charset="0"/>
              </a:rPr>
              <a:t>(</a:t>
            </a:r>
            <a:r>
              <a:rPr lang="en-GB" sz="1100" dirty="0" err="1">
                <a:solidFill>
                  <a:schemeClr val="accent1">
                    <a:lumMod val="50000"/>
                  </a:schemeClr>
                </a:solidFill>
                <a:latin typeface="Courier New" panose="02070309020205020404" pitchFamily="49" charset="0"/>
                <a:cs typeface="Courier New" panose="02070309020205020404" pitchFamily="49" charset="0"/>
              </a:rPr>
              <a:t>Pomana</a:t>
            </a:r>
            <a:r>
              <a:rPr lang="en-GB" sz="1100" dirty="0">
                <a:solidFill>
                  <a:schemeClr val="accent1">
                    <a:lumMod val="50000"/>
                  </a:schemeClr>
                </a:solidFill>
                <a:latin typeface="Courier New" panose="02070309020205020404" pitchFamily="49" charset="0"/>
                <a:cs typeface="Courier New" panose="02070309020205020404" pitchFamily="49" charset="0"/>
              </a:rPr>
              <a:t>, 2014)</a:t>
            </a:r>
            <a:endParaRPr lang="el-GR" sz="1100" dirty="0">
              <a:solidFill>
                <a:schemeClr val="accent1">
                  <a:lumMod val="50000"/>
                </a:schemeClr>
              </a:solidFill>
              <a:latin typeface="Courier New" panose="02070309020205020404" pitchFamily="49" charset="0"/>
              <a:cs typeface="Courier New" panose="02070309020205020404" pitchFamily="49" charset="0"/>
            </a:endParaRPr>
          </a:p>
          <a:p>
            <a:pPr marL="171450" indent="-171450">
              <a:buFont typeface="Arial" panose="020B0604020202020204" pitchFamily="34" charset="0"/>
              <a:buChar char="•"/>
            </a:pPr>
            <a:endParaRPr lang="el-GR" sz="1100" dirty="0">
              <a:solidFill>
                <a:schemeClr val="accent1">
                  <a:lumMod val="50000"/>
                </a:schemeClr>
              </a:solidFill>
              <a:latin typeface="Courier New" panose="02070309020205020404" pitchFamily="49" charset="0"/>
              <a:cs typeface="Courier New" panose="02070309020205020404" pitchFamily="49" charset="0"/>
            </a:endParaRPr>
          </a:p>
          <a:p>
            <a:pPr marL="171450" indent="-171450">
              <a:buFont typeface="Arial" panose="020B0604020202020204" pitchFamily="34" charset="0"/>
              <a:buChar char="•"/>
            </a:pPr>
            <a:r>
              <a:rPr lang="el-GR" sz="1100" b="1" dirty="0">
                <a:solidFill>
                  <a:schemeClr val="accent1">
                    <a:lumMod val="50000"/>
                  </a:schemeClr>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Διερευνάει την παράμετρο του φωτισμού, του ήχου και του χρώματος σε ένα περιβάλλον σε σχέση με τον αυτισμό </a:t>
            </a:r>
            <a:r>
              <a:rPr lang="en-GB" sz="1100" dirty="0">
                <a:solidFill>
                  <a:schemeClr val="accent1">
                    <a:lumMod val="50000"/>
                  </a:schemeClr>
                </a:solidFill>
                <a:latin typeface="Courier New" panose="02070309020205020404" pitchFamily="49" charset="0"/>
                <a:cs typeface="Courier New" panose="02070309020205020404" pitchFamily="49" charset="0"/>
              </a:rPr>
              <a:t>(Choudhary, 2019).</a:t>
            </a:r>
            <a:endParaRPr lang="el-GR" sz="1100" dirty="0">
              <a:solidFill>
                <a:schemeClr val="accent1">
                  <a:lumMod val="50000"/>
                </a:schemeClr>
              </a:solidFill>
              <a:latin typeface="Courier New" panose="02070309020205020404" pitchFamily="49" charset="0"/>
              <a:cs typeface="Courier New" panose="02070309020205020404" pitchFamily="49" charset="0"/>
            </a:endParaRPr>
          </a:p>
          <a:p>
            <a:pPr marL="171450" indent="-171450">
              <a:buFont typeface="Arial" panose="020B0604020202020204" pitchFamily="34" charset="0"/>
              <a:buChar char="•"/>
            </a:pPr>
            <a:endParaRPr lang="el-GR" sz="1100" dirty="0">
              <a:solidFill>
                <a:schemeClr val="accent1">
                  <a:lumMod val="50000"/>
                </a:schemeClr>
              </a:solidFill>
              <a:latin typeface="Courier New" panose="02070309020205020404" pitchFamily="49" charset="0"/>
              <a:cs typeface="Courier New" panose="02070309020205020404" pitchFamily="49" charset="0"/>
            </a:endParaRPr>
          </a:p>
          <a:p>
            <a:pPr marL="171450" indent="-171450">
              <a:buFont typeface="Arial" panose="020B0604020202020204" pitchFamily="34" charset="0"/>
              <a:buChar char="•"/>
            </a:pPr>
            <a:r>
              <a:rPr lang="el-GR" sz="1100" b="1" dirty="0">
                <a:solidFill>
                  <a:schemeClr val="accent1">
                    <a:lumMod val="50000"/>
                  </a:schemeClr>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Ανέπτυξε την θεωρία του </a:t>
            </a:r>
            <a:r>
              <a:rPr lang="en-GB" sz="1100" b="1" dirty="0">
                <a:solidFill>
                  <a:schemeClr val="accent1">
                    <a:lumMod val="50000"/>
                  </a:schemeClr>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Sensory Design Theory </a:t>
            </a:r>
            <a:r>
              <a:rPr lang="el-GR" sz="1100" b="1" dirty="0">
                <a:solidFill>
                  <a:schemeClr val="accent1">
                    <a:lumMod val="50000"/>
                  </a:schemeClr>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προτείνοντας 7 αρχές σχεδιασμού για φιλικά εκπαιδευτικά περιβάλλοντα προς τον αυτισμό</a:t>
            </a:r>
            <a:r>
              <a:rPr lang="en-GB" sz="1100" dirty="0">
                <a:solidFill>
                  <a:schemeClr val="accent1">
                    <a:lumMod val="50000"/>
                  </a:schemeClr>
                </a:solidFill>
                <a:latin typeface="Courier New" panose="02070309020205020404" pitchFamily="49" charset="0"/>
                <a:cs typeface="Courier New" panose="02070309020205020404" pitchFamily="49" charset="0"/>
              </a:rPr>
              <a:t>(Mostafa, 2014). </a:t>
            </a:r>
            <a:endParaRPr lang="el-GR" sz="1100" dirty="0">
              <a:solidFill>
                <a:schemeClr val="accent1">
                  <a:lumMod val="50000"/>
                </a:schemeClr>
              </a:solidFill>
              <a:latin typeface="Courier New" panose="02070309020205020404" pitchFamily="49" charset="0"/>
              <a:cs typeface="Courier New" panose="02070309020205020404" pitchFamily="49" charset="0"/>
            </a:endParaRPr>
          </a:p>
          <a:p>
            <a:endParaRPr lang="en-GB" sz="1100" dirty="0">
              <a:solidFill>
                <a:schemeClr val="accent1">
                  <a:lumMod val="50000"/>
                </a:schemeClr>
              </a:solidFill>
              <a:latin typeface="Courier New" panose="02070309020205020404" pitchFamily="49" charset="0"/>
              <a:cs typeface="Courier New" panose="02070309020205020404" pitchFamily="49" charset="0"/>
            </a:endParaRPr>
          </a:p>
          <a:p>
            <a:pPr marL="171450" indent="-171450">
              <a:buFont typeface="Arial" panose="020B0604020202020204" pitchFamily="34" charset="0"/>
              <a:buChar char="•"/>
            </a:pPr>
            <a:endParaRPr lang="en-GB" sz="1100" dirty="0">
              <a:solidFill>
                <a:schemeClr val="accent1">
                  <a:lumMod val="50000"/>
                </a:schemeClr>
              </a:solidFill>
              <a:latin typeface="Courier New" panose="02070309020205020404" pitchFamily="49" charset="0"/>
              <a:cs typeface="Courier New" panose="02070309020205020404" pitchFamily="49" charset="0"/>
            </a:endParaRPr>
          </a:p>
          <a:p>
            <a:pPr marL="171450" indent="-171450">
              <a:buFont typeface="Arial" panose="020B0604020202020204" pitchFamily="34" charset="0"/>
              <a:buChar char="•"/>
            </a:pPr>
            <a:endParaRPr lang="en-GB" sz="1100"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endParaRPr>
          </a:p>
          <a:p>
            <a:endParaRPr lang="en-GB" sz="1200"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endParaRPr>
          </a:p>
          <a:p>
            <a:endParaRPr lang="en-GB" sz="1200" dirty="0">
              <a:solidFill>
                <a:schemeClr val="accent1">
                  <a:lumMod val="50000"/>
                </a:schemeClr>
              </a:solidFill>
              <a:latin typeface="Courier New" panose="02070309020205020404" pitchFamily="49" charset="0"/>
              <a:cs typeface="Courier New" panose="02070309020205020404" pitchFamily="49" charset="0"/>
            </a:endParaRPr>
          </a:p>
          <a:p>
            <a:endParaRPr lang="en-GB" sz="1200" dirty="0">
              <a:solidFill>
                <a:schemeClr val="accent1">
                  <a:lumMod val="50000"/>
                </a:schemeClr>
              </a:solidFill>
              <a:latin typeface="Courier New" panose="02070309020205020404" pitchFamily="49" charset="0"/>
              <a:cs typeface="Courier New" panose="02070309020205020404" pitchFamily="49" charset="0"/>
            </a:endParaRPr>
          </a:p>
        </p:txBody>
      </p:sp>
      <p:sp>
        <p:nvSpPr>
          <p:cNvPr id="2" name="Rectangle 1">
            <a:extLst>
              <a:ext uri="{FF2B5EF4-FFF2-40B4-BE49-F238E27FC236}">
                <a16:creationId xmlns:a16="http://schemas.microsoft.com/office/drawing/2014/main" id="{798E5E01-1BC9-484E-B54B-D8F68FD89AED}"/>
              </a:ext>
            </a:extLst>
          </p:cNvPr>
          <p:cNvSpPr/>
          <p:nvPr/>
        </p:nvSpPr>
        <p:spPr>
          <a:xfrm>
            <a:off x="371574" y="3349035"/>
            <a:ext cx="4572000" cy="1446550"/>
          </a:xfrm>
          <a:prstGeom prst="rect">
            <a:avLst/>
          </a:prstGeom>
        </p:spPr>
        <p:txBody>
          <a:bodyPr>
            <a:spAutoFit/>
          </a:bodyPr>
          <a:lstStyle/>
          <a:p>
            <a:r>
              <a:rPr lang="el-GR" sz="1100" b="1" dirty="0">
                <a:solidFill>
                  <a:schemeClr val="accent1">
                    <a:lumMod val="50000"/>
                  </a:schemeClr>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Οι 7 αρχές σχεδιαμσού αφορούν</a:t>
            </a:r>
            <a:r>
              <a:rPr lang="el-GR" sz="1100" dirty="0">
                <a:solidFill>
                  <a:schemeClr val="accent1">
                    <a:lumMod val="50000"/>
                  </a:schemeClr>
                </a:solidFill>
                <a:latin typeface="Courier New" panose="02070309020205020404" pitchFamily="49" charset="0"/>
                <a:cs typeface="Courier New" panose="02070309020205020404" pitchFamily="49" charset="0"/>
              </a:rPr>
              <a:t>:</a:t>
            </a:r>
          </a:p>
          <a:p>
            <a:pPr marL="228600" indent="-228600">
              <a:buFont typeface="+mj-lt"/>
              <a:buAutoNum type="arabicPeriod"/>
            </a:pPr>
            <a:r>
              <a:rPr lang="en-GB" sz="1100" b="1" dirty="0">
                <a:solidFill>
                  <a:schemeClr val="accent1">
                    <a:lumMod val="50000"/>
                  </a:schemeClr>
                </a:solidFill>
                <a:latin typeface="Courier New" panose="02070309020205020404" pitchFamily="49" charset="0"/>
                <a:cs typeface="Courier New" panose="02070309020205020404" pitchFamily="49" charset="0"/>
              </a:rPr>
              <a:t>Acoustics</a:t>
            </a:r>
          </a:p>
          <a:p>
            <a:pPr marL="228600" indent="-228600">
              <a:buFont typeface="+mj-lt"/>
              <a:buAutoNum type="arabicPeriod"/>
            </a:pPr>
            <a:r>
              <a:rPr lang="en-GB" sz="1100" b="1" dirty="0">
                <a:solidFill>
                  <a:schemeClr val="accent1">
                    <a:lumMod val="50000"/>
                  </a:schemeClr>
                </a:solidFill>
                <a:latin typeface="Courier New" panose="02070309020205020404" pitchFamily="49" charset="0"/>
                <a:cs typeface="Courier New" panose="02070309020205020404" pitchFamily="49" charset="0"/>
              </a:rPr>
              <a:t>Spatial Sequencing</a:t>
            </a:r>
          </a:p>
          <a:p>
            <a:pPr marL="228600" indent="-228600">
              <a:buFont typeface="+mj-lt"/>
              <a:buAutoNum type="arabicPeriod"/>
            </a:pPr>
            <a:r>
              <a:rPr lang="en-GB" sz="1100" b="1" dirty="0">
                <a:solidFill>
                  <a:schemeClr val="accent1">
                    <a:lumMod val="50000"/>
                  </a:schemeClr>
                </a:solidFill>
                <a:latin typeface="Courier New" panose="02070309020205020404" pitchFamily="49" charset="0"/>
                <a:cs typeface="Courier New" panose="02070309020205020404" pitchFamily="49" charset="0"/>
              </a:rPr>
              <a:t>Escape</a:t>
            </a:r>
          </a:p>
          <a:p>
            <a:pPr marL="228600" indent="-228600">
              <a:buFont typeface="+mj-lt"/>
              <a:buAutoNum type="arabicPeriod"/>
            </a:pPr>
            <a:r>
              <a:rPr lang="en-GB" sz="1100" b="1" dirty="0">
                <a:solidFill>
                  <a:schemeClr val="accent1">
                    <a:lumMod val="50000"/>
                  </a:schemeClr>
                </a:solidFill>
                <a:latin typeface="Courier New" panose="02070309020205020404" pitchFamily="49" charset="0"/>
                <a:cs typeface="Courier New" panose="02070309020205020404" pitchFamily="49" charset="0"/>
              </a:rPr>
              <a:t>Compartmentalization</a:t>
            </a:r>
          </a:p>
          <a:p>
            <a:pPr marL="228600" indent="-228600">
              <a:buFont typeface="+mj-lt"/>
              <a:buAutoNum type="arabicPeriod"/>
            </a:pPr>
            <a:r>
              <a:rPr lang="en-GB" sz="1100" b="1" dirty="0">
                <a:solidFill>
                  <a:schemeClr val="accent1">
                    <a:lumMod val="50000"/>
                  </a:schemeClr>
                </a:solidFill>
                <a:latin typeface="Courier New" panose="02070309020205020404" pitchFamily="49" charset="0"/>
                <a:cs typeface="Courier New" panose="02070309020205020404" pitchFamily="49" charset="0"/>
              </a:rPr>
              <a:t>Transition spaces</a:t>
            </a:r>
          </a:p>
          <a:p>
            <a:pPr marL="228600" indent="-228600">
              <a:buFont typeface="+mj-lt"/>
              <a:buAutoNum type="arabicPeriod"/>
            </a:pPr>
            <a:r>
              <a:rPr lang="en-GB" sz="1100" b="1" dirty="0">
                <a:solidFill>
                  <a:schemeClr val="accent1">
                    <a:lumMod val="50000"/>
                  </a:schemeClr>
                </a:solidFill>
                <a:latin typeface="Courier New" panose="02070309020205020404" pitchFamily="49" charset="0"/>
                <a:cs typeface="Courier New" panose="02070309020205020404" pitchFamily="49" charset="0"/>
              </a:rPr>
              <a:t>Sensory Zoning</a:t>
            </a:r>
          </a:p>
          <a:p>
            <a:pPr marL="228600" indent="-228600">
              <a:buFont typeface="+mj-lt"/>
              <a:buAutoNum type="arabicPeriod"/>
            </a:pPr>
            <a:r>
              <a:rPr lang="en-GB" sz="1100" b="1" dirty="0">
                <a:solidFill>
                  <a:schemeClr val="accent1">
                    <a:lumMod val="50000"/>
                  </a:schemeClr>
                </a:solidFill>
                <a:latin typeface="Courier New" panose="02070309020205020404" pitchFamily="49" charset="0"/>
                <a:cs typeface="Courier New" panose="02070309020205020404" pitchFamily="49" charset="0"/>
              </a:rPr>
              <a:t>Safety</a:t>
            </a:r>
          </a:p>
        </p:txBody>
      </p:sp>
    </p:spTree>
    <p:extLst>
      <p:ext uri="{BB962C8B-B14F-4D97-AF65-F5344CB8AC3E}">
        <p14:creationId xmlns:p14="http://schemas.microsoft.com/office/powerpoint/2010/main" val="345491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ppt_x</p:attrName>
                                        </p:attrNameLst>
                                      </p:cBhvr>
                                      <p:tavLst>
                                        <p:tav tm="0">
                                          <p:val>
                                            <p:strVal val="#ppt_x"/>
                                          </p:val>
                                        </p:tav>
                                        <p:tav tm="100000">
                                          <p:val>
                                            <p:strVal val="#ppt_x"/>
                                          </p:val>
                                        </p:tav>
                                      </p:tavLst>
                                    </p:anim>
                                    <p:anim calcmode="lin" valueType="num">
                                      <p:cBhvr>
                                        <p:cTn id="9" dur="1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6E320F-22F0-456E-A2C3-88871301897F}"/>
              </a:ext>
            </a:extLst>
          </p:cNvPr>
          <p:cNvSpPr txBox="1"/>
          <p:nvPr/>
        </p:nvSpPr>
        <p:spPr>
          <a:xfrm>
            <a:off x="117178" y="63697"/>
            <a:ext cx="3964203" cy="477054"/>
          </a:xfrm>
          <a:prstGeom prst="rect">
            <a:avLst/>
          </a:prstGeom>
          <a:noFill/>
        </p:spPr>
        <p:txBody>
          <a:bodyPr wrap="square" rtlCol="0">
            <a:spAutoFit/>
          </a:bodyPr>
          <a:lstStyle/>
          <a:p>
            <a:r>
              <a:rPr lang="el-GR" sz="1400" b="1" dirty="0">
                <a:solidFill>
                  <a:schemeClr val="accent1">
                    <a:lumMod val="75000"/>
                  </a:schemeClr>
                </a:solidFill>
                <a:latin typeface="Courier New" panose="02070309020205020404" pitchFamily="49" charset="0"/>
                <a:cs typeface="Courier New" panose="02070309020205020404" pitchFamily="49" charset="0"/>
              </a:rPr>
              <a:t>ΞΕΔΙΠΛΩΝΟΝΤΑΣ ΤΑ ΣΥΝΑΙΣΘΗΜΑΤΑ</a:t>
            </a:r>
          </a:p>
          <a:p>
            <a:r>
              <a:rPr lang="el-GR" sz="1100" dirty="0">
                <a:solidFill>
                  <a:schemeClr val="accent1">
                    <a:lumMod val="75000"/>
                  </a:schemeClr>
                </a:solidFill>
                <a:latin typeface="Courier New" panose="02070309020205020404" pitchFamily="49" charset="0"/>
                <a:cs typeface="Courier New" panose="02070309020205020404" pitchFamily="49" charset="0"/>
              </a:rPr>
              <a:t>Μία αυτιστική συνεδρία σε 14 Πράξεις </a:t>
            </a:r>
          </a:p>
        </p:txBody>
      </p:sp>
      <p:pic>
        <p:nvPicPr>
          <p:cNvPr id="6" name="Picture 5">
            <a:extLst>
              <a:ext uri="{FF2B5EF4-FFF2-40B4-BE49-F238E27FC236}">
                <a16:creationId xmlns:a16="http://schemas.microsoft.com/office/drawing/2014/main" id="{E45C08FB-4AC7-4884-BB24-38F67B405A19}"/>
              </a:ext>
            </a:extLst>
          </p:cNvPr>
          <p:cNvPicPr>
            <a:picLocks noChangeAspect="1"/>
          </p:cNvPicPr>
          <p:nvPr/>
        </p:nvPicPr>
        <p:blipFill>
          <a:blip r:embed="rId2"/>
          <a:stretch>
            <a:fillRect/>
          </a:stretch>
        </p:blipFill>
        <p:spPr>
          <a:xfrm>
            <a:off x="134934" y="680030"/>
            <a:ext cx="2942771" cy="6123398"/>
          </a:xfrm>
          <a:prstGeom prst="rect">
            <a:avLst/>
          </a:prstGeom>
        </p:spPr>
      </p:pic>
      <p:pic>
        <p:nvPicPr>
          <p:cNvPr id="7" name="Picture 6">
            <a:extLst>
              <a:ext uri="{FF2B5EF4-FFF2-40B4-BE49-F238E27FC236}">
                <a16:creationId xmlns:a16="http://schemas.microsoft.com/office/drawing/2014/main" id="{1D9F7585-3268-495A-A5C9-D03B149C42CD}"/>
              </a:ext>
            </a:extLst>
          </p:cNvPr>
          <p:cNvPicPr>
            <a:picLocks noChangeAspect="1"/>
          </p:cNvPicPr>
          <p:nvPr/>
        </p:nvPicPr>
        <p:blipFill>
          <a:blip r:embed="rId3"/>
          <a:stretch>
            <a:fillRect/>
          </a:stretch>
        </p:blipFill>
        <p:spPr>
          <a:xfrm>
            <a:off x="3397639" y="1566849"/>
            <a:ext cx="2400300" cy="1515608"/>
          </a:xfrm>
          <a:prstGeom prst="rect">
            <a:avLst/>
          </a:prstGeom>
        </p:spPr>
      </p:pic>
      <p:pic>
        <p:nvPicPr>
          <p:cNvPr id="8" name="Picture 7">
            <a:extLst>
              <a:ext uri="{FF2B5EF4-FFF2-40B4-BE49-F238E27FC236}">
                <a16:creationId xmlns:a16="http://schemas.microsoft.com/office/drawing/2014/main" id="{CF0D9FD2-B9D9-4DB9-9A59-F89180320019}"/>
              </a:ext>
            </a:extLst>
          </p:cNvPr>
          <p:cNvPicPr>
            <a:picLocks noChangeAspect="1"/>
          </p:cNvPicPr>
          <p:nvPr/>
        </p:nvPicPr>
        <p:blipFill rotWithShape="1">
          <a:blip r:embed="rId4"/>
          <a:srcRect t="6499" b="11451"/>
          <a:stretch/>
        </p:blipFill>
        <p:spPr>
          <a:xfrm>
            <a:off x="3500515" y="3000375"/>
            <a:ext cx="2076625" cy="623366"/>
          </a:xfrm>
          <a:prstGeom prst="rect">
            <a:avLst/>
          </a:prstGeom>
        </p:spPr>
      </p:pic>
      <p:pic>
        <p:nvPicPr>
          <p:cNvPr id="9" name="Picture 8">
            <a:extLst>
              <a:ext uri="{FF2B5EF4-FFF2-40B4-BE49-F238E27FC236}">
                <a16:creationId xmlns:a16="http://schemas.microsoft.com/office/drawing/2014/main" id="{A94E018F-9637-410C-9E91-3AB1B963E7E7}"/>
              </a:ext>
            </a:extLst>
          </p:cNvPr>
          <p:cNvPicPr>
            <a:picLocks noChangeAspect="1"/>
          </p:cNvPicPr>
          <p:nvPr/>
        </p:nvPicPr>
        <p:blipFill rotWithShape="1">
          <a:blip r:embed="rId5">
            <a:extLst>
              <a:ext uri="{28A0092B-C50C-407E-A947-70E740481C1C}">
                <a14:useLocalDpi xmlns:a14="http://schemas.microsoft.com/office/drawing/2010/main" val="0"/>
              </a:ext>
            </a:extLst>
          </a:blip>
          <a:srcRect l="15567" r="16125"/>
          <a:stretch/>
        </p:blipFill>
        <p:spPr>
          <a:xfrm rot="10800000">
            <a:off x="3512578" y="3741465"/>
            <a:ext cx="2064561" cy="1396018"/>
          </a:xfrm>
          <a:prstGeom prst="rect">
            <a:avLst/>
          </a:prstGeom>
        </p:spPr>
      </p:pic>
      <p:pic>
        <p:nvPicPr>
          <p:cNvPr id="10" name="Picture 9">
            <a:extLst>
              <a:ext uri="{FF2B5EF4-FFF2-40B4-BE49-F238E27FC236}">
                <a16:creationId xmlns:a16="http://schemas.microsoft.com/office/drawing/2014/main" id="{065723EB-3233-4D1E-BA89-63322493EAC9}"/>
              </a:ext>
            </a:extLst>
          </p:cNvPr>
          <p:cNvPicPr>
            <a:picLocks noChangeAspect="1"/>
          </p:cNvPicPr>
          <p:nvPr/>
        </p:nvPicPr>
        <p:blipFill>
          <a:blip r:embed="rId6"/>
          <a:stretch>
            <a:fillRect/>
          </a:stretch>
        </p:blipFill>
        <p:spPr>
          <a:xfrm>
            <a:off x="3377780" y="201076"/>
            <a:ext cx="2309560" cy="1458670"/>
          </a:xfrm>
          <a:prstGeom prst="rect">
            <a:avLst/>
          </a:prstGeom>
        </p:spPr>
      </p:pic>
      <p:pic>
        <p:nvPicPr>
          <p:cNvPr id="11" name="Picture 10">
            <a:extLst>
              <a:ext uri="{FF2B5EF4-FFF2-40B4-BE49-F238E27FC236}">
                <a16:creationId xmlns:a16="http://schemas.microsoft.com/office/drawing/2014/main" id="{F2AF9A75-C1E3-4042-AA47-C2A5738E0D82}"/>
              </a:ext>
            </a:extLst>
          </p:cNvPr>
          <p:cNvPicPr>
            <a:picLocks noChangeAspect="1"/>
          </p:cNvPicPr>
          <p:nvPr/>
        </p:nvPicPr>
        <p:blipFill rotWithShape="1">
          <a:blip r:embed="rId7"/>
          <a:srcRect l="1" t="55126" r="450"/>
          <a:stretch/>
        </p:blipFill>
        <p:spPr>
          <a:xfrm rot="10800000">
            <a:off x="3500515" y="5241896"/>
            <a:ext cx="2076625" cy="1243788"/>
          </a:xfrm>
          <a:prstGeom prst="rect">
            <a:avLst/>
          </a:prstGeom>
        </p:spPr>
      </p:pic>
      <p:pic>
        <p:nvPicPr>
          <p:cNvPr id="16" name="Picture 15">
            <a:extLst>
              <a:ext uri="{FF2B5EF4-FFF2-40B4-BE49-F238E27FC236}">
                <a16:creationId xmlns:a16="http://schemas.microsoft.com/office/drawing/2014/main" id="{9C61221D-77D6-4F9C-93F2-1247057510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36876" y="1381132"/>
            <a:ext cx="2400300" cy="1108659"/>
          </a:xfrm>
          <a:prstGeom prst="rect">
            <a:avLst/>
          </a:prstGeom>
          <a:ln>
            <a:noFill/>
          </a:ln>
          <a:effectLst>
            <a:outerShdw blurRad="190500" algn="tl" rotWithShape="0">
              <a:srgbClr val="000000">
                <a:alpha val="70000"/>
              </a:srgbClr>
            </a:outerShdw>
          </a:effectLst>
        </p:spPr>
      </p:pic>
      <p:pic>
        <p:nvPicPr>
          <p:cNvPr id="17" name="Picture 16">
            <a:extLst>
              <a:ext uri="{FF2B5EF4-FFF2-40B4-BE49-F238E27FC236}">
                <a16:creationId xmlns:a16="http://schemas.microsoft.com/office/drawing/2014/main" id="{11805AC7-AA7D-4753-8DA5-2BFAAB1A85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49704" y="235708"/>
            <a:ext cx="2400301" cy="1108658"/>
          </a:xfrm>
          <a:prstGeom prst="rect">
            <a:avLst/>
          </a:prstGeom>
        </p:spPr>
      </p:pic>
      <p:sp>
        <p:nvSpPr>
          <p:cNvPr id="18" name="TextBox 17">
            <a:extLst>
              <a:ext uri="{FF2B5EF4-FFF2-40B4-BE49-F238E27FC236}">
                <a16:creationId xmlns:a16="http://schemas.microsoft.com/office/drawing/2014/main" id="{D3C99026-813A-410C-9EC2-FFE513359BCE}"/>
              </a:ext>
            </a:extLst>
          </p:cNvPr>
          <p:cNvSpPr txBox="1"/>
          <p:nvPr/>
        </p:nvSpPr>
        <p:spPr>
          <a:xfrm>
            <a:off x="6041513" y="-1828"/>
            <a:ext cx="3564126" cy="253916"/>
          </a:xfrm>
          <a:prstGeom prst="rect">
            <a:avLst/>
          </a:prstGeom>
          <a:noFill/>
        </p:spPr>
        <p:txBody>
          <a:bodyPr wrap="square" rtlCol="0">
            <a:spAutoFit/>
          </a:bodyPr>
          <a:lstStyle/>
          <a:p>
            <a:r>
              <a:rPr lang="el-GR" sz="1000" dirty="0">
                <a:solidFill>
                  <a:schemeClr val="accent1">
                    <a:lumMod val="50000"/>
                  </a:schemeClr>
                </a:solidFill>
                <a:latin typeface="Courier New" panose="02070309020205020404" pitchFamily="49" charset="0"/>
                <a:cs typeface="Courier New" panose="02070309020205020404" pitchFamily="49" charset="0"/>
              </a:rPr>
              <a:t>Διαδικασία Ενεργοποίησης της πράξης</a:t>
            </a:r>
          </a:p>
        </p:txBody>
      </p:sp>
      <p:sp>
        <p:nvSpPr>
          <p:cNvPr id="19" name="Rectangle 18">
            <a:extLst>
              <a:ext uri="{FF2B5EF4-FFF2-40B4-BE49-F238E27FC236}">
                <a16:creationId xmlns:a16="http://schemas.microsoft.com/office/drawing/2014/main" id="{77013049-A7B8-4403-B723-6AE4A69CC22B}"/>
              </a:ext>
            </a:extLst>
          </p:cNvPr>
          <p:cNvSpPr/>
          <p:nvPr/>
        </p:nvSpPr>
        <p:spPr>
          <a:xfrm>
            <a:off x="3347530" y="-28334"/>
            <a:ext cx="128921" cy="6882042"/>
          </a:xfrm>
          <a:prstGeom prst="rect">
            <a:avLst/>
          </a:prstGeom>
          <a:solidFill>
            <a:schemeClr val="accent1">
              <a:lumMod val="75000"/>
            </a:schemeClr>
          </a:solidFill>
          <a:ln>
            <a:solidFill>
              <a:schemeClr val="accent1">
                <a:lumMod val="7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dirty="0">
              <a:solidFill>
                <a:schemeClr val="accent5">
                  <a:lumMod val="50000"/>
                </a:schemeClr>
              </a:solidFill>
            </a:endParaRPr>
          </a:p>
        </p:txBody>
      </p:sp>
      <p:sp>
        <p:nvSpPr>
          <p:cNvPr id="20" name="Rectangle 19">
            <a:extLst>
              <a:ext uri="{FF2B5EF4-FFF2-40B4-BE49-F238E27FC236}">
                <a16:creationId xmlns:a16="http://schemas.microsoft.com/office/drawing/2014/main" id="{7F091FD5-7A71-4701-B596-B31F068622FB}"/>
              </a:ext>
            </a:extLst>
          </p:cNvPr>
          <p:cNvSpPr/>
          <p:nvPr/>
        </p:nvSpPr>
        <p:spPr>
          <a:xfrm>
            <a:off x="5608451" y="-40366"/>
            <a:ext cx="129147" cy="6894074"/>
          </a:xfrm>
          <a:prstGeom prst="rect">
            <a:avLst/>
          </a:prstGeom>
          <a:solidFill>
            <a:schemeClr val="accent5">
              <a:lumMod val="50000"/>
            </a:schemeClr>
          </a:solidFill>
          <a:ln>
            <a:solidFill>
              <a:schemeClr val="accent1">
                <a:lumMod val="7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dirty="0">
              <a:solidFill>
                <a:schemeClr val="accent5">
                  <a:lumMod val="50000"/>
                </a:schemeClr>
              </a:solidFill>
            </a:endParaRPr>
          </a:p>
        </p:txBody>
      </p:sp>
      <p:pic>
        <p:nvPicPr>
          <p:cNvPr id="23" name="Picture 22">
            <a:extLst>
              <a:ext uri="{FF2B5EF4-FFF2-40B4-BE49-F238E27FC236}">
                <a16:creationId xmlns:a16="http://schemas.microsoft.com/office/drawing/2014/main" id="{AE75C35C-6DFF-4B6D-95A4-8758E59A6BC5}"/>
              </a:ext>
            </a:extLst>
          </p:cNvPr>
          <p:cNvPicPr>
            <a:picLocks noChangeAspect="1"/>
          </p:cNvPicPr>
          <p:nvPr/>
        </p:nvPicPr>
        <p:blipFill rotWithShape="1">
          <a:blip r:embed="rId10">
            <a:extLst>
              <a:ext uri="{28A0092B-C50C-407E-A947-70E740481C1C}">
                <a14:useLocalDpi xmlns:a14="http://schemas.microsoft.com/office/drawing/2010/main" val="0"/>
              </a:ext>
            </a:extLst>
          </a:blip>
          <a:srcRect l="14152" r="25108"/>
          <a:stretch/>
        </p:blipFill>
        <p:spPr>
          <a:xfrm>
            <a:off x="6028844" y="2559210"/>
            <a:ext cx="2931475" cy="2130462"/>
          </a:xfrm>
          <a:prstGeom prst="rect">
            <a:avLst/>
          </a:prstGeom>
        </p:spPr>
      </p:pic>
      <p:pic>
        <p:nvPicPr>
          <p:cNvPr id="24" name="Picture 23">
            <a:extLst>
              <a:ext uri="{FF2B5EF4-FFF2-40B4-BE49-F238E27FC236}">
                <a16:creationId xmlns:a16="http://schemas.microsoft.com/office/drawing/2014/main" id="{0567A396-64CF-481F-BA3B-A6F16B265D96}"/>
              </a:ext>
            </a:extLst>
          </p:cNvPr>
          <p:cNvPicPr>
            <a:picLocks noChangeAspect="1"/>
          </p:cNvPicPr>
          <p:nvPr/>
        </p:nvPicPr>
        <p:blipFill rotWithShape="1">
          <a:blip r:embed="rId11">
            <a:extLst>
              <a:ext uri="{28A0092B-C50C-407E-A947-70E740481C1C}">
                <a14:useLocalDpi xmlns:a14="http://schemas.microsoft.com/office/drawing/2010/main" val="0"/>
              </a:ext>
            </a:extLst>
          </a:blip>
          <a:srcRect l="8284" t="2338" r="24372"/>
          <a:stretch/>
        </p:blipFill>
        <p:spPr>
          <a:xfrm>
            <a:off x="5818965" y="4730551"/>
            <a:ext cx="3325035" cy="2128503"/>
          </a:xfrm>
          <a:prstGeom prst="rect">
            <a:avLst/>
          </a:prstGeom>
        </p:spPr>
      </p:pic>
      <p:sp>
        <p:nvSpPr>
          <p:cNvPr id="25" name="TextBox 24">
            <a:extLst>
              <a:ext uri="{FF2B5EF4-FFF2-40B4-BE49-F238E27FC236}">
                <a16:creationId xmlns:a16="http://schemas.microsoft.com/office/drawing/2014/main" id="{320542B9-48E8-4B93-8DEB-0FF376919529}"/>
              </a:ext>
            </a:extLst>
          </p:cNvPr>
          <p:cNvSpPr txBox="1"/>
          <p:nvPr/>
        </p:nvSpPr>
        <p:spPr>
          <a:xfrm>
            <a:off x="5807642" y="2743965"/>
            <a:ext cx="1766747" cy="430887"/>
          </a:xfrm>
          <a:prstGeom prst="rect">
            <a:avLst/>
          </a:prstGeom>
          <a:noFill/>
        </p:spPr>
        <p:txBody>
          <a:bodyPr wrap="square" rtlCol="0">
            <a:spAutoFit/>
          </a:bodyPr>
          <a:lstStyle/>
          <a:p>
            <a:r>
              <a:rPr lang="el-GR" sz="1100" dirty="0">
                <a:solidFill>
                  <a:schemeClr val="accent1">
                    <a:lumMod val="50000"/>
                  </a:schemeClr>
                </a:solidFill>
                <a:latin typeface="Courier New" panose="02070309020205020404" pitchFamily="49" charset="0"/>
                <a:cs typeface="Courier New" panose="02070309020205020404" pitchFamily="49" charset="0"/>
              </a:rPr>
              <a:t>Χώρος Συνεδρίας Πριν την 14</a:t>
            </a:r>
            <a:r>
              <a:rPr lang="el-GR" sz="1100" baseline="30000" dirty="0">
                <a:solidFill>
                  <a:schemeClr val="accent1">
                    <a:lumMod val="50000"/>
                  </a:schemeClr>
                </a:solidFill>
                <a:latin typeface="Courier New" panose="02070309020205020404" pitchFamily="49" charset="0"/>
                <a:cs typeface="Courier New" panose="02070309020205020404" pitchFamily="49" charset="0"/>
              </a:rPr>
              <a:t>η</a:t>
            </a:r>
            <a:r>
              <a:rPr lang="el-GR" sz="1100" dirty="0">
                <a:solidFill>
                  <a:schemeClr val="accent1">
                    <a:lumMod val="50000"/>
                  </a:schemeClr>
                </a:solidFill>
                <a:latin typeface="Courier New" panose="02070309020205020404" pitchFamily="49" charset="0"/>
                <a:cs typeface="Courier New" panose="02070309020205020404" pitchFamily="49" charset="0"/>
              </a:rPr>
              <a:t> Πράξη</a:t>
            </a:r>
          </a:p>
        </p:txBody>
      </p:sp>
      <p:sp>
        <p:nvSpPr>
          <p:cNvPr id="26" name="TextBox 25">
            <a:extLst>
              <a:ext uri="{FF2B5EF4-FFF2-40B4-BE49-F238E27FC236}">
                <a16:creationId xmlns:a16="http://schemas.microsoft.com/office/drawing/2014/main" id="{41208DCC-43C8-4895-9577-DB8DA3B6EBC4}"/>
              </a:ext>
            </a:extLst>
          </p:cNvPr>
          <p:cNvSpPr txBox="1"/>
          <p:nvPr/>
        </p:nvSpPr>
        <p:spPr>
          <a:xfrm>
            <a:off x="5883072" y="4768716"/>
            <a:ext cx="1717585" cy="430887"/>
          </a:xfrm>
          <a:prstGeom prst="rect">
            <a:avLst/>
          </a:prstGeom>
          <a:noFill/>
        </p:spPr>
        <p:txBody>
          <a:bodyPr wrap="square" rtlCol="0">
            <a:spAutoFit/>
          </a:bodyPr>
          <a:lstStyle/>
          <a:p>
            <a:r>
              <a:rPr lang="el-GR" sz="1100" dirty="0">
                <a:solidFill>
                  <a:schemeClr val="accent1">
                    <a:lumMod val="50000"/>
                  </a:schemeClr>
                </a:solidFill>
                <a:latin typeface="Courier New" panose="02070309020205020404" pitchFamily="49" charset="0"/>
                <a:cs typeface="Courier New" panose="02070309020205020404" pitchFamily="49" charset="0"/>
              </a:rPr>
              <a:t>Χώρος Συνεδρίας μετά την 14η Πράξη</a:t>
            </a:r>
          </a:p>
        </p:txBody>
      </p:sp>
    </p:spTree>
    <p:extLst>
      <p:ext uri="{BB962C8B-B14F-4D97-AF65-F5344CB8AC3E}">
        <p14:creationId xmlns:p14="http://schemas.microsoft.com/office/powerpoint/2010/main" val="4065404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500"/>
                                        <p:tgtEl>
                                          <p:spTgt spid="10"/>
                                        </p:tgtEl>
                                      </p:cBhvr>
                                    </p:animEffect>
                                    <p:anim calcmode="lin" valueType="num">
                                      <p:cBhvr>
                                        <p:cTn id="8" dur="1500" fill="hold"/>
                                        <p:tgtEl>
                                          <p:spTgt spid="10"/>
                                        </p:tgtEl>
                                        <p:attrNameLst>
                                          <p:attrName>ppt_x</p:attrName>
                                        </p:attrNameLst>
                                      </p:cBhvr>
                                      <p:tavLst>
                                        <p:tav tm="0">
                                          <p:val>
                                            <p:strVal val="#ppt_x"/>
                                          </p:val>
                                        </p:tav>
                                        <p:tav tm="100000">
                                          <p:val>
                                            <p:strVal val="#ppt_x"/>
                                          </p:val>
                                        </p:tav>
                                      </p:tavLst>
                                    </p:anim>
                                    <p:anim calcmode="lin" valueType="num">
                                      <p:cBhvr>
                                        <p:cTn id="9" dur="1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500"/>
                                        <p:tgtEl>
                                          <p:spTgt spid="7"/>
                                        </p:tgtEl>
                                      </p:cBhvr>
                                    </p:animEffect>
                                    <p:anim calcmode="lin" valueType="num">
                                      <p:cBhvr>
                                        <p:cTn id="15" dur="1500" fill="hold"/>
                                        <p:tgtEl>
                                          <p:spTgt spid="7"/>
                                        </p:tgtEl>
                                        <p:attrNameLst>
                                          <p:attrName>ppt_x</p:attrName>
                                        </p:attrNameLst>
                                      </p:cBhvr>
                                      <p:tavLst>
                                        <p:tav tm="0">
                                          <p:val>
                                            <p:strVal val="#ppt_x"/>
                                          </p:val>
                                        </p:tav>
                                        <p:tav tm="100000">
                                          <p:val>
                                            <p:strVal val="#ppt_x"/>
                                          </p:val>
                                        </p:tav>
                                      </p:tavLst>
                                    </p:anim>
                                    <p:anim calcmode="lin" valueType="num">
                                      <p:cBhvr>
                                        <p:cTn id="16" dur="15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500"/>
                                        <p:tgtEl>
                                          <p:spTgt spid="8"/>
                                        </p:tgtEl>
                                      </p:cBhvr>
                                    </p:animEffect>
                                    <p:anim calcmode="lin" valueType="num">
                                      <p:cBhvr>
                                        <p:cTn id="20" dur="1500" fill="hold"/>
                                        <p:tgtEl>
                                          <p:spTgt spid="8"/>
                                        </p:tgtEl>
                                        <p:attrNameLst>
                                          <p:attrName>ppt_x</p:attrName>
                                        </p:attrNameLst>
                                      </p:cBhvr>
                                      <p:tavLst>
                                        <p:tav tm="0">
                                          <p:val>
                                            <p:strVal val="#ppt_x"/>
                                          </p:val>
                                        </p:tav>
                                        <p:tav tm="100000">
                                          <p:val>
                                            <p:strVal val="#ppt_x"/>
                                          </p:val>
                                        </p:tav>
                                      </p:tavLst>
                                    </p:anim>
                                    <p:anim calcmode="lin" valueType="num">
                                      <p:cBhvr>
                                        <p:cTn id="21" dur="1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500"/>
                                        <p:tgtEl>
                                          <p:spTgt spid="9"/>
                                        </p:tgtEl>
                                      </p:cBhvr>
                                    </p:animEffect>
                                    <p:anim calcmode="lin" valueType="num">
                                      <p:cBhvr>
                                        <p:cTn id="27" dur="1500" fill="hold"/>
                                        <p:tgtEl>
                                          <p:spTgt spid="9"/>
                                        </p:tgtEl>
                                        <p:attrNameLst>
                                          <p:attrName>ppt_x</p:attrName>
                                        </p:attrNameLst>
                                      </p:cBhvr>
                                      <p:tavLst>
                                        <p:tav tm="0">
                                          <p:val>
                                            <p:strVal val="#ppt_x"/>
                                          </p:val>
                                        </p:tav>
                                        <p:tav tm="100000">
                                          <p:val>
                                            <p:strVal val="#ppt_x"/>
                                          </p:val>
                                        </p:tav>
                                      </p:tavLst>
                                    </p:anim>
                                    <p:anim calcmode="lin" valueType="num">
                                      <p:cBhvr>
                                        <p:cTn id="28" dur="1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500"/>
                                        <p:tgtEl>
                                          <p:spTgt spid="11"/>
                                        </p:tgtEl>
                                      </p:cBhvr>
                                    </p:animEffect>
                                    <p:anim calcmode="lin" valueType="num">
                                      <p:cBhvr>
                                        <p:cTn id="34" dur="1500" fill="hold"/>
                                        <p:tgtEl>
                                          <p:spTgt spid="11"/>
                                        </p:tgtEl>
                                        <p:attrNameLst>
                                          <p:attrName>ppt_x</p:attrName>
                                        </p:attrNameLst>
                                      </p:cBhvr>
                                      <p:tavLst>
                                        <p:tav tm="0">
                                          <p:val>
                                            <p:strVal val="#ppt_x"/>
                                          </p:val>
                                        </p:tav>
                                        <p:tav tm="100000">
                                          <p:val>
                                            <p:strVal val="#ppt_x"/>
                                          </p:val>
                                        </p:tav>
                                      </p:tavLst>
                                    </p:anim>
                                    <p:anim calcmode="lin" valueType="num">
                                      <p:cBhvr>
                                        <p:cTn id="35" dur="1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500"/>
                                        <p:tgtEl>
                                          <p:spTgt spid="23"/>
                                        </p:tgtEl>
                                      </p:cBhvr>
                                    </p:animEffect>
                                    <p:anim calcmode="lin" valueType="num">
                                      <p:cBhvr>
                                        <p:cTn id="41" dur="1500" fill="hold"/>
                                        <p:tgtEl>
                                          <p:spTgt spid="23"/>
                                        </p:tgtEl>
                                        <p:attrNameLst>
                                          <p:attrName>ppt_x</p:attrName>
                                        </p:attrNameLst>
                                      </p:cBhvr>
                                      <p:tavLst>
                                        <p:tav tm="0">
                                          <p:val>
                                            <p:strVal val="#ppt_x"/>
                                          </p:val>
                                        </p:tav>
                                        <p:tav tm="100000">
                                          <p:val>
                                            <p:strVal val="#ppt_x"/>
                                          </p:val>
                                        </p:tav>
                                      </p:tavLst>
                                    </p:anim>
                                    <p:anim calcmode="lin" valueType="num">
                                      <p:cBhvr>
                                        <p:cTn id="42" dur="1500" fill="hold"/>
                                        <p:tgtEl>
                                          <p:spTgt spid="23"/>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1500"/>
                                        <p:tgtEl>
                                          <p:spTgt spid="25"/>
                                        </p:tgtEl>
                                      </p:cBhvr>
                                    </p:animEffect>
                                    <p:anim calcmode="lin" valueType="num">
                                      <p:cBhvr>
                                        <p:cTn id="46" dur="1500" fill="hold"/>
                                        <p:tgtEl>
                                          <p:spTgt spid="25"/>
                                        </p:tgtEl>
                                        <p:attrNameLst>
                                          <p:attrName>ppt_x</p:attrName>
                                        </p:attrNameLst>
                                      </p:cBhvr>
                                      <p:tavLst>
                                        <p:tav tm="0">
                                          <p:val>
                                            <p:strVal val="#ppt_x"/>
                                          </p:val>
                                        </p:tav>
                                        <p:tav tm="100000">
                                          <p:val>
                                            <p:strVal val="#ppt_x"/>
                                          </p:val>
                                        </p:tav>
                                      </p:tavLst>
                                    </p:anim>
                                    <p:anim calcmode="lin" valueType="num">
                                      <p:cBhvr>
                                        <p:cTn id="47" dur="1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1500"/>
                                        <p:tgtEl>
                                          <p:spTgt spid="24"/>
                                        </p:tgtEl>
                                      </p:cBhvr>
                                    </p:animEffect>
                                    <p:anim calcmode="lin" valueType="num">
                                      <p:cBhvr>
                                        <p:cTn id="53" dur="1500" fill="hold"/>
                                        <p:tgtEl>
                                          <p:spTgt spid="24"/>
                                        </p:tgtEl>
                                        <p:attrNameLst>
                                          <p:attrName>ppt_x</p:attrName>
                                        </p:attrNameLst>
                                      </p:cBhvr>
                                      <p:tavLst>
                                        <p:tav tm="0">
                                          <p:val>
                                            <p:strVal val="#ppt_x"/>
                                          </p:val>
                                        </p:tav>
                                        <p:tav tm="100000">
                                          <p:val>
                                            <p:strVal val="#ppt_x"/>
                                          </p:val>
                                        </p:tav>
                                      </p:tavLst>
                                    </p:anim>
                                    <p:anim calcmode="lin" valueType="num">
                                      <p:cBhvr>
                                        <p:cTn id="54" dur="1500" fill="hold"/>
                                        <p:tgtEl>
                                          <p:spTgt spid="24"/>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1500"/>
                                        <p:tgtEl>
                                          <p:spTgt spid="26"/>
                                        </p:tgtEl>
                                      </p:cBhvr>
                                    </p:animEffect>
                                    <p:anim calcmode="lin" valueType="num">
                                      <p:cBhvr>
                                        <p:cTn id="58" dur="1500" fill="hold"/>
                                        <p:tgtEl>
                                          <p:spTgt spid="26"/>
                                        </p:tgtEl>
                                        <p:attrNameLst>
                                          <p:attrName>ppt_x</p:attrName>
                                        </p:attrNameLst>
                                      </p:cBhvr>
                                      <p:tavLst>
                                        <p:tav tm="0">
                                          <p:val>
                                            <p:strVal val="#ppt_x"/>
                                          </p:val>
                                        </p:tav>
                                        <p:tav tm="100000">
                                          <p:val>
                                            <p:strVal val="#ppt_x"/>
                                          </p:val>
                                        </p:tav>
                                      </p:tavLst>
                                    </p:anim>
                                    <p:anim calcmode="lin" valueType="num">
                                      <p:cBhvr>
                                        <p:cTn id="59" dur="1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2476A7-2CA3-4B05-A897-E0987FAEB4F3}"/>
              </a:ext>
            </a:extLst>
          </p:cNvPr>
          <p:cNvSpPr/>
          <p:nvPr/>
        </p:nvSpPr>
        <p:spPr>
          <a:xfrm>
            <a:off x="-28783" y="710155"/>
            <a:ext cx="4949723" cy="3816429"/>
          </a:xfrm>
          <a:prstGeom prst="rect">
            <a:avLst/>
          </a:prstGeom>
        </p:spPr>
        <p:txBody>
          <a:bodyPr wrap="square">
            <a:spAutoFit/>
          </a:bodyPr>
          <a:lstStyle/>
          <a:p>
            <a:pPr marL="171450" indent="-171450" algn="just">
              <a:buFont typeface="Arial" panose="020B0604020202020204" pitchFamily="34" charset="0"/>
              <a:buChar char="•"/>
            </a:pPr>
            <a:r>
              <a:rPr lang="el-GR" sz="1100" b="1" spc="20" dirty="0">
                <a:solidFill>
                  <a:schemeClr val="accent1">
                    <a:lumMod val="50000"/>
                  </a:schemeClr>
                </a:solidFill>
                <a:effectLst>
                  <a:outerShdw blurRad="38100" dist="38100" dir="2700000" algn="tl">
                    <a:srgbClr val="000000">
                      <a:alpha val="43137"/>
                    </a:srgbClr>
                  </a:outerShdw>
                </a:effectLst>
                <a:latin typeface="Courier New" panose="02070309020205020404" pitchFamily="49" charset="0"/>
                <a:ea typeface="DengXian" panose="02010600030101010101" pitchFamily="2" charset="-122"/>
                <a:cs typeface="Courier New" panose="02070309020205020404" pitchFamily="49" charset="0"/>
              </a:rPr>
              <a:t>Εξετάζουν την σχέση της ανθρώπινης ψυχολογίας σε σχέση με τον χώρο </a:t>
            </a:r>
            <a:r>
              <a:rPr lang="el-GR" sz="1100"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rPr>
              <a:t>(</a:t>
            </a:r>
            <a:r>
              <a:rPr lang="en-GB" sz="1100" spc="20" dirty="0" err="1">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rPr>
              <a:t>Sonit</a:t>
            </a:r>
            <a:r>
              <a:rPr lang="en-GB" sz="1100"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rPr>
              <a:t> </a:t>
            </a:r>
            <a:r>
              <a:rPr lang="en-GB" sz="1100" spc="20" dirty="0" err="1">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rPr>
              <a:t>Bafna</a:t>
            </a:r>
            <a:r>
              <a:rPr lang="en-GB" sz="1100"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rPr>
              <a:t>, </a:t>
            </a:r>
            <a:r>
              <a:rPr lang="en-GB" sz="1100" spc="20" dirty="0" err="1">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rPr>
              <a:t>Kinsuk</a:t>
            </a:r>
            <a:r>
              <a:rPr lang="en-GB" sz="1100"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rPr>
              <a:t> Maitra, </a:t>
            </a:r>
            <a:r>
              <a:rPr lang="en-GB" sz="1100" spc="20" dirty="0" err="1">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rPr>
              <a:t>Yoonjeong</a:t>
            </a:r>
            <a:r>
              <a:rPr lang="en-GB" sz="1100"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rPr>
              <a:t> Lim, Winifred E. </a:t>
            </a:r>
            <a:r>
              <a:rPr lang="en-GB" sz="1100" spc="20" dirty="0" err="1">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rPr>
              <a:t>Newmar</a:t>
            </a:r>
            <a:r>
              <a:rPr lang="en-GB" sz="1100"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rPr>
              <a:t> and Manasi Shah</a:t>
            </a:r>
            <a:r>
              <a:rPr lang="el-GR" sz="1100"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rPr>
              <a:t>)</a:t>
            </a:r>
            <a:r>
              <a:rPr lang="en-GB" sz="1100"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rPr>
              <a:t> </a:t>
            </a:r>
          </a:p>
          <a:p>
            <a:pPr marL="171450" indent="-171450" algn="just">
              <a:buFont typeface="Arial" panose="020B0604020202020204" pitchFamily="34" charset="0"/>
              <a:buChar char="•"/>
            </a:pPr>
            <a:endParaRPr lang="el-GR" sz="1100"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endParaRPr>
          </a:p>
          <a:p>
            <a:pPr marL="171450" indent="-171450" algn="just">
              <a:buFont typeface="Arial" panose="020B0604020202020204" pitchFamily="34" charset="0"/>
              <a:buChar char="•"/>
            </a:pPr>
            <a:r>
              <a:rPr lang="el-GR" sz="1100" b="1" spc="20" dirty="0">
                <a:solidFill>
                  <a:schemeClr val="accent1">
                    <a:lumMod val="50000"/>
                  </a:schemeClr>
                </a:solidFill>
                <a:effectLst>
                  <a:outerShdw blurRad="38100" dist="38100" dir="2700000" algn="tl">
                    <a:srgbClr val="000000">
                      <a:alpha val="43137"/>
                    </a:srgbClr>
                  </a:outerShdw>
                </a:effectLst>
                <a:latin typeface="Courier New" panose="02070309020205020404" pitchFamily="49" charset="0"/>
                <a:ea typeface="DengXian" panose="02010600030101010101" pitchFamily="2" charset="-122"/>
                <a:cs typeface="Courier New" panose="02070309020205020404" pitchFamily="49" charset="0"/>
              </a:rPr>
              <a:t>Διερευνά την σχέση ανάμεσα στις χωρικές ποιότητες της κατοικίας και την συμπεριφορά των ηλικιωμένων χρηστών με την μεθοδολογία του </a:t>
            </a:r>
            <a:r>
              <a:rPr lang="en-GB" sz="1100" b="1" spc="20" dirty="0">
                <a:solidFill>
                  <a:schemeClr val="accent1">
                    <a:lumMod val="50000"/>
                  </a:schemeClr>
                </a:solidFill>
                <a:effectLst>
                  <a:outerShdw blurRad="38100" dist="38100" dir="2700000" algn="tl">
                    <a:srgbClr val="000000">
                      <a:alpha val="43137"/>
                    </a:srgbClr>
                  </a:outerShdw>
                </a:effectLst>
                <a:latin typeface="Courier New" panose="02070309020205020404" pitchFamily="49" charset="0"/>
                <a:ea typeface="DengXian" panose="02010600030101010101" pitchFamily="2" charset="-122"/>
                <a:cs typeface="Courier New" panose="02070309020205020404" pitchFamily="49" charset="0"/>
              </a:rPr>
              <a:t>Space Syntax</a:t>
            </a:r>
            <a:r>
              <a:rPr lang="en-GB" sz="1100"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rPr>
              <a:t>(</a:t>
            </a:r>
            <a:r>
              <a:rPr lang="en-GB" sz="1100" spc="20" dirty="0" err="1">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rPr>
              <a:t>Bafna</a:t>
            </a:r>
            <a:r>
              <a:rPr lang="en-GB" sz="1100"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rPr>
              <a:t> et all,2019). </a:t>
            </a:r>
            <a:endParaRPr lang="el-GR" sz="1100"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endParaRPr>
          </a:p>
          <a:p>
            <a:pPr marL="171450" indent="-171450" algn="just">
              <a:buFont typeface="Arial" panose="020B0604020202020204" pitchFamily="34" charset="0"/>
              <a:buChar char="•"/>
            </a:pPr>
            <a:endParaRPr lang="el-GR" sz="1100"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endParaRPr>
          </a:p>
          <a:p>
            <a:pPr marL="171450" indent="-171450" algn="just">
              <a:buFont typeface="Arial" panose="020B0604020202020204" pitchFamily="34" charset="0"/>
              <a:buChar char="•"/>
            </a:pPr>
            <a:r>
              <a:rPr lang="el-GR" sz="1100" b="1" spc="20" dirty="0">
                <a:solidFill>
                  <a:schemeClr val="accent1">
                    <a:lumMod val="50000"/>
                  </a:schemeClr>
                </a:solidFill>
                <a:effectLst>
                  <a:outerShdw blurRad="38100" dist="38100" dir="2700000" algn="tl">
                    <a:srgbClr val="000000">
                      <a:alpha val="43137"/>
                    </a:srgbClr>
                  </a:outerShdw>
                </a:effectLst>
                <a:latin typeface="Courier New" panose="02070309020205020404" pitchFamily="49" charset="0"/>
                <a:ea typeface="DengXian" panose="02010600030101010101" pitchFamily="2" charset="-122"/>
                <a:cs typeface="Courier New" panose="02070309020205020404" pitchFamily="49" charset="0"/>
              </a:rPr>
              <a:t>Παρουσιάζει το γνωστικό χάρτη που διαμόρφωσαν τα αυτιστικά ατόμα μετά από την πλοήγηση σε ένα διαμορφωμένο εικονικό περιβάλλον.Με την μεθοδολογία του </a:t>
            </a:r>
            <a:r>
              <a:rPr lang="en-GB" sz="1100" b="1" spc="20" dirty="0">
                <a:solidFill>
                  <a:schemeClr val="accent1">
                    <a:lumMod val="50000"/>
                  </a:schemeClr>
                </a:solidFill>
                <a:effectLst>
                  <a:outerShdw blurRad="38100" dist="38100" dir="2700000" algn="tl">
                    <a:srgbClr val="000000">
                      <a:alpha val="43137"/>
                    </a:srgbClr>
                  </a:outerShdw>
                </a:effectLst>
                <a:latin typeface="Courier New" panose="02070309020205020404" pitchFamily="49" charset="0"/>
                <a:ea typeface="DengXian" panose="02010600030101010101" pitchFamily="2" charset="-122"/>
                <a:cs typeface="Courier New" panose="02070309020205020404" pitchFamily="49" charset="0"/>
              </a:rPr>
              <a:t>Space Syntax </a:t>
            </a:r>
            <a:r>
              <a:rPr lang="el-GR" sz="1100" b="1" spc="20" dirty="0">
                <a:solidFill>
                  <a:schemeClr val="accent1">
                    <a:lumMod val="50000"/>
                  </a:schemeClr>
                </a:solidFill>
                <a:effectLst>
                  <a:outerShdw blurRad="38100" dist="38100" dir="2700000" algn="tl">
                    <a:srgbClr val="000000">
                      <a:alpha val="43137"/>
                    </a:srgbClr>
                  </a:outerShdw>
                </a:effectLst>
                <a:latin typeface="Courier New" panose="02070309020205020404" pitchFamily="49" charset="0"/>
                <a:ea typeface="DengXian" panose="02010600030101010101" pitchFamily="2" charset="-122"/>
                <a:cs typeface="Courier New" panose="02070309020205020404" pitchFamily="49" charset="0"/>
              </a:rPr>
              <a:t>έγιναν οι αναλύσεις των ποιοτικών χαρακτηριστικών του εικονικού περιβάλλοντος για να καταγραφούν τα πρότυπα συμπεριφοράς των ατόμων</a:t>
            </a:r>
            <a:r>
              <a:rPr lang="en-GB" sz="1100" spc="20" dirty="0">
                <a:latin typeface="Courier New" panose="02070309020205020404" pitchFamily="49" charset="0"/>
                <a:ea typeface="DengXian" panose="02010600030101010101" pitchFamily="2" charset="-122"/>
                <a:cs typeface="Courier New" panose="02070309020205020404" pitchFamily="49" charset="0"/>
              </a:rPr>
              <a:t> </a:t>
            </a:r>
            <a:r>
              <a:rPr lang="en-GB" sz="1100"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rPr>
              <a:t>(</a:t>
            </a:r>
            <a:r>
              <a:rPr lang="en-GB" sz="1100" spc="20" dirty="0" err="1">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rPr>
              <a:t>Ardekani</a:t>
            </a:r>
            <a:r>
              <a:rPr lang="en-GB" sz="1100"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rPr>
              <a:t>, </a:t>
            </a:r>
            <a:r>
              <a:rPr lang="en-GB" sz="1100" spc="20" dirty="0" err="1">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rPr>
              <a:t>Salgamcioglu</a:t>
            </a:r>
            <a:r>
              <a:rPr lang="en-GB" sz="1100"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rPr>
              <a:t>, 201</a:t>
            </a:r>
            <a:r>
              <a:rPr lang="el-GR" sz="1100"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rPr>
              <a:t>9).</a:t>
            </a:r>
            <a:r>
              <a:rPr lang="en-GB" sz="1100"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rPr>
              <a:t> </a:t>
            </a:r>
            <a:endParaRPr lang="el-GR" sz="1100"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endParaRPr>
          </a:p>
          <a:p>
            <a:pPr marL="171450" indent="-171450" algn="just">
              <a:buFont typeface="Arial" panose="020B0604020202020204" pitchFamily="34" charset="0"/>
              <a:buChar char="•"/>
            </a:pPr>
            <a:endParaRPr lang="el-GR" sz="1100"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endParaRPr>
          </a:p>
          <a:p>
            <a:pPr marL="171450" indent="-171450" algn="just">
              <a:buFont typeface="Arial" panose="020B0604020202020204" pitchFamily="34" charset="0"/>
              <a:buChar char="•"/>
            </a:pPr>
            <a:endParaRPr lang="el-GR" sz="1100"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endParaRPr>
          </a:p>
          <a:p>
            <a:pPr marL="171450" indent="-171450" algn="just">
              <a:buFont typeface="Arial" panose="020B0604020202020204" pitchFamily="34" charset="0"/>
              <a:buChar char="•"/>
            </a:pPr>
            <a:endParaRPr lang="el-GR" sz="1100"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endParaRPr>
          </a:p>
          <a:p>
            <a:pPr marL="171450" indent="-171450" algn="just">
              <a:buFont typeface="Arial" panose="020B0604020202020204" pitchFamily="34" charset="0"/>
              <a:buChar char="•"/>
            </a:pPr>
            <a:endParaRPr lang="el-GR" sz="1100"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endParaRPr>
          </a:p>
          <a:p>
            <a:pPr marL="171450" indent="-171450" algn="just">
              <a:buFont typeface="Arial" panose="020B0604020202020204" pitchFamily="34" charset="0"/>
              <a:buChar char="•"/>
            </a:pPr>
            <a:endParaRPr lang="el-GR" sz="1100"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endParaRPr>
          </a:p>
          <a:p>
            <a:pPr marL="171450" indent="-171450" algn="just">
              <a:buFont typeface="Arial" panose="020B0604020202020204" pitchFamily="34" charset="0"/>
              <a:buChar char="•"/>
            </a:pPr>
            <a:endParaRPr lang="en-GB" sz="1100" dirty="0">
              <a:solidFill>
                <a:schemeClr val="accent1">
                  <a:lumMod val="50000"/>
                </a:schemeClr>
              </a:solidFill>
              <a:latin typeface="Courier New" panose="02070309020205020404" pitchFamily="49" charset="0"/>
              <a:cs typeface="Courier New" panose="02070309020205020404" pitchFamily="49" charset="0"/>
            </a:endParaRPr>
          </a:p>
        </p:txBody>
      </p:sp>
      <p:pic>
        <p:nvPicPr>
          <p:cNvPr id="5" name="Picture 4">
            <a:extLst>
              <a:ext uri="{FF2B5EF4-FFF2-40B4-BE49-F238E27FC236}">
                <a16:creationId xmlns:a16="http://schemas.microsoft.com/office/drawing/2014/main" id="{04392A19-C32F-4C67-A64B-2A0ED83C80A0}"/>
              </a:ext>
            </a:extLst>
          </p:cNvPr>
          <p:cNvPicPr>
            <a:picLocks noChangeAspect="1"/>
          </p:cNvPicPr>
          <p:nvPr/>
        </p:nvPicPr>
        <p:blipFill rotWithShape="1">
          <a:blip r:embed="rId2"/>
          <a:srcRect l="28376" t="37388" r="27688" b="35270"/>
          <a:stretch/>
        </p:blipFill>
        <p:spPr>
          <a:xfrm>
            <a:off x="4942458" y="772103"/>
            <a:ext cx="4032866" cy="1411725"/>
          </a:xfrm>
          <a:prstGeom prst="rect">
            <a:avLst/>
          </a:prstGeom>
        </p:spPr>
      </p:pic>
      <p:pic>
        <p:nvPicPr>
          <p:cNvPr id="7" name="Picture 6">
            <a:extLst>
              <a:ext uri="{FF2B5EF4-FFF2-40B4-BE49-F238E27FC236}">
                <a16:creationId xmlns:a16="http://schemas.microsoft.com/office/drawing/2014/main" id="{B083F024-6E2A-4AFE-95A7-B2DAB7BF492A}"/>
              </a:ext>
            </a:extLst>
          </p:cNvPr>
          <p:cNvPicPr>
            <a:picLocks noChangeAspect="1"/>
          </p:cNvPicPr>
          <p:nvPr/>
        </p:nvPicPr>
        <p:blipFill rotWithShape="1">
          <a:blip r:embed="rId3"/>
          <a:srcRect l="33298" t="37963" r="30625" b="20926"/>
          <a:stretch/>
        </p:blipFill>
        <p:spPr>
          <a:xfrm>
            <a:off x="236934" y="5096823"/>
            <a:ext cx="2578000" cy="1652470"/>
          </a:xfrm>
          <a:prstGeom prst="rect">
            <a:avLst/>
          </a:prstGeom>
        </p:spPr>
      </p:pic>
      <p:pic>
        <p:nvPicPr>
          <p:cNvPr id="8" name="Picture 7">
            <a:extLst>
              <a:ext uri="{FF2B5EF4-FFF2-40B4-BE49-F238E27FC236}">
                <a16:creationId xmlns:a16="http://schemas.microsoft.com/office/drawing/2014/main" id="{F7E9CFA4-132F-46BA-80D4-E61F039E8D7D}"/>
              </a:ext>
            </a:extLst>
          </p:cNvPr>
          <p:cNvPicPr>
            <a:picLocks noChangeAspect="1"/>
          </p:cNvPicPr>
          <p:nvPr/>
        </p:nvPicPr>
        <p:blipFill rotWithShape="1">
          <a:blip r:embed="rId4"/>
          <a:srcRect l="32916" t="25554" r="23437" b="33057"/>
          <a:stretch/>
        </p:blipFill>
        <p:spPr>
          <a:xfrm>
            <a:off x="266432" y="3454463"/>
            <a:ext cx="3098041" cy="1652470"/>
          </a:xfrm>
          <a:prstGeom prst="rect">
            <a:avLst/>
          </a:prstGeom>
        </p:spPr>
      </p:pic>
      <p:pic>
        <p:nvPicPr>
          <p:cNvPr id="10" name="Picture 9">
            <a:extLst>
              <a:ext uri="{FF2B5EF4-FFF2-40B4-BE49-F238E27FC236}">
                <a16:creationId xmlns:a16="http://schemas.microsoft.com/office/drawing/2014/main" id="{AF55C27A-135B-4B1E-B2BC-E6C838585352}"/>
              </a:ext>
            </a:extLst>
          </p:cNvPr>
          <p:cNvPicPr>
            <a:picLocks noChangeAspect="1"/>
          </p:cNvPicPr>
          <p:nvPr/>
        </p:nvPicPr>
        <p:blipFill rotWithShape="1">
          <a:blip r:embed="rId5"/>
          <a:srcRect l="40828" t="50331" r="37280" b="24607"/>
          <a:stretch/>
        </p:blipFill>
        <p:spPr>
          <a:xfrm>
            <a:off x="4929818" y="4073681"/>
            <a:ext cx="4196426" cy="2702246"/>
          </a:xfrm>
          <a:prstGeom prst="rect">
            <a:avLst/>
          </a:prstGeom>
        </p:spPr>
      </p:pic>
      <p:pic>
        <p:nvPicPr>
          <p:cNvPr id="9" name="Picture 8">
            <a:extLst>
              <a:ext uri="{FF2B5EF4-FFF2-40B4-BE49-F238E27FC236}">
                <a16:creationId xmlns:a16="http://schemas.microsoft.com/office/drawing/2014/main" id="{723AB3D3-51B3-4244-99E6-D151BE478F91}"/>
              </a:ext>
            </a:extLst>
          </p:cNvPr>
          <p:cNvPicPr>
            <a:picLocks noChangeAspect="1"/>
          </p:cNvPicPr>
          <p:nvPr/>
        </p:nvPicPr>
        <p:blipFill rotWithShape="1">
          <a:blip r:embed="rId5"/>
          <a:srcRect l="35807" t="19474" r="32393" b="54941"/>
          <a:stretch/>
        </p:blipFill>
        <p:spPr>
          <a:xfrm>
            <a:off x="4947573" y="2172642"/>
            <a:ext cx="4102687" cy="1856649"/>
          </a:xfrm>
          <a:prstGeom prst="rect">
            <a:avLst/>
          </a:prstGeom>
        </p:spPr>
      </p:pic>
      <p:sp>
        <p:nvSpPr>
          <p:cNvPr id="11" name="TextBox 10">
            <a:extLst>
              <a:ext uri="{FF2B5EF4-FFF2-40B4-BE49-F238E27FC236}">
                <a16:creationId xmlns:a16="http://schemas.microsoft.com/office/drawing/2014/main" id="{CB51BD47-59DC-4591-8B12-24EC0FAC3EF8}"/>
              </a:ext>
            </a:extLst>
          </p:cNvPr>
          <p:cNvSpPr txBox="1"/>
          <p:nvPr/>
        </p:nvSpPr>
        <p:spPr>
          <a:xfrm>
            <a:off x="2938942" y="204655"/>
            <a:ext cx="3964203" cy="307777"/>
          </a:xfrm>
          <a:prstGeom prst="rect">
            <a:avLst/>
          </a:prstGeom>
          <a:noFill/>
        </p:spPr>
        <p:txBody>
          <a:bodyPr wrap="square" rtlCol="0">
            <a:spAutoFit/>
          </a:bodyPr>
          <a:lstStyle/>
          <a:p>
            <a:r>
              <a:rPr lang="el-GR" sz="1400" b="1" dirty="0">
                <a:solidFill>
                  <a:srgbClr val="002060"/>
                </a:solidFill>
                <a:latin typeface="Courier New" panose="02070309020205020404" pitchFamily="49" charset="0"/>
                <a:cs typeface="Courier New" panose="02070309020205020404" pitchFamily="49" charset="0"/>
              </a:rPr>
              <a:t>ΑΡΧΙΤΕΚΤΟΝΙΚΗ ΚΑΙ ΑΥΤΙΣΜΟΣ</a:t>
            </a:r>
          </a:p>
        </p:txBody>
      </p:sp>
      <p:sp>
        <p:nvSpPr>
          <p:cNvPr id="12" name="TextBox 11">
            <a:extLst>
              <a:ext uri="{FF2B5EF4-FFF2-40B4-BE49-F238E27FC236}">
                <a16:creationId xmlns:a16="http://schemas.microsoft.com/office/drawing/2014/main" id="{DDCE3896-5A8E-4228-B15E-D52D994B0869}"/>
              </a:ext>
            </a:extLst>
          </p:cNvPr>
          <p:cNvSpPr txBox="1"/>
          <p:nvPr/>
        </p:nvSpPr>
        <p:spPr>
          <a:xfrm>
            <a:off x="3134250" y="416650"/>
            <a:ext cx="3964203" cy="261610"/>
          </a:xfrm>
          <a:prstGeom prst="rect">
            <a:avLst/>
          </a:prstGeom>
          <a:noFill/>
        </p:spPr>
        <p:txBody>
          <a:bodyPr wrap="square" rtlCol="0">
            <a:spAutoFit/>
          </a:bodyPr>
          <a:lstStyle/>
          <a:p>
            <a:r>
              <a:rPr lang="el-GR" sz="1100" b="1" i="1" dirty="0">
                <a:solidFill>
                  <a:srgbClr val="00206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Σχέση Χώρου και Ψυχολογίας?</a:t>
            </a:r>
          </a:p>
        </p:txBody>
      </p:sp>
      <p:sp>
        <p:nvSpPr>
          <p:cNvPr id="2" name="TextBox 1">
            <a:extLst>
              <a:ext uri="{FF2B5EF4-FFF2-40B4-BE49-F238E27FC236}">
                <a16:creationId xmlns:a16="http://schemas.microsoft.com/office/drawing/2014/main" id="{D5DFAB9E-D164-43E9-9E82-3DC9819C6568}"/>
              </a:ext>
            </a:extLst>
          </p:cNvPr>
          <p:cNvSpPr txBox="1"/>
          <p:nvPr/>
        </p:nvSpPr>
        <p:spPr>
          <a:xfrm>
            <a:off x="4947573" y="2034409"/>
            <a:ext cx="2616099" cy="215444"/>
          </a:xfrm>
          <a:prstGeom prst="rect">
            <a:avLst/>
          </a:prstGeom>
          <a:noFill/>
        </p:spPr>
        <p:txBody>
          <a:bodyPr wrap="square" rtlCol="0">
            <a:spAutoFit/>
          </a:bodyPr>
          <a:lstStyle/>
          <a:p>
            <a:r>
              <a:rPr lang="el-GR" sz="800" dirty="0">
                <a:solidFill>
                  <a:schemeClr val="accent1">
                    <a:lumMod val="50000"/>
                  </a:schemeClr>
                </a:solidFill>
                <a:latin typeface="Courier New" panose="02070309020205020404" pitchFamily="49" charset="0"/>
                <a:cs typeface="Courier New" panose="02070309020205020404" pitchFamily="49" charset="0"/>
              </a:rPr>
              <a:t>Εικονικό Περιβάλλον</a:t>
            </a:r>
            <a:endParaRPr lang="en-GB" sz="800" dirty="0">
              <a:solidFill>
                <a:schemeClr val="accent1">
                  <a:lumMod val="50000"/>
                </a:schemeClr>
              </a:solidFill>
              <a:latin typeface="Courier New" panose="02070309020205020404" pitchFamily="49" charset="0"/>
              <a:cs typeface="Courier New" panose="02070309020205020404" pitchFamily="49" charset="0"/>
            </a:endParaRPr>
          </a:p>
        </p:txBody>
      </p:sp>
      <p:sp>
        <p:nvSpPr>
          <p:cNvPr id="13" name="TextBox 12">
            <a:extLst>
              <a:ext uri="{FF2B5EF4-FFF2-40B4-BE49-F238E27FC236}">
                <a16:creationId xmlns:a16="http://schemas.microsoft.com/office/drawing/2014/main" id="{63354F75-5A73-44EA-A16E-1F55643646BA}"/>
              </a:ext>
            </a:extLst>
          </p:cNvPr>
          <p:cNvSpPr txBox="1"/>
          <p:nvPr/>
        </p:nvSpPr>
        <p:spPr>
          <a:xfrm>
            <a:off x="5000839" y="3978619"/>
            <a:ext cx="2616099" cy="215444"/>
          </a:xfrm>
          <a:prstGeom prst="rect">
            <a:avLst/>
          </a:prstGeom>
          <a:noFill/>
        </p:spPr>
        <p:txBody>
          <a:bodyPr wrap="square" rtlCol="0">
            <a:spAutoFit/>
          </a:bodyPr>
          <a:lstStyle/>
          <a:p>
            <a:r>
              <a:rPr lang="el-GR" sz="800" dirty="0">
                <a:solidFill>
                  <a:schemeClr val="accent1">
                    <a:lumMod val="50000"/>
                  </a:schemeClr>
                </a:solidFill>
                <a:latin typeface="Courier New" panose="02070309020205020404" pitchFamily="49" charset="0"/>
                <a:cs typeface="Courier New" panose="02070309020205020404" pitchFamily="49" charset="0"/>
              </a:rPr>
              <a:t>Μακέτα σε κλίμακα 1/50</a:t>
            </a:r>
            <a:endParaRPr lang="en-GB" sz="800" dirty="0">
              <a:solidFill>
                <a:schemeClr val="accent1">
                  <a:lumMod val="50000"/>
                </a:schemeClr>
              </a:solidFill>
              <a:latin typeface="Courier New" panose="02070309020205020404" pitchFamily="49" charset="0"/>
              <a:cs typeface="Courier New" panose="02070309020205020404" pitchFamily="49" charset="0"/>
            </a:endParaRPr>
          </a:p>
        </p:txBody>
      </p:sp>
      <p:sp>
        <p:nvSpPr>
          <p:cNvPr id="14" name="TextBox 13">
            <a:extLst>
              <a:ext uri="{FF2B5EF4-FFF2-40B4-BE49-F238E27FC236}">
                <a16:creationId xmlns:a16="http://schemas.microsoft.com/office/drawing/2014/main" id="{73FEC337-69E0-493D-A778-B344047E4017}"/>
              </a:ext>
            </a:extLst>
          </p:cNvPr>
          <p:cNvSpPr txBox="1"/>
          <p:nvPr/>
        </p:nvSpPr>
        <p:spPr>
          <a:xfrm>
            <a:off x="2681770" y="5345295"/>
            <a:ext cx="2616099" cy="1646605"/>
          </a:xfrm>
          <a:prstGeom prst="rect">
            <a:avLst/>
          </a:prstGeom>
          <a:noFill/>
        </p:spPr>
        <p:txBody>
          <a:bodyPr wrap="square" rtlCol="0">
            <a:spAutoFit/>
          </a:bodyPr>
          <a:lstStyle/>
          <a:p>
            <a:r>
              <a:rPr lang="el-GR" sz="1200" b="1" dirty="0">
                <a:solidFill>
                  <a:schemeClr val="accent1">
                    <a:lumMod val="50000"/>
                  </a:schemeClr>
                </a:solidFill>
                <a:latin typeface="Courier New" panose="02070309020205020404" pitchFamily="49" charset="0"/>
                <a:cs typeface="Courier New" panose="02070309020205020404" pitchFamily="49" charset="0"/>
              </a:rPr>
              <a:t>   </a:t>
            </a:r>
            <a:r>
              <a:rPr lang="en-GB" sz="1200" b="1" dirty="0">
                <a:solidFill>
                  <a:schemeClr val="accent1">
                    <a:lumMod val="50000"/>
                  </a:schemeClr>
                </a:solidFill>
                <a:latin typeface="Courier New" panose="02070309020205020404" pitchFamily="49" charset="0"/>
                <a:cs typeface="Courier New" panose="02070309020205020404" pitchFamily="49" charset="0"/>
              </a:rPr>
              <a:t>Research Gaps</a:t>
            </a:r>
            <a:endParaRPr lang="el-GR" sz="1200" b="1" dirty="0">
              <a:solidFill>
                <a:schemeClr val="accent1">
                  <a:lumMod val="50000"/>
                </a:schemeClr>
              </a:solidFill>
              <a:latin typeface="Courier New" panose="02070309020205020404" pitchFamily="49" charset="0"/>
              <a:cs typeface="Courier New" panose="02070309020205020404" pitchFamily="49" charset="0"/>
            </a:endParaRPr>
          </a:p>
          <a:p>
            <a:endParaRPr lang="en-GB" sz="1200" b="1" dirty="0">
              <a:solidFill>
                <a:schemeClr val="accent1">
                  <a:lumMod val="50000"/>
                </a:schemeClr>
              </a:solidFill>
              <a:latin typeface="Courier New" panose="02070309020205020404" pitchFamily="49" charset="0"/>
              <a:cs typeface="Courier New" panose="02070309020205020404" pitchFamily="49" charset="0"/>
            </a:endParaRPr>
          </a:p>
          <a:p>
            <a:pPr marL="171450" indent="-171450">
              <a:buFont typeface="Arial" panose="020B0604020202020204" pitchFamily="34" charset="0"/>
              <a:buChar char="•"/>
            </a:pPr>
            <a:r>
              <a:rPr lang="el-GR" sz="1100" dirty="0">
                <a:solidFill>
                  <a:schemeClr val="accent1">
                    <a:lumMod val="50000"/>
                  </a:schemeClr>
                </a:solidFill>
                <a:latin typeface="Courier New" panose="02070309020205020404" pitchFamily="49" charset="0"/>
                <a:cs typeface="Courier New" panose="02070309020205020404" pitchFamily="49" charset="0"/>
              </a:rPr>
              <a:t>Εικονικό περιβάλλον(απουσία σημαντικών παραμέτρων)</a:t>
            </a:r>
          </a:p>
          <a:p>
            <a:pPr marL="171450" indent="-171450">
              <a:buFont typeface="Arial" panose="020B0604020202020204" pitchFamily="34" charset="0"/>
              <a:buChar char="•"/>
            </a:pPr>
            <a:r>
              <a:rPr lang="el-GR" sz="1100" dirty="0">
                <a:solidFill>
                  <a:schemeClr val="accent1">
                    <a:lumMod val="50000"/>
                  </a:schemeClr>
                </a:solidFill>
                <a:latin typeface="Courier New" panose="02070309020205020404" pitchFamily="49" charset="0"/>
                <a:cs typeface="Courier New" panose="02070309020205020404" pitchFamily="49" charset="0"/>
              </a:rPr>
              <a:t>Καταγραφή Ψυχολογικών Εκτάσεων</a:t>
            </a:r>
          </a:p>
          <a:p>
            <a:endParaRPr lang="el-GR" sz="1100" dirty="0">
              <a:solidFill>
                <a:schemeClr val="accent1">
                  <a:lumMod val="50000"/>
                </a:schemeClr>
              </a:solidFill>
              <a:latin typeface="Courier New" panose="02070309020205020404" pitchFamily="49" charset="0"/>
              <a:cs typeface="Courier New" panose="02070309020205020404" pitchFamily="49" charset="0"/>
            </a:endParaRPr>
          </a:p>
          <a:p>
            <a:pPr marL="171450" indent="-171450">
              <a:buFont typeface="Arial" panose="020B0604020202020204" pitchFamily="34" charset="0"/>
              <a:buChar char="•"/>
            </a:pPr>
            <a:endParaRPr lang="en-GB" sz="1100" b="1" dirty="0">
              <a:solidFill>
                <a:schemeClr val="accent1">
                  <a:lumMod val="50000"/>
                </a:schemeClr>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221049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46D0D6-A312-4FD7-8423-4B81F330EBD7}"/>
              </a:ext>
            </a:extLst>
          </p:cNvPr>
          <p:cNvSpPr/>
          <p:nvPr/>
        </p:nvSpPr>
        <p:spPr>
          <a:xfrm>
            <a:off x="385010" y="2230168"/>
            <a:ext cx="8288473" cy="1531188"/>
          </a:xfrm>
          <a:prstGeom prst="rect">
            <a:avLst/>
          </a:prstGeom>
        </p:spPr>
        <p:txBody>
          <a:bodyPr wrap="square">
            <a:spAutoFit/>
          </a:bodyPr>
          <a:lstStyle/>
          <a:p>
            <a:pPr algn="just">
              <a:lnSpc>
                <a:spcPct val="150000"/>
              </a:lnSpc>
              <a:spcAft>
                <a:spcPts val="0"/>
              </a:spcAft>
            </a:pPr>
            <a:r>
              <a:rPr lang="en-GB" sz="1100" b="1" cap="all"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rPr>
              <a:t> </a:t>
            </a:r>
            <a:endParaRPr lang="en-GB" sz="1100"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endParaRPr>
          </a:p>
          <a:p>
            <a:r>
              <a:rPr lang="el-GR" sz="1100" b="1" u="sng" spc="20" dirty="0">
                <a:solidFill>
                  <a:schemeClr val="accent1">
                    <a:lumMod val="50000"/>
                  </a:schemeClr>
                </a:solidFill>
                <a:effectLst>
                  <a:outerShdw blurRad="38100" dist="38100" dir="2700000" algn="tl">
                    <a:srgbClr val="000000">
                      <a:alpha val="43137"/>
                    </a:srgbClr>
                  </a:outerShdw>
                </a:effectLst>
                <a:latin typeface="Courier New" panose="02070309020205020404" pitchFamily="49" charset="0"/>
                <a:ea typeface="DengXian" panose="02010600030101010101" pitchFamily="2" charset="-122"/>
                <a:cs typeface="Courier New" panose="02070309020205020404" pitchFamily="49" charset="0"/>
              </a:rPr>
              <a:t>Μεθοδολογία</a:t>
            </a:r>
            <a:r>
              <a:rPr lang="el-GR" sz="1100"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rPr>
              <a:t> </a:t>
            </a:r>
          </a:p>
          <a:p>
            <a:endParaRPr lang="el-GR" sz="1100"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endParaRPr>
          </a:p>
          <a:p>
            <a:r>
              <a:rPr lang="el-GR" sz="1100"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rPr>
              <a:t>Η μελέτη χρησιμοποιεί τόσο ποιοτικά όσο </a:t>
            </a:r>
            <a:r>
              <a:rPr lang="el-GR" sz="1100" b="1"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rPr>
              <a:t>(ερωτηματολόγια) </a:t>
            </a:r>
            <a:r>
              <a:rPr lang="el-GR" sz="1100"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rPr>
              <a:t>και ποσοτικά εργαλεία ανάλυσης </a:t>
            </a:r>
            <a:r>
              <a:rPr lang="el-GR" sz="1100" b="1"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rPr>
              <a:t>(</a:t>
            </a:r>
            <a:r>
              <a:rPr lang="en-GB" sz="1100" b="1"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rPr>
              <a:t>Space syntax tools)</a:t>
            </a:r>
            <a:r>
              <a:rPr lang="el-GR" sz="1100"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rPr>
              <a:t>.</a:t>
            </a:r>
            <a:endParaRPr lang="en-GB" sz="1100"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endParaRPr>
          </a:p>
          <a:p>
            <a:endParaRPr lang="el-GR" sz="1100"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endParaRPr>
          </a:p>
          <a:p>
            <a:r>
              <a:rPr lang="en-GB" sz="1100"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rPr>
              <a:t> </a:t>
            </a:r>
          </a:p>
          <a:p>
            <a:endParaRPr lang="en-GB" sz="1100"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endParaRPr>
          </a:p>
        </p:txBody>
      </p:sp>
      <p:sp>
        <p:nvSpPr>
          <p:cNvPr id="3" name="Rectangle 2">
            <a:extLst>
              <a:ext uri="{FF2B5EF4-FFF2-40B4-BE49-F238E27FC236}">
                <a16:creationId xmlns:a16="http://schemas.microsoft.com/office/drawing/2014/main" id="{7A04914B-37FF-4AB5-A2CE-28EE36B8A498}"/>
              </a:ext>
            </a:extLst>
          </p:cNvPr>
          <p:cNvSpPr/>
          <p:nvPr/>
        </p:nvSpPr>
        <p:spPr>
          <a:xfrm>
            <a:off x="385011" y="1109942"/>
            <a:ext cx="8181940" cy="1340752"/>
          </a:xfrm>
          <a:prstGeom prst="rect">
            <a:avLst/>
          </a:prstGeom>
        </p:spPr>
        <p:txBody>
          <a:bodyPr wrap="square">
            <a:spAutoFit/>
          </a:bodyPr>
          <a:lstStyle/>
          <a:p>
            <a:pPr algn="just">
              <a:lnSpc>
                <a:spcPct val="150000"/>
              </a:lnSpc>
              <a:spcAft>
                <a:spcPts val="0"/>
              </a:spcAft>
            </a:pPr>
            <a:r>
              <a:rPr lang="el-GR" sz="1100" b="1" u="sng" spc="20" dirty="0">
                <a:solidFill>
                  <a:schemeClr val="accent1">
                    <a:lumMod val="50000"/>
                  </a:schemeClr>
                </a:solidFill>
                <a:effectLst>
                  <a:outerShdw blurRad="38100" dist="38100" dir="2700000" algn="tl">
                    <a:srgbClr val="000000">
                      <a:alpha val="43137"/>
                    </a:srgbClr>
                  </a:outerShdw>
                </a:effectLst>
                <a:latin typeface="Courier New" panose="02070309020205020404" pitchFamily="49" charset="0"/>
                <a:ea typeface="DengXian" panose="02010600030101010101" pitchFamily="2" charset="-122"/>
                <a:cs typeface="Courier New" panose="02070309020205020404" pitchFamily="49" charset="0"/>
              </a:rPr>
              <a:t>Θέμα Διερεύνησης</a:t>
            </a:r>
          </a:p>
          <a:p>
            <a:pPr>
              <a:lnSpc>
                <a:spcPct val="150000"/>
              </a:lnSpc>
              <a:spcAft>
                <a:spcPts val="0"/>
              </a:spcAft>
            </a:pPr>
            <a:r>
              <a:rPr lang="el-GR" sz="1100"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rPr>
              <a:t>Η παρούσα μελέτη εξετάζει την σχέση ανάμεσα στο οικιακό περιβάλλον και την χωρική προτίμηση των αυτιστικών ατόμων όταν είναι ήρεμοι,αναστατωμένοικαι πολύ χαρούμενοι.</a:t>
            </a:r>
          </a:p>
          <a:p>
            <a:pPr>
              <a:lnSpc>
                <a:spcPct val="150000"/>
              </a:lnSpc>
              <a:spcAft>
                <a:spcPts val="0"/>
              </a:spcAft>
            </a:pPr>
            <a:r>
              <a:rPr lang="el-GR" sz="1100"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rPr>
              <a:t>Ο στόχος της μελέτης είναι να διερευνηθεί η σχέση ανάμεσα στο οικιακό περιβάλλον και της συμπεριφοράς των αυτιστικών ατόμων ανάλογα με την διάθεσή τους.</a:t>
            </a:r>
            <a:endParaRPr lang="en-GB" sz="1100"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endParaRPr>
          </a:p>
        </p:txBody>
      </p:sp>
      <p:pic>
        <p:nvPicPr>
          <p:cNvPr id="5" name="Picture 4">
            <a:extLst>
              <a:ext uri="{FF2B5EF4-FFF2-40B4-BE49-F238E27FC236}">
                <a16:creationId xmlns:a16="http://schemas.microsoft.com/office/drawing/2014/main" id="{CA3AF999-5800-41F9-875E-4EC256F74A6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17688"/>
          <a:stretch/>
        </p:blipFill>
        <p:spPr>
          <a:xfrm>
            <a:off x="66260" y="4643022"/>
            <a:ext cx="9077740" cy="2241612"/>
          </a:xfrm>
          <a:prstGeom prst="rect">
            <a:avLst/>
          </a:prstGeom>
        </p:spPr>
      </p:pic>
      <p:sp>
        <p:nvSpPr>
          <p:cNvPr id="6" name="Rectangle 5">
            <a:extLst>
              <a:ext uri="{FF2B5EF4-FFF2-40B4-BE49-F238E27FC236}">
                <a16:creationId xmlns:a16="http://schemas.microsoft.com/office/drawing/2014/main" id="{955C34CE-6401-4486-B380-D3B965A4D20B}"/>
              </a:ext>
            </a:extLst>
          </p:cNvPr>
          <p:cNvSpPr/>
          <p:nvPr/>
        </p:nvSpPr>
        <p:spPr>
          <a:xfrm>
            <a:off x="462609" y="849111"/>
            <a:ext cx="7515225" cy="261610"/>
          </a:xfrm>
          <a:prstGeom prst="rect">
            <a:avLst/>
          </a:prstGeom>
        </p:spPr>
        <p:txBody>
          <a:bodyPr wrap="square">
            <a:spAutoFit/>
          </a:bodyPr>
          <a:lstStyle/>
          <a:p>
            <a:r>
              <a:rPr lang="el-GR" sz="1100" b="1" i="1" spc="20" dirty="0">
                <a:solidFill>
                  <a:schemeClr val="accent1">
                    <a:lumMod val="50000"/>
                  </a:schemeClr>
                </a:solidFill>
                <a:effectLst>
                  <a:outerShdw blurRad="38100" dist="38100" dir="2700000" algn="tl">
                    <a:srgbClr val="000000">
                      <a:alpha val="43137"/>
                    </a:srgbClr>
                  </a:outerShdw>
                </a:effectLst>
                <a:latin typeface="Courier New" panose="02070309020205020404" pitchFamily="49" charset="0"/>
                <a:ea typeface="DengXian" panose="02010600030101010101" pitchFamily="2" charset="-122"/>
                <a:cs typeface="Courier New" panose="02070309020205020404" pitchFamily="49" charset="0"/>
              </a:rPr>
              <a:t>Κατοικία είναι το σημαντικότερο κύτταρο του δομημένου περιβάλλοντος</a:t>
            </a:r>
            <a:endParaRPr lang="en-GB" sz="1100" b="1" i="1" dirty="0">
              <a:solidFill>
                <a:schemeClr val="accent1">
                  <a:lumMod val="50000"/>
                </a:schemeClr>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p:txBody>
      </p:sp>
      <p:sp>
        <p:nvSpPr>
          <p:cNvPr id="7" name="Rectangle 6">
            <a:extLst>
              <a:ext uri="{FF2B5EF4-FFF2-40B4-BE49-F238E27FC236}">
                <a16:creationId xmlns:a16="http://schemas.microsoft.com/office/drawing/2014/main" id="{F8C45E08-AE62-4B2D-8642-D43B93FE7E7C}"/>
              </a:ext>
            </a:extLst>
          </p:cNvPr>
          <p:cNvSpPr/>
          <p:nvPr/>
        </p:nvSpPr>
        <p:spPr>
          <a:xfrm>
            <a:off x="1000928" y="6917"/>
            <a:ext cx="6817895" cy="802143"/>
          </a:xfrm>
          <a:prstGeom prst="rect">
            <a:avLst/>
          </a:prstGeom>
        </p:spPr>
        <p:txBody>
          <a:bodyPr wrap="square">
            <a:spAutoFit/>
          </a:bodyPr>
          <a:lstStyle/>
          <a:p>
            <a:pPr algn="ctr">
              <a:lnSpc>
                <a:spcPct val="150000"/>
              </a:lnSpc>
              <a:spcAft>
                <a:spcPts val="1200"/>
              </a:spcAft>
            </a:pPr>
            <a:r>
              <a:rPr lang="el-GR" sz="1400" b="1"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rPr>
              <a:t>Αυτισμός και Οικιακό Περιβάλλον</a:t>
            </a:r>
          </a:p>
          <a:p>
            <a:pPr algn="ctr">
              <a:lnSpc>
                <a:spcPct val="150000"/>
              </a:lnSpc>
              <a:spcAft>
                <a:spcPts val="1200"/>
              </a:spcAft>
            </a:pPr>
            <a:r>
              <a:rPr lang="en-GB" sz="1100" b="1"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rPr>
              <a:t>Location choices of autistic people when in different moods</a:t>
            </a:r>
          </a:p>
        </p:txBody>
      </p:sp>
      <p:sp>
        <p:nvSpPr>
          <p:cNvPr id="8" name="Rectangle 7">
            <a:extLst>
              <a:ext uri="{FF2B5EF4-FFF2-40B4-BE49-F238E27FC236}">
                <a16:creationId xmlns:a16="http://schemas.microsoft.com/office/drawing/2014/main" id="{1D8EE185-BCFF-4F26-98EC-870668D42262}"/>
              </a:ext>
            </a:extLst>
          </p:cNvPr>
          <p:cNvSpPr/>
          <p:nvPr/>
        </p:nvSpPr>
        <p:spPr>
          <a:xfrm>
            <a:off x="385009" y="3363834"/>
            <a:ext cx="8687970" cy="938719"/>
          </a:xfrm>
          <a:prstGeom prst="rect">
            <a:avLst/>
          </a:prstGeom>
        </p:spPr>
        <p:txBody>
          <a:bodyPr wrap="square">
            <a:spAutoFit/>
          </a:bodyPr>
          <a:lstStyle/>
          <a:p>
            <a:r>
              <a:rPr lang="el-GR" sz="1100" b="1"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rPr>
              <a:t>Η μεθοδολογία αποτελείται από τρια μέρη:</a:t>
            </a:r>
            <a:endParaRPr lang="en-GB" sz="1100" b="1"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endParaRPr>
          </a:p>
          <a:p>
            <a:endParaRPr lang="en-GB" sz="1100"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endParaRPr>
          </a:p>
          <a:p>
            <a:pPr marL="228600" indent="-228600">
              <a:buFont typeface="+mj-lt"/>
              <a:buAutoNum type="alphaUcPeriod"/>
            </a:pPr>
            <a:r>
              <a:rPr lang="el-GR" sz="1100"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rPr>
              <a:t>Συλλογή πληροφοριών μέσω </a:t>
            </a:r>
            <a:r>
              <a:rPr lang="el-GR" sz="1100" b="1"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rPr>
              <a:t>ερωτηματολογίων </a:t>
            </a:r>
            <a:r>
              <a:rPr lang="el-GR" sz="1100"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rPr>
              <a:t>(κηδεμόνες αυτιστικών ατόμων)</a:t>
            </a:r>
          </a:p>
          <a:p>
            <a:pPr marL="228600" indent="-228600">
              <a:buFont typeface="+mj-lt"/>
              <a:buAutoNum type="alphaUcPeriod"/>
            </a:pPr>
            <a:r>
              <a:rPr lang="el-GR" sz="1100"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rPr>
              <a:t>Συντακτική Ανάλυση των κατόψεων με τα εργαλεία του </a:t>
            </a:r>
            <a:r>
              <a:rPr lang="en-GB" sz="1100" b="1"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rPr>
              <a:t>Space Syntax</a:t>
            </a:r>
            <a:r>
              <a:rPr lang="en-GB" sz="1100"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rPr>
              <a:t>(Hillier and Hanson, 1984)</a:t>
            </a:r>
            <a:endParaRPr lang="el-GR" sz="1100"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endParaRPr>
          </a:p>
          <a:p>
            <a:pPr marL="228600" indent="-228600">
              <a:buFont typeface="+mj-lt"/>
              <a:buAutoNum type="alphaUcPeriod"/>
            </a:pPr>
            <a:r>
              <a:rPr lang="el-GR" sz="1100"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rPr>
              <a:t>Ενοποίηση των δύο παρπάνων</a:t>
            </a:r>
            <a:endParaRPr lang="en-GB" sz="1100"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endParaRPr>
          </a:p>
        </p:txBody>
      </p:sp>
    </p:spTree>
    <p:extLst>
      <p:ext uri="{BB962C8B-B14F-4D97-AF65-F5344CB8AC3E}">
        <p14:creationId xmlns:p14="http://schemas.microsoft.com/office/powerpoint/2010/main" val="295213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0ED34B-7941-47C8-8CDC-AC0ECE64A552}"/>
              </a:ext>
            </a:extLst>
          </p:cNvPr>
          <p:cNvPicPr>
            <a:picLocks noChangeAspect="1"/>
          </p:cNvPicPr>
          <p:nvPr/>
        </p:nvPicPr>
        <p:blipFill>
          <a:blip r:embed="rId2"/>
          <a:stretch>
            <a:fillRect/>
          </a:stretch>
        </p:blipFill>
        <p:spPr>
          <a:xfrm>
            <a:off x="4749556" y="999840"/>
            <a:ext cx="3986529" cy="5539901"/>
          </a:xfrm>
          <a:prstGeom prst="rect">
            <a:avLst/>
          </a:prstGeom>
        </p:spPr>
      </p:pic>
      <p:pic>
        <p:nvPicPr>
          <p:cNvPr id="3" name="Picture 2">
            <a:extLst>
              <a:ext uri="{FF2B5EF4-FFF2-40B4-BE49-F238E27FC236}">
                <a16:creationId xmlns:a16="http://schemas.microsoft.com/office/drawing/2014/main" id="{1A433DAB-8BF9-42CF-8DFC-48716D429F02}"/>
              </a:ext>
            </a:extLst>
          </p:cNvPr>
          <p:cNvPicPr/>
          <p:nvPr/>
        </p:nvPicPr>
        <p:blipFill rotWithShape="1">
          <a:blip r:embed="rId3"/>
          <a:srcRect l="5583" t="4970" r="6120" b="5996"/>
          <a:stretch/>
        </p:blipFill>
        <p:spPr bwMode="auto">
          <a:xfrm>
            <a:off x="479396" y="812651"/>
            <a:ext cx="4039340" cy="5762074"/>
          </a:xfrm>
          <a:prstGeom prst="rect">
            <a:avLst/>
          </a:prstGeom>
          <a:noFill/>
          <a:ln>
            <a:noFill/>
          </a:ln>
          <a:extLst>
            <a:ext uri="{53640926-AAD7-44D8-BBD7-CCE9431645EC}">
              <a14:shadowObscured xmlns:a14="http://schemas.microsoft.com/office/drawing/2010/main"/>
            </a:ext>
          </a:extLst>
        </p:spPr>
      </p:pic>
      <p:sp>
        <p:nvSpPr>
          <p:cNvPr id="4" name="Rectangle 3">
            <a:extLst>
              <a:ext uri="{FF2B5EF4-FFF2-40B4-BE49-F238E27FC236}">
                <a16:creationId xmlns:a16="http://schemas.microsoft.com/office/drawing/2014/main" id="{B88CDC4F-464D-410C-BE95-34926CFA627D}"/>
              </a:ext>
            </a:extLst>
          </p:cNvPr>
          <p:cNvSpPr/>
          <p:nvPr/>
        </p:nvSpPr>
        <p:spPr>
          <a:xfrm>
            <a:off x="905876" y="94350"/>
            <a:ext cx="8682362" cy="600164"/>
          </a:xfrm>
          <a:prstGeom prst="rect">
            <a:avLst/>
          </a:prstGeom>
        </p:spPr>
        <p:txBody>
          <a:bodyPr wrap="square">
            <a:spAutoFit/>
          </a:bodyPr>
          <a:lstStyle/>
          <a:p>
            <a:pPr marL="171450" indent="-171450">
              <a:buFont typeface="Arial" panose="020B0604020202020204" pitchFamily="34" charset="0"/>
              <a:buChar char="•"/>
            </a:pPr>
            <a:r>
              <a:rPr lang="el-GR" sz="1100" b="1" dirty="0">
                <a:solidFill>
                  <a:schemeClr val="accent1">
                    <a:lumMod val="50000"/>
                  </a:schemeClr>
                </a:solidFill>
                <a:latin typeface="Courier New" panose="02070309020205020404" pitchFamily="49" charset="0"/>
                <a:cs typeface="Courier New" panose="02070309020205020404" pitchFamily="49" charset="0"/>
              </a:rPr>
              <a:t>Συντακτική ανάλυση σε 15 κατοικίες</a:t>
            </a:r>
          </a:p>
          <a:p>
            <a:pPr marL="171450" indent="-171450">
              <a:buFont typeface="Arial" panose="020B0604020202020204" pitchFamily="34" charset="0"/>
              <a:buChar char="•"/>
            </a:pPr>
            <a:r>
              <a:rPr lang="el-GR" sz="1100" b="1" dirty="0">
                <a:solidFill>
                  <a:schemeClr val="accent1">
                    <a:lumMod val="50000"/>
                  </a:schemeClr>
                </a:solidFill>
                <a:latin typeface="Courier New" panose="02070309020205020404" pitchFamily="49" charset="0"/>
                <a:cs typeface="Courier New" panose="02070309020205020404" pitchFamily="49" charset="0"/>
              </a:rPr>
              <a:t>Ηλικίες κυμαίνονται από 10-34 χρονών</a:t>
            </a:r>
          </a:p>
          <a:p>
            <a:pPr marL="171450" indent="-171450">
              <a:buFont typeface="Arial" panose="020B0604020202020204" pitchFamily="34" charset="0"/>
              <a:buChar char="•"/>
            </a:pPr>
            <a:r>
              <a:rPr lang="el-GR" sz="1100" b="1" dirty="0">
                <a:solidFill>
                  <a:schemeClr val="accent1">
                    <a:lumMod val="50000"/>
                  </a:schemeClr>
                </a:solidFill>
                <a:latin typeface="Courier New" panose="02070309020205020404" pitchFamily="49" charset="0"/>
                <a:cs typeface="Courier New" panose="02070309020205020404" pitchFamily="49" charset="0"/>
              </a:rPr>
              <a:t>12 αγόρια και 3 κορίτσια </a:t>
            </a:r>
            <a:endParaRPr lang="en-GB" sz="1100" b="1" dirty="0">
              <a:solidFill>
                <a:schemeClr val="accent1">
                  <a:lumMod val="50000"/>
                </a:schemeClr>
              </a:solidFill>
              <a:latin typeface="Courier New" panose="02070309020205020404" pitchFamily="49" charset="0"/>
              <a:cs typeface="Courier New" panose="02070309020205020404" pitchFamily="49" charset="0"/>
            </a:endParaRPr>
          </a:p>
        </p:txBody>
      </p:sp>
      <p:sp>
        <p:nvSpPr>
          <p:cNvPr id="5" name="Rectangle 4">
            <a:extLst>
              <a:ext uri="{FF2B5EF4-FFF2-40B4-BE49-F238E27FC236}">
                <a16:creationId xmlns:a16="http://schemas.microsoft.com/office/drawing/2014/main" id="{CA4798B2-5623-4869-BD11-ECC124186042}"/>
              </a:ext>
            </a:extLst>
          </p:cNvPr>
          <p:cNvSpPr/>
          <p:nvPr/>
        </p:nvSpPr>
        <p:spPr>
          <a:xfrm>
            <a:off x="1958995" y="6525402"/>
            <a:ext cx="8687970" cy="261610"/>
          </a:xfrm>
          <a:prstGeom prst="rect">
            <a:avLst/>
          </a:prstGeom>
        </p:spPr>
        <p:txBody>
          <a:bodyPr wrap="square">
            <a:spAutoFit/>
          </a:bodyPr>
          <a:lstStyle/>
          <a:p>
            <a:r>
              <a:rPr lang="el-GR" sz="1050" b="1"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rPr>
              <a:t>Ερωτηματολόγιο</a:t>
            </a:r>
            <a:endParaRPr lang="en-GB" sz="1050"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endParaRPr>
          </a:p>
        </p:txBody>
      </p:sp>
      <p:sp>
        <p:nvSpPr>
          <p:cNvPr id="6" name="Rectangle 5">
            <a:extLst>
              <a:ext uri="{FF2B5EF4-FFF2-40B4-BE49-F238E27FC236}">
                <a16:creationId xmlns:a16="http://schemas.microsoft.com/office/drawing/2014/main" id="{7B5698EB-ADA5-4A0E-BC00-FB84D49953DB}"/>
              </a:ext>
            </a:extLst>
          </p:cNvPr>
          <p:cNvSpPr/>
          <p:nvPr/>
        </p:nvSpPr>
        <p:spPr>
          <a:xfrm>
            <a:off x="5329434" y="6514913"/>
            <a:ext cx="8687970" cy="261610"/>
          </a:xfrm>
          <a:prstGeom prst="rect">
            <a:avLst/>
          </a:prstGeom>
        </p:spPr>
        <p:txBody>
          <a:bodyPr wrap="square">
            <a:spAutoFit/>
          </a:bodyPr>
          <a:lstStyle/>
          <a:p>
            <a:r>
              <a:rPr lang="el-GR" sz="1050" b="1"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rPr>
              <a:t>Συντακτική Ανάλυση(Κατοικία 1</a:t>
            </a:r>
            <a:r>
              <a:rPr lang="el-GR" sz="1050" b="1" spc="20" baseline="3000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rPr>
              <a:t>η</a:t>
            </a:r>
            <a:r>
              <a:rPr lang="el-GR" sz="1050" b="1"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rPr>
              <a:t>)</a:t>
            </a:r>
            <a:endParaRPr lang="en-GB" sz="1050" spc="20" dirty="0">
              <a:solidFill>
                <a:schemeClr val="accent1">
                  <a:lumMod val="50000"/>
                </a:schemeClr>
              </a:solidFill>
              <a:latin typeface="Courier New" panose="02070309020205020404" pitchFamily="49" charset="0"/>
              <a:ea typeface="DengXian" panose="02010600030101010101" pitchFamily="2" charset="-122"/>
              <a:cs typeface="Courier New" panose="02070309020205020404" pitchFamily="49" charset="0"/>
            </a:endParaRPr>
          </a:p>
        </p:txBody>
      </p:sp>
    </p:spTree>
    <p:extLst>
      <p:ext uri="{BB962C8B-B14F-4D97-AF65-F5344CB8AC3E}">
        <p14:creationId xmlns:p14="http://schemas.microsoft.com/office/powerpoint/2010/main" val="29258698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CFBBF79-D67D-4F37-930E-0B39A98E904E}"/>
              </a:ext>
            </a:extLst>
          </p:cNvPr>
          <p:cNvSpPr/>
          <p:nvPr/>
        </p:nvSpPr>
        <p:spPr>
          <a:xfrm>
            <a:off x="418016" y="0"/>
            <a:ext cx="2447109" cy="6857999"/>
          </a:xfrm>
          <a:prstGeom prst="rect">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solidFill>
                <a:srgbClr val="002060"/>
              </a:solidFill>
            </a:endParaRPr>
          </a:p>
        </p:txBody>
      </p:sp>
      <p:pic>
        <p:nvPicPr>
          <p:cNvPr id="2" name="Picture 1">
            <a:extLst>
              <a:ext uri="{FF2B5EF4-FFF2-40B4-BE49-F238E27FC236}">
                <a16:creationId xmlns:a16="http://schemas.microsoft.com/office/drawing/2014/main" id="{BB031FE9-051B-4434-B3B5-B060D1C88247}"/>
              </a:ext>
            </a:extLst>
          </p:cNvPr>
          <p:cNvPicPr>
            <a:picLocks noChangeAspect="1"/>
          </p:cNvPicPr>
          <p:nvPr/>
        </p:nvPicPr>
        <p:blipFill rotWithShape="1">
          <a:blip r:embed="rId3"/>
          <a:srcRect t="1911" b="69363"/>
          <a:stretch/>
        </p:blipFill>
        <p:spPr>
          <a:xfrm>
            <a:off x="3335382" y="164898"/>
            <a:ext cx="5595949" cy="2046666"/>
          </a:xfrm>
          <a:prstGeom prst="rect">
            <a:avLst/>
          </a:prstGeom>
        </p:spPr>
      </p:pic>
      <p:sp>
        <p:nvSpPr>
          <p:cNvPr id="6" name="TextBox 5">
            <a:extLst>
              <a:ext uri="{FF2B5EF4-FFF2-40B4-BE49-F238E27FC236}">
                <a16:creationId xmlns:a16="http://schemas.microsoft.com/office/drawing/2014/main" id="{65438019-FD71-48C9-9917-607EC944C30F}"/>
              </a:ext>
            </a:extLst>
          </p:cNvPr>
          <p:cNvSpPr txBox="1"/>
          <p:nvPr/>
        </p:nvSpPr>
        <p:spPr>
          <a:xfrm>
            <a:off x="882995" y="-11468"/>
            <a:ext cx="4235115" cy="430887"/>
          </a:xfrm>
          <a:prstGeom prst="rect">
            <a:avLst/>
          </a:prstGeom>
          <a:noFill/>
        </p:spPr>
        <p:txBody>
          <a:bodyPr wrap="square" rtlCol="0">
            <a:spAutoFit/>
          </a:bodyPr>
          <a:lstStyle/>
          <a:p>
            <a:r>
              <a:rPr lang="el-GR" sz="1100" b="1" dirty="0">
                <a:solidFill>
                  <a:schemeClr val="bg1">
                    <a:lumMod val="95000"/>
                  </a:schemeClr>
                </a:solidFill>
                <a:latin typeface="Courier New" panose="02070309020205020404" pitchFamily="49" charset="0"/>
                <a:cs typeface="Courier New" panose="02070309020205020404" pitchFamily="49" charset="0"/>
              </a:rPr>
              <a:t>Συντακτική Ανάλυση </a:t>
            </a:r>
          </a:p>
          <a:p>
            <a:r>
              <a:rPr lang="el-GR" sz="1100" b="1" dirty="0">
                <a:solidFill>
                  <a:schemeClr val="bg1">
                    <a:lumMod val="95000"/>
                  </a:schemeClr>
                </a:solidFill>
                <a:latin typeface="Courier New" panose="02070309020205020404" pitchFamily="49" charset="0"/>
                <a:cs typeface="Courier New" panose="02070309020205020404" pitchFamily="49" charset="0"/>
              </a:rPr>
              <a:t>Διάθεση: ΗΡΕΜΙΑ </a:t>
            </a:r>
          </a:p>
        </p:txBody>
      </p:sp>
      <p:pic>
        <p:nvPicPr>
          <p:cNvPr id="12" name="Picture 11">
            <a:extLst>
              <a:ext uri="{FF2B5EF4-FFF2-40B4-BE49-F238E27FC236}">
                <a16:creationId xmlns:a16="http://schemas.microsoft.com/office/drawing/2014/main" id="{246C9C3F-4F74-44F0-A02E-2EDCC3D2B731}"/>
              </a:ext>
            </a:extLst>
          </p:cNvPr>
          <p:cNvPicPr>
            <a:picLocks noChangeAspect="1"/>
          </p:cNvPicPr>
          <p:nvPr/>
        </p:nvPicPr>
        <p:blipFill rotWithShape="1">
          <a:blip r:embed="rId4"/>
          <a:srcRect l="2459" t="1046" r="56561" b="62882"/>
          <a:stretch/>
        </p:blipFill>
        <p:spPr>
          <a:xfrm>
            <a:off x="910676" y="426731"/>
            <a:ext cx="1536437" cy="1879989"/>
          </a:xfrm>
          <a:prstGeom prst="rect">
            <a:avLst/>
          </a:prstGeom>
        </p:spPr>
      </p:pic>
      <p:pic>
        <p:nvPicPr>
          <p:cNvPr id="13" name="Picture 12">
            <a:extLst>
              <a:ext uri="{FF2B5EF4-FFF2-40B4-BE49-F238E27FC236}">
                <a16:creationId xmlns:a16="http://schemas.microsoft.com/office/drawing/2014/main" id="{26DB41AF-C783-48A8-8A6C-54A4A3E4FC17}"/>
              </a:ext>
            </a:extLst>
          </p:cNvPr>
          <p:cNvPicPr>
            <a:picLocks noChangeAspect="1"/>
          </p:cNvPicPr>
          <p:nvPr/>
        </p:nvPicPr>
        <p:blipFill rotWithShape="1">
          <a:blip r:embed="rId3"/>
          <a:srcRect t="36161" b="32807"/>
          <a:stretch/>
        </p:blipFill>
        <p:spPr>
          <a:xfrm>
            <a:off x="3335382" y="2287533"/>
            <a:ext cx="5630785" cy="2224728"/>
          </a:xfrm>
          <a:prstGeom prst="rect">
            <a:avLst/>
          </a:prstGeom>
        </p:spPr>
      </p:pic>
      <p:pic>
        <p:nvPicPr>
          <p:cNvPr id="14" name="Picture 13">
            <a:extLst>
              <a:ext uri="{FF2B5EF4-FFF2-40B4-BE49-F238E27FC236}">
                <a16:creationId xmlns:a16="http://schemas.microsoft.com/office/drawing/2014/main" id="{2D34A277-D98D-472C-91E9-E8D48D5E0590}"/>
              </a:ext>
            </a:extLst>
          </p:cNvPr>
          <p:cNvPicPr>
            <a:picLocks noChangeAspect="1"/>
          </p:cNvPicPr>
          <p:nvPr/>
        </p:nvPicPr>
        <p:blipFill rotWithShape="1">
          <a:blip r:embed="rId5"/>
          <a:srcRect l="5178" t="40124" r="48515" b="29871"/>
          <a:stretch/>
        </p:blipFill>
        <p:spPr>
          <a:xfrm>
            <a:off x="822729" y="2640873"/>
            <a:ext cx="1728887" cy="1556658"/>
          </a:xfrm>
          <a:prstGeom prst="rect">
            <a:avLst/>
          </a:prstGeom>
        </p:spPr>
      </p:pic>
      <p:pic>
        <p:nvPicPr>
          <p:cNvPr id="15" name="Picture 14">
            <a:extLst>
              <a:ext uri="{FF2B5EF4-FFF2-40B4-BE49-F238E27FC236}">
                <a16:creationId xmlns:a16="http://schemas.microsoft.com/office/drawing/2014/main" id="{4C955005-E69F-4988-B51D-8CBA1574EA03}"/>
              </a:ext>
            </a:extLst>
          </p:cNvPr>
          <p:cNvPicPr>
            <a:picLocks noChangeAspect="1"/>
          </p:cNvPicPr>
          <p:nvPr/>
        </p:nvPicPr>
        <p:blipFill rotWithShape="1">
          <a:blip r:embed="rId5"/>
          <a:srcRect t="70559" r="68791" b="2078"/>
          <a:stretch/>
        </p:blipFill>
        <p:spPr>
          <a:xfrm>
            <a:off x="884174" y="4606560"/>
            <a:ext cx="1650123" cy="2010429"/>
          </a:xfrm>
          <a:prstGeom prst="rect">
            <a:avLst/>
          </a:prstGeom>
        </p:spPr>
      </p:pic>
      <p:pic>
        <p:nvPicPr>
          <p:cNvPr id="19" name="Picture 18">
            <a:extLst>
              <a:ext uri="{FF2B5EF4-FFF2-40B4-BE49-F238E27FC236}">
                <a16:creationId xmlns:a16="http://schemas.microsoft.com/office/drawing/2014/main" id="{3272C2D8-B52D-4185-8715-988ED787489F}"/>
              </a:ext>
            </a:extLst>
          </p:cNvPr>
          <p:cNvPicPr>
            <a:picLocks noChangeAspect="1"/>
          </p:cNvPicPr>
          <p:nvPr/>
        </p:nvPicPr>
        <p:blipFill>
          <a:blip r:embed="rId6"/>
          <a:stretch>
            <a:fillRect/>
          </a:stretch>
        </p:blipFill>
        <p:spPr>
          <a:xfrm>
            <a:off x="3331283" y="4426146"/>
            <a:ext cx="5499896" cy="2407789"/>
          </a:xfrm>
          <a:prstGeom prst="rect">
            <a:avLst/>
          </a:prstGeom>
        </p:spPr>
      </p:pic>
      <p:sp>
        <p:nvSpPr>
          <p:cNvPr id="16" name="TextBox 15">
            <a:extLst>
              <a:ext uri="{FF2B5EF4-FFF2-40B4-BE49-F238E27FC236}">
                <a16:creationId xmlns:a16="http://schemas.microsoft.com/office/drawing/2014/main" id="{42846B92-DB3F-4C29-8142-6EA286351EED}"/>
              </a:ext>
            </a:extLst>
          </p:cNvPr>
          <p:cNvSpPr txBox="1"/>
          <p:nvPr/>
        </p:nvSpPr>
        <p:spPr>
          <a:xfrm>
            <a:off x="1105984" y="2278666"/>
            <a:ext cx="4235115" cy="261610"/>
          </a:xfrm>
          <a:prstGeom prst="rect">
            <a:avLst/>
          </a:prstGeom>
          <a:noFill/>
        </p:spPr>
        <p:txBody>
          <a:bodyPr wrap="square" rtlCol="0">
            <a:spAutoFit/>
          </a:bodyPr>
          <a:lstStyle/>
          <a:p>
            <a:r>
              <a:rPr lang="en-GB" sz="1100" b="1" dirty="0">
                <a:solidFill>
                  <a:schemeClr val="bg1">
                    <a:lumMod val="95000"/>
                  </a:schemeClr>
                </a:solidFill>
                <a:latin typeface="Courier New" panose="02070309020205020404" pitchFamily="49" charset="0"/>
                <a:cs typeface="Courier New" panose="02070309020205020404" pitchFamily="49" charset="0"/>
              </a:rPr>
              <a:t>Convex Graph</a:t>
            </a:r>
            <a:endParaRPr lang="el-GR" sz="1100" b="1" dirty="0">
              <a:solidFill>
                <a:schemeClr val="bg1">
                  <a:lumMod val="95000"/>
                </a:schemeClr>
              </a:solidFill>
              <a:latin typeface="Courier New" panose="02070309020205020404" pitchFamily="49" charset="0"/>
              <a:cs typeface="Courier New" panose="02070309020205020404" pitchFamily="49" charset="0"/>
            </a:endParaRPr>
          </a:p>
        </p:txBody>
      </p:sp>
      <p:sp>
        <p:nvSpPr>
          <p:cNvPr id="17" name="TextBox 16">
            <a:extLst>
              <a:ext uri="{FF2B5EF4-FFF2-40B4-BE49-F238E27FC236}">
                <a16:creationId xmlns:a16="http://schemas.microsoft.com/office/drawing/2014/main" id="{22EDAFC1-945C-410E-8324-2DCC2B2D966D}"/>
              </a:ext>
            </a:extLst>
          </p:cNvPr>
          <p:cNvSpPr txBox="1"/>
          <p:nvPr/>
        </p:nvSpPr>
        <p:spPr>
          <a:xfrm>
            <a:off x="1097108" y="4229480"/>
            <a:ext cx="4235115" cy="261610"/>
          </a:xfrm>
          <a:prstGeom prst="rect">
            <a:avLst/>
          </a:prstGeom>
          <a:noFill/>
        </p:spPr>
        <p:txBody>
          <a:bodyPr wrap="square" rtlCol="0">
            <a:spAutoFit/>
          </a:bodyPr>
          <a:lstStyle/>
          <a:p>
            <a:r>
              <a:rPr lang="en-GB" sz="1100" b="1" dirty="0">
                <a:solidFill>
                  <a:schemeClr val="bg1">
                    <a:lumMod val="95000"/>
                  </a:schemeClr>
                </a:solidFill>
                <a:latin typeface="Courier New" panose="02070309020205020404" pitchFamily="49" charset="0"/>
                <a:cs typeface="Courier New" panose="02070309020205020404" pitchFamily="49" charset="0"/>
              </a:rPr>
              <a:t>Depth Graph</a:t>
            </a:r>
            <a:endParaRPr lang="el-GR" sz="1100" b="1" dirty="0">
              <a:solidFill>
                <a:schemeClr val="bg1">
                  <a:lumMod val="95000"/>
                </a:schemeClr>
              </a:solidFill>
              <a:latin typeface="Courier New" panose="02070309020205020404" pitchFamily="49" charset="0"/>
              <a:cs typeface="Courier New" panose="02070309020205020404" pitchFamily="49" charset="0"/>
            </a:endParaRPr>
          </a:p>
        </p:txBody>
      </p:sp>
      <p:sp>
        <p:nvSpPr>
          <p:cNvPr id="18" name="TextBox 17">
            <a:extLst>
              <a:ext uri="{FF2B5EF4-FFF2-40B4-BE49-F238E27FC236}">
                <a16:creationId xmlns:a16="http://schemas.microsoft.com/office/drawing/2014/main" id="{1198A732-FB77-4112-8364-11009BE2E54D}"/>
              </a:ext>
            </a:extLst>
          </p:cNvPr>
          <p:cNvSpPr txBox="1"/>
          <p:nvPr/>
        </p:nvSpPr>
        <p:spPr>
          <a:xfrm>
            <a:off x="1061598" y="6584335"/>
            <a:ext cx="4235115" cy="261610"/>
          </a:xfrm>
          <a:prstGeom prst="rect">
            <a:avLst/>
          </a:prstGeom>
          <a:noFill/>
        </p:spPr>
        <p:txBody>
          <a:bodyPr wrap="square" rtlCol="0">
            <a:spAutoFit/>
          </a:bodyPr>
          <a:lstStyle/>
          <a:p>
            <a:r>
              <a:rPr lang="en-GB" sz="1100" b="1" dirty="0" err="1">
                <a:solidFill>
                  <a:schemeClr val="bg1">
                    <a:lumMod val="95000"/>
                  </a:schemeClr>
                </a:solidFill>
                <a:latin typeface="Courier New" panose="02070309020205020404" pitchFamily="49" charset="0"/>
                <a:cs typeface="Courier New" panose="02070309020205020404" pitchFamily="49" charset="0"/>
              </a:rPr>
              <a:t>Isovist</a:t>
            </a:r>
            <a:r>
              <a:rPr lang="en-GB" sz="1100" b="1" dirty="0">
                <a:solidFill>
                  <a:schemeClr val="bg1">
                    <a:lumMod val="95000"/>
                  </a:schemeClr>
                </a:solidFill>
                <a:latin typeface="Courier New" panose="02070309020205020404" pitchFamily="49" charset="0"/>
                <a:cs typeface="Courier New" panose="02070309020205020404" pitchFamily="49" charset="0"/>
              </a:rPr>
              <a:t> Area</a:t>
            </a:r>
            <a:endParaRPr lang="el-GR" sz="1100" b="1" dirty="0">
              <a:solidFill>
                <a:schemeClr val="bg1">
                  <a:lumMod val="95000"/>
                </a:schemeClr>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05941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1087</TotalTime>
  <Words>1112</Words>
  <Application>Microsoft Office PowerPoint</Application>
  <PresentationFormat>On-screen Show (4:3)</PresentationFormat>
  <Paragraphs>242</Paragraphs>
  <Slides>16</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DengXian</vt:lpstr>
      <vt:lpstr>Arial</vt:lpstr>
      <vt:lpstr>Calibri</vt:lpstr>
      <vt:lpstr>Calibri Light</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Pelagia</dc:creator>
  <cp:lastModifiedBy>Pelagia Kavvalou</cp:lastModifiedBy>
  <cp:revision>142</cp:revision>
  <dcterms:created xsi:type="dcterms:W3CDTF">2022-05-08T07:55:54Z</dcterms:created>
  <dcterms:modified xsi:type="dcterms:W3CDTF">2022-05-09T08:32:35Z</dcterms:modified>
</cp:coreProperties>
</file>