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7"/>
  </p:notesMasterIdLst>
  <p:sldIdLst>
    <p:sldId id="256" r:id="rId2"/>
    <p:sldId id="269" r:id="rId3"/>
    <p:sldId id="274" r:id="rId4"/>
    <p:sldId id="270" r:id="rId5"/>
    <p:sldId id="257" r:id="rId6"/>
    <p:sldId id="259" r:id="rId7"/>
    <p:sldId id="273" r:id="rId8"/>
    <p:sldId id="277" r:id="rId9"/>
    <p:sldId id="265" r:id="rId10"/>
    <p:sldId id="276" r:id="rId11"/>
    <p:sldId id="278" r:id="rId12"/>
    <p:sldId id="279" r:id="rId13"/>
    <p:sldId id="280" r:id="rId14"/>
    <p:sldId id="272"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B9B9B9"/>
    <a:srgbClr val="FFFFFF"/>
    <a:srgbClr val="B0ADA7"/>
    <a:srgbClr val="D69F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4" d="100"/>
          <a:sy n="104" d="100"/>
        </p:scale>
        <p:origin x="732" y="96"/>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92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B8641-267B-49D8-A2E0-B50EB7D0DE06}" type="doc">
      <dgm:prSet loTypeId="urn:microsoft.com/office/officeart/2005/8/layout/cycle4#1" loCatId="relationship" qsTypeId="urn:microsoft.com/office/officeart/2005/8/quickstyle/simple1" qsCatId="simple" csTypeId="urn:microsoft.com/office/officeart/2005/8/colors/accent1_4" csCatId="accent1" phldr="1"/>
      <dgm:spPr/>
      <dgm:t>
        <a:bodyPr/>
        <a:lstStyle/>
        <a:p>
          <a:endParaRPr lang="en-GB"/>
        </a:p>
      </dgm:t>
    </dgm:pt>
    <dgm:pt modelId="{40A22D89-833F-49C9-BEA1-94BA78CB9AEF}">
      <dgm:prSet phldrT="[Text]" custT="1"/>
      <dgm:spPr>
        <a:solidFill>
          <a:schemeClr val="accent3">
            <a:lumMod val="20000"/>
            <a:lumOff val="80000"/>
          </a:schemeClr>
        </a:solidFill>
        <a:ln>
          <a:solidFill>
            <a:schemeClr val="accent3">
              <a:lumMod val="75000"/>
            </a:schemeClr>
          </a:solidFill>
        </a:ln>
      </dgm:spPr>
      <dgm:t>
        <a:bodyPr/>
        <a:lstStyle/>
        <a:p>
          <a:r>
            <a:rPr lang="el-GR" sz="1500" b="1" dirty="0">
              <a:solidFill>
                <a:schemeClr val="tx1"/>
              </a:solidFill>
            </a:rPr>
            <a:t>ΠΡΟΛΗΨΗ</a:t>
          </a:r>
          <a:endParaRPr lang="en-GB" sz="1500" b="1" dirty="0">
            <a:solidFill>
              <a:schemeClr val="tx1"/>
            </a:solidFill>
          </a:endParaRPr>
        </a:p>
      </dgm:t>
    </dgm:pt>
    <dgm:pt modelId="{59E4397F-DEEA-4587-B7B4-117D505A59AC}" type="parTrans" cxnId="{D0AC421C-EF8B-4654-87FD-8A9B9088F76B}">
      <dgm:prSet/>
      <dgm:spPr/>
      <dgm:t>
        <a:bodyPr/>
        <a:lstStyle/>
        <a:p>
          <a:endParaRPr lang="en-GB"/>
        </a:p>
      </dgm:t>
    </dgm:pt>
    <dgm:pt modelId="{52CECBD1-50E3-484C-AB3A-09283E20356B}" type="sibTrans" cxnId="{D0AC421C-EF8B-4654-87FD-8A9B9088F76B}">
      <dgm:prSet/>
      <dgm:spPr/>
      <dgm:t>
        <a:bodyPr/>
        <a:lstStyle/>
        <a:p>
          <a:endParaRPr lang="en-GB"/>
        </a:p>
      </dgm:t>
    </dgm:pt>
    <dgm:pt modelId="{F4A70AF7-05E7-4B5C-8AE7-DDFC811548D1}">
      <dgm:prSet phldrT="[Text]" custT="1"/>
      <dgm:spPr>
        <a:solidFill>
          <a:schemeClr val="accent3">
            <a:lumMod val="20000"/>
            <a:lumOff val="80000"/>
          </a:schemeClr>
        </a:solidFill>
        <a:ln>
          <a:solidFill>
            <a:schemeClr val="accent3">
              <a:lumMod val="75000"/>
            </a:schemeClr>
          </a:solidFill>
        </a:ln>
      </dgm:spPr>
      <dgm:t>
        <a:bodyPr/>
        <a:lstStyle/>
        <a:p>
          <a:pPr algn="l"/>
          <a:r>
            <a:rPr lang="el-GR" sz="1500" b="1" dirty="0">
              <a:solidFill>
                <a:schemeClr val="tx1"/>
              </a:solidFill>
            </a:rPr>
            <a:t>ΕΤΟΙΜΟΤΗΤΑ</a:t>
          </a:r>
          <a:endParaRPr lang="en-GB" sz="1500" b="1" dirty="0">
            <a:solidFill>
              <a:schemeClr val="tx1"/>
            </a:solidFill>
          </a:endParaRPr>
        </a:p>
      </dgm:t>
    </dgm:pt>
    <dgm:pt modelId="{49E7D2F0-CCAC-49BD-A382-226426B895D5}" type="parTrans" cxnId="{C3B0D684-A5C5-4E4E-95BA-259F313F64E6}">
      <dgm:prSet/>
      <dgm:spPr/>
      <dgm:t>
        <a:bodyPr/>
        <a:lstStyle/>
        <a:p>
          <a:endParaRPr lang="en-GB"/>
        </a:p>
      </dgm:t>
    </dgm:pt>
    <dgm:pt modelId="{50443CEC-0F6D-4C92-9955-8201CBDCD50B}" type="sibTrans" cxnId="{C3B0D684-A5C5-4E4E-95BA-259F313F64E6}">
      <dgm:prSet/>
      <dgm:spPr/>
      <dgm:t>
        <a:bodyPr/>
        <a:lstStyle/>
        <a:p>
          <a:endParaRPr lang="en-GB"/>
        </a:p>
      </dgm:t>
    </dgm:pt>
    <dgm:pt modelId="{C6E4185F-871E-4B35-9AE9-C30E36F6E20B}">
      <dgm:prSet phldrT="[Text]"/>
      <dgm:spPr>
        <a:solidFill>
          <a:schemeClr val="accent3">
            <a:lumMod val="20000"/>
            <a:lumOff val="80000"/>
          </a:schemeClr>
        </a:solidFill>
        <a:ln>
          <a:solidFill>
            <a:schemeClr val="accent3">
              <a:lumMod val="75000"/>
            </a:schemeClr>
          </a:solidFill>
        </a:ln>
      </dgm:spPr>
      <dgm:t>
        <a:bodyPr/>
        <a:lstStyle/>
        <a:p>
          <a:r>
            <a:rPr lang="el-GR" b="1" dirty="0">
              <a:solidFill>
                <a:schemeClr val="tx1"/>
              </a:solidFill>
            </a:rPr>
            <a:t>ΑΝΤΙΔΡΑΣΗ</a:t>
          </a:r>
          <a:endParaRPr lang="en-GB" b="1" dirty="0">
            <a:solidFill>
              <a:schemeClr val="tx1"/>
            </a:solidFill>
          </a:endParaRPr>
        </a:p>
      </dgm:t>
    </dgm:pt>
    <dgm:pt modelId="{B92319B0-19DE-4C4C-8610-1FEC543B3EE8}" type="parTrans" cxnId="{7419D083-12F0-4108-921C-0209A22AB90F}">
      <dgm:prSet/>
      <dgm:spPr/>
      <dgm:t>
        <a:bodyPr/>
        <a:lstStyle/>
        <a:p>
          <a:endParaRPr lang="en-GB"/>
        </a:p>
      </dgm:t>
    </dgm:pt>
    <dgm:pt modelId="{E0429BF8-0CDC-4821-B566-020B3F5FF70E}" type="sibTrans" cxnId="{7419D083-12F0-4108-921C-0209A22AB90F}">
      <dgm:prSet/>
      <dgm:spPr/>
      <dgm:t>
        <a:bodyPr/>
        <a:lstStyle/>
        <a:p>
          <a:endParaRPr lang="en-GB"/>
        </a:p>
      </dgm:t>
    </dgm:pt>
    <dgm:pt modelId="{577347EC-45D8-450E-9945-A69ADD71CD27}">
      <dgm:prSet phldrT="[Text]"/>
      <dgm:spPr>
        <a:solidFill>
          <a:schemeClr val="accent3">
            <a:lumMod val="20000"/>
            <a:lumOff val="80000"/>
          </a:schemeClr>
        </a:solidFill>
        <a:ln>
          <a:solidFill>
            <a:schemeClr val="accent3">
              <a:lumMod val="75000"/>
            </a:schemeClr>
          </a:solidFill>
        </a:ln>
      </dgm:spPr>
      <dgm:t>
        <a:bodyPr/>
        <a:lstStyle/>
        <a:p>
          <a:r>
            <a:rPr lang="el-GR" b="1" dirty="0">
              <a:solidFill>
                <a:schemeClr val="tx1"/>
              </a:solidFill>
            </a:rPr>
            <a:t>ΑΝΑΚΑΜΨΗ</a:t>
          </a:r>
          <a:endParaRPr lang="en-GB" b="1" dirty="0">
            <a:solidFill>
              <a:schemeClr val="tx1"/>
            </a:solidFill>
          </a:endParaRPr>
        </a:p>
      </dgm:t>
    </dgm:pt>
    <dgm:pt modelId="{54C8DFDE-B85A-4A93-B592-DEF656D7160D}" type="parTrans" cxnId="{7946AABF-6BFC-4959-9996-CF17CD5E38C2}">
      <dgm:prSet/>
      <dgm:spPr/>
      <dgm:t>
        <a:bodyPr/>
        <a:lstStyle/>
        <a:p>
          <a:endParaRPr lang="en-GB"/>
        </a:p>
      </dgm:t>
    </dgm:pt>
    <dgm:pt modelId="{E8710ECA-40B0-45E1-BBA6-C35AF6A01FFA}" type="sibTrans" cxnId="{7946AABF-6BFC-4959-9996-CF17CD5E38C2}">
      <dgm:prSet/>
      <dgm:spPr/>
      <dgm:t>
        <a:bodyPr/>
        <a:lstStyle/>
        <a:p>
          <a:endParaRPr lang="en-GB"/>
        </a:p>
      </dgm:t>
    </dgm:pt>
    <dgm:pt modelId="{36FA1D85-3068-405A-AD53-619F9397AEE6}" type="pres">
      <dgm:prSet presAssocID="{0BAB8641-267B-49D8-A2E0-B50EB7D0DE06}" presName="cycleMatrixDiagram" presStyleCnt="0">
        <dgm:presLayoutVars>
          <dgm:chMax val="1"/>
          <dgm:dir/>
          <dgm:animLvl val="lvl"/>
          <dgm:resizeHandles val="exact"/>
        </dgm:presLayoutVars>
      </dgm:prSet>
      <dgm:spPr/>
    </dgm:pt>
    <dgm:pt modelId="{A6529669-9929-4185-89E6-20D0234B6AA5}" type="pres">
      <dgm:prSet presAssocID="{0BAB8641-267B-49D8-A2E0-B50EB7D0DE06}" presName="children" presStyleCnt="0"/>
      <dgm:spPr/>
    </dgm:pt>
    <dgm:pt modelId="{5A514B6C-897C-4747-BD8C-AF30B46D82BA}" type="pres">
      <dgm:prSet presAssocID="{0BAB8641-267B-49D8-A2E0-B50EB7D0DE06}" presName="childPlaceholder" presStyleCnt="0"/>
      <dgm:spPr/>
    </dgm:pt>
    <dgm:pt modelId="{168E6F7B-FC38-49A6-A4AD-7059E99C9547}" type="pres">
      <dgm:prSet presAssocID="{0BAB8641-267B-49D8-A2E0-B50EB7D0DE06}" presName="circle" presStyleCnt="0"/>
      <dgm:spPr/>
    </dgm:pt>
    <dgm:pt modelId="{F59664B6-3FC6-4DF6-A706-EC290F7E48F5}" type="pres">
      <dgm:prSet presAssocID="{0BAB8641-267B-49D8-A2E0-B50EB7D0DE06}" presName="quadrant1" presStyleLbl="node1" presStyleIdx="0" presStyleCnt="4" custScaleX="123798" custScaleY="101541" custLinFactNeighborX="-20989" custLinFactNeighborY="-5669">
        <dgm:presLayoutVars>
          <dgm:chMax val="1"/>
          <dgm:bulletEnabled val="1"/>
        </dgm:presLayoutVars>
      </dgm:prSet>
      <dgm:spPr/>
    </dgm:pt>
    <dgm:pt modelId="{7D7A8B59-7CF6-4F2C-AA29-254B9D027F94}" type="pres">
      <dgm:prSet presAssocID="{0BAB8641-267B-49D8-A2E0-B50EB7D0DE06}" presName="quadrant2" presStyleLbl="node1" presStyleIdx="1" presStyleCnt="4" custScaleX="128687" custScaleY="100493" custLinFactNeighborX="4683" custLinFactNeighborY="-6333">
        <dgm:presLayoutVars>
          <dgm:chMax val="1"/>
          <dgm:bulletEnabled val="1"/>
        </dgm:presLayoutVars>
      </dgm:prSet>
      <dgm:spPr/>
    </dgm:pt>
    <dgm:pt modelId="{3AD16C9F-15D0-46F8-97F0-55EC000E557E}" type="pres">
      <dgm:prSet presAssocID="{0BAB8641-267B-49D8-A2E0-B50EB7D0DE06}" presName="quadrant3" presStyleLbl="node1" presStyleIdx="2" presStyleCnt="4" custScaleX="128337" custScaleY="113273" custLinFactNeighborX="6032" custLinFactNeighborY="3632">
        <dgm:presLayoutVars>
          <dgm:chMax val="1"/>
          <dgm:bulletEnabled val="1"/>
        </dgm:presLayoutVars>
      </dgm:prSet>
      <dgm:spPr/>
    </dgm:pt>
    <dgm:pt modelId="{04F490F0-0E7D-4E6F-B476-A8FE0726706F}" type="pres">
      <dgm:prSet presAssocID="{0BAB8641-267B-49D8-A2E0-B50EB7D0DE06}" presName="quadrant4" presStyleLbl="node1" presStyleIdx="3" presStyleCnt="4" custScaleX="124795" custScaleY="114393" custLinFactNeighborX="-20820" custLinFactNeighborY="4216">
        <dgm:presLayoutVars>
          <dgm:chMax val="1"/>
          <dgm:bulletEnabled val="1"/>
        </dgm:presLayoutVars>
      </dgm:prSet>
      <dgm:spPr/>
    </dgm:pt>
    <dgm:pt modelId="{78CBFCF6-9C8F-47E5-AF7E-03745BCA887C}" type="pres">
      <dgm:prSet presAssocID="{0BAB8641-267B-49D8-A2E0-B50EB7D0DE06}" presName="quadrantPlaceholder" presStyleCnt="0"/>
      <dgm:spPr/>
    </dgm:pt>
    <dgm:pt modelId="{3160898C-1E67-42AA-B678-610473897C6B}" type="pres">
      <dgm:prSet presAssocID="{0BAB8641-267B-49D8-A2E0-B50EB7D0DE06}" presName="center1" presStyleLbl="fgShp" presStyleIdx="0" presStyleCnt="2" custLinFactNeighborX="-32405" custLinFactNeighborY="-7453"/>
      <dgm:spPr>
        <a:solidFill>
          <a:schemeClr val="accent3">
            <a:lumMod val="75000"/>
          </a:schemeClr>
        </a:solidFill>
        <a:ln>
          <a:solidFill>
            <a:schemeClr val="tx1"/>
          </a:solidFill>
        </a:ln>
      </dgm:spPr>
    </dgm:pt>
    <dgm:pt modelId="{0377BEB4-D775-4614-AF20-6DD25C4ADB6D}" type="pres">
      <dgm:prSet presAssocID="{0BAB8641-267B-49D8-A2E0-B50EB7D0DE06}" presName="center2" presStyleLbl="fgShp" presStyleIdx="1" presStyleCnt="2" custLinFactNeighborX="-30785" custLinFactNeighborY="3727"/>
      <dgm:spPr>
        <a:solidFill>
          <a:schemeClr val="accent3">
            <a:lumMod val="75000"/>
          </a:schemeClr>
        </a:solidFill>
        <a:ln>
          <a:solidFill>
            <a:schemeClr val="tx1"/>
          </a:solidFill>
        </a:ln>
      </dgm:spPr>
    </dgm:pt>
  </dgm:ptLst>
  <dgm:cxnLst>
    <dgm:cxn modelId="{A6A19F02-36B0-4474-9309-EC2F33AABB0E}" type="presOf" srcId="{0BAB8641-267B-49D8-A2E0-B50EB7D0DE06}" destId="{36FA1D85-3068-405A-AD53-619F9397AEE6}" srcOrd="0" destOrd="0" presId="urn:microsoft.com/office/officeart/2005/8/layout/cycle4#1"/>
    <dgm:cxn modelId="{2BF92515-EB78-43CF-A6BB-B702C933ABA7}" type="presOf" srcId="{40A22D89-833F-49C9-BEA1-94BA78CB9AEF}" destId="{F59664B6-3FC6-4DF6-A706-EC290F7E48F5}" srcOrd="0" destOrd="0" presId="urn:microsoft.com/office/officeart/2005/8/layout/cycle4#1"/>
    <dgm:cxn modelId="{D0AC421C-EF8B-4654-87FD-8A9B9088F76B}" srcId="{0BAB8641-267B-49D8-A2E0-B50EB7D0DE06}" destId="{40A22D89-833F-49C9-BEA1-94BA78CB9AEF}" srcOrd="0" destOrd="0" parTransId="{59E4397F-DEEA-4587-B7B4-117D505A59AC}" sibTransId="{52CECBD1-50E3-484C-AB3A-09283E20356B}"/>
    <dgm:cxn modelId="{A0A04C2F-64CC-4070-A902-2BE40B989182}" type="presOf" srcId="{F4A70AF7-05E7-4B5C-8AE7-DDFC811548D1}" destId="{7D7A8B59-7CF6-4F2C-AA29-254B9D027F94}" srcOrd="0" destOrd="0" presId="urn:microsoft.com/office/officeart/2005/8/layout/cycle4#1"/>
    <dgm:cxn modelId="{7419D083-12F0-4108-921C-0209A22AB90F}" srcId="{0BAB8641-267B-49D8-A2E0-B50EB7D0DE06}" destId="{C6E4185F-871E-4B35-9AE9-C30E36F6E20B}" srcOrd="2" destOrd="0" parTransId="{B92319B0-19DE-4C4C-8610-1FEC543B3EE8}" sibTransId="{E0429BF8-0CDC-4821-B566-020B3F5FF70E}"/>
    <dgm:cxn modelId="{C3B0D684-A5C5-4E4E-95BA-259F313F64E6}" srcId="{0BAB8641-267B-49D8-A2E0-B50EB7D0DE06}" destId="{F4A70AF7-05E7-4B5C-8AE7-DDFC811548D1}" srcOrd="1" destOrd="0" parTransId="{49E7D2F0-CCAC-49BD-A382-226426B895D5}" sibTransId="{50443CEC-0F6D-4C92-9955-8201CBDCD50B}"/>
    <dgm:cxn modelId="{15319E9E-4751-4A0D-AB37-BAD7281E828F}" type="presOf" srcId="{C6E4185F-871E-4B35-9AE9-C30E36F6E20B}" destId="{3AD16C9F-15D0-46F8-97F0-55EC000E557E}" srcOrd="0" destOrd="0" presId="urn:microsoft.com/office/officeart/2005/8/layout/cycle4#1"/>
    <dgm:cxn modelId="{7946AABF-6BFC-4959-9996-CF17CD5E38C2}" srcId="{0BAB8641-267B-49D8-A2E0-B50EB7D0DE06}" destId="{577347EC-45D8-450E-9945-A69ADD71CD27}" srcOrd="3" destOrd="0" parTransId="{54C8DFDE-B85A-4A93-B592-DEF656D7160D}" sibTransId="{E8710ECA-40B0-45E1-BBA6-C35AF6A01FFA}"/>
    <dgm:cxn modelId="{119EB3DF-E5E3-4DE0-B621-05856EF93525}" type="presOf" srcId="{577347EC-45D8-450E-9945-A69ADD71CD27}" destId="{04F490F0-0E7D-4E6F-B476-A8FE0726706F}" srcOrd="0" destOrd="0" presId="urn:microsoft.com/office/officeart/2005/8/layout/cycle4#1"/>
    <dgm:cxn modelId="{F3E512A4-DAF1-4664-B3E0-BEEC6008FF37}" type="presParOf" srcId="{36FA1D85-3068-405A-AD53-619F9397AEE6}" destId="{A6529669-9929-4185-89E6-20D0234B6AA5}" srcOrd="0" destOrd="0" presId="urn:microsoft.com/office/officeart/2005/8/layout/cycle4#1"/>
    <dgm:cxn modelId="{C4742DC6-94CB-47EE-BC88-24648646DAC1}" type="presParOf" srcId="{A6529669-9929-4185-89E6-20D0234B6AA5}" destId="{5A514B6C-897C-4747-BD8C-AF30B46D82BA}" srcOrd="0" destOrd="0" presId="urn:microsoft.com/office/officeart/2005/8/layout/cycle4#1"/>
    <dgm:cxn modelId="{44EDFC41-2C6B-46B5-8115-A2595AB48DDB}" type="presParOf" srcId="{36FA1D85-3068-405A-AD53-619F9397AEE6}" destId="{168E6F7B-FC38-49A6-A4AD-7059E99C9547}" srcOrd="1" destOrd="0" presId="urn:microsoft.com/office/officeart/2005/8/layout/cycle4#1"/>
    <dgm:cxn modelId="{77CC773F-0D26-425F-97CA-4A82CA51FA04}" type="presParOf" srcId="{168E6F7B-FC38-49A6-A4AD-7059E99C9547}" destId="{F59664B6-3FC6-4DF6-A706-EC290F7E48F5}" srcOrd="0" destOrd="0" presId="urn:microsoft.com/office/officeart/2005/8/layout/cycle4#1"/>
    <dgm:cxn modelId="{12DBA867-63E7-47B6-A0B1-6A2BE5EF9782}" type="presParOf" srcId="{168E6F7B-FC38-49A6-A4AD-7059E99C9547}" destId="{7D7A8B59-7CF6-4F2C-AA29-254B9D027F94}" srcOrd="1" destOrd="0" presId="urn:microsoft.com/office/officeart/2005/8/layout/cycle4#1"/>
    <dgm:cxn modelId="{281E337B-0CFB-42D6-9171-571CE70ECCFC}" type="presParOf" srcId="{168E6F7B-FC38-49A6-A4AD-7059E99C9547}" destId="{3AD16C9F-15D0-46F8-97F0-55EC000E557E}" srcOrd="2" destOrd="0" presId="urn:microsoft.com/office/officeart/2005/8/layout/cycle4#1"/>
    <dgm:cxn modelId="{D928761E-7054-4388-A9A1-6E3409C70926}" type="presParOf" srcId="{168E6F7B-FC38-49A6-A4AD-7059E99C9547}" destId="{04F490F0-0E7D-4E6F-B476-A8FE0726706F}" srcOrd="3" destOrd="0" presId="urn:microsoft.com/office/officeart/2005/8/layout/cycle4#1"/>
    <dgm:cxn modelId="{4ADFF3B4-723B-4CF3-9481-8448A0451CBD}" type="presParOf" srcId="{168E6F7B-FC38-49A6-A4AD-7059E99C9547}" destId="{78CBFCF6-9C8F-47E5-AF7E-03745BCA887C}" srcOrd="4" destOrd="0" presId="urn:microsoft.com/office/officeart/2005/8/layout/cycle4#1"/>
    <dgm:cxn modelId="{69CFE600-1F70-4864-B1AE-2861BBD2820C}" type="presParOf" srcId="{36FA1D85-3068-405A-AD53-619F9397AEE6}" destId="{3160898C-1E67-42AA-B678-610473897C6B}" srcOrd="2" destOrd="0" presId="urn:microsoft.com/office/officeart/2005/8/layout/cycle4#1"/>
    <dgm:cxn modelId="{E3B9647C-B60F-49C3-BF0F-CA16E54F7BCC}" type="presParOf" srcId="{36FA1D85-3068-405A-AD53-619F9397AEE6}" destId="{0377BEB4-D775-4614-AF20-6DD25C4ADB6D}"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21AD9-0310-4A5C-93B9-7F8A2498B2F0}"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GB"/>
        </a:p>
      </dgm:t>
    </dgm:pt>
    <dgm:pt modelId="{EA42E18F-DE44-43FC-812B-53F7A35F731C}">
      <dgm:prSet phldrT="[Text]"/>
      <dgm:spPr/>
      <dgm:t>
        <a:bodyPr/>
        <a:lstStyle/>
        <a:p>
          <a:r>
            <a:rPr lang="en-GB" b="1" dirty="0">
              <a:solidFill>
                <a:schemeClr val="tx1"/>
              </a:solidFill>
            </a:rPr>
            <a:t>Cool headed</a:t>
          </a:r>
        </a:p>
      </dgm:t>
    </dgm:pt>
    <dgm:pt modelId="{D2088371-36A3-40F6-A445-14FA57FF2AA8}" type="parTrans" cxnId="{09071365-CEB2-459A-AE6B-EE036966274C}">
      <dgm:prSet/>
      <dgm:spPr/>
      <dgm:t>
        <a:bodyPr/>
        <a:lstStyle/>
        <a:p>
          <a:endParaRPr lang="en-GB"/>
        </a:p>
      </dgm:t>
    </dgm:pt>
    <dgm:pt modelId="{70A195E9-ECFB-4123-B3F5-5F87DAE63919}" type="sibTrans" cxnId="{09071365-CEB2-459A-AE6B-EE036966274C}">
      <dgm:prSet/>
      <dgm:spPr>
        <a:solidFill>
          <a:schemeClr val="accent3">
            <a:lumMod val="75000"/>
          </a:schemeClr>
        </a:solidFill>
        <a:ln>
          <a:solidFill>
            <a:schemeClr val="accent1">
              <a:lumMod val="50000"/>
            </a:schemeClr>
          </a:solidFill>
        </a:ln>
      </dgm:spPr>
      <dgm:t>
        <a:bodyPr/>
        <a:lstStyle/>
        <a:p>
          <a:endParaRPr lang="en-GB"/>
        </a:p>
      </dgm:t>
    </dgm:pt>
    <dgm:pt modelId="{B3049D3A-3EB0-44C3-8E36-A98A1DC75A4B}">
      <dgm:prSet phldrT="[Text]"/>
      <dgm:spPr/>
      <dgm:t>
        <a:bodyPr/>
        <a:lstStyle/>
        <a:p>
          <a:r>
            <a:rPr lang="en-GB" b="1" dirty="0">
              <a:solidFill>
                <a:schemeClr val="tx1"/>
              </a:solidFill>
            </a:rPr>
            <a:t>Warm hearted</a:t>
          </a:r>
        </a:p>
      </dgm:t>
    </dgm:pt>
    <dgm:pt modelId="{7C3F55C9-C235-44ED-ABC1-331D9C56E226}" type="parTrans" cxnId="{486F20C5-ED78-469A-94AC-137D21E40138}">
      <dgm:prSet/>
      <dgm:spPr/>
      <dgm:t>
        <a:bodyPr/>
        <a:lstStyle/>
        <a:p>
          <a:endParaRPr lang="en-GB"/>
        </a:p>
      </dgm:t>
    </dgm:pt>
    <dgm:pt modelId="{CB4CF6BD-FA38-4DAA-A852-F43C394309AC}" type="sibTrans" cxnId="{486F20C5-ED78-469A-94AC-137D21E40138}">
      <dgm:prSet/>
      <dgm:spPr/>
      <dgm:t>
        <a:bodyPr/>
        <a:lstStyle/>
        <a:p>
          <a:endParaRPr lang="en-GB"/>
        </a:p>
      </dgm:t>
    </dgm:pt>
    <dgm:pt modelId="{44B4611D-5916-4B9C-848B-2ED6CADF8557}">
      <dgm:prSet phldrT="[Text]"/>
      <dgm:spPr/>
      <dgm:t>
        <a:bodyPr/>
        <a:lstStyle/>
        <a:p>
          <a:r>
            <a:rPr lang="en-GB" b="1" dirty="0">
              <a:solidFill>
                <a:schemeClr val="tx1"/>
              </a:solidFill>
            </a:rPr>
            <a:t>Evidence based</a:t>
          </a:r>
        </a:p>
      </dgm:t>
    </dgm:pt>
    <dgm:pt modelId="{5A66285B-C8B5-4B3E-9BB2-20A1705A210F}" type="parTrans" cxnId="{F398E2E5-1FA0-4185-BF69-9F881438A27E}">
      <dgm:prSet/>
      <dgm:spPr/>
      <dgm:t>
        <a:bodyPr/>
        <a:lstStyle/>
        <a:p>
          <a:endParaRPr lang="en-GB"/>
        </a:p>
      </dgm:t>
    </dgm:pt>
    <dgm:pt modelId="{0295FE69-23D9-4094-AF4B-702AE898247B}" type="sibTrans" cxnId="{F398E2E5-1FA0-4185-BF69-9F881438A27E}">
      <dgm:prSet/>
      <dgm:spPr/>
      <dgm:t>
        <a:bodyPr/>
        <a:lstStyle/>
        <a:p>
          <a:endParaRPr lang="en-GB"/>
        </a:p>
      </dgm:t>
    </dgm:pt>
    <dgm:pt modelId="{70043BEC-63CD-431D-B344-816FFCABC207}">
      <dgm:prSet/>
      <dgm:spPr/>
      <dgm:t>
        <a:bodyPr/>
        <a:lstStyle/>
        <a:p>
          <a:r>
            <a:rPr lang="en-GB" b="1" dirty="0">
              <a:solidFill>
                <a:schemeClr val="tx1"/>
              </a:solidFill>
            </a:rPr>
            <a:t>Compliant with human rights </a:t>
          </a:r>
        </a:p>
      </dgm:t>
    </dgm:pt>
    <dgm:pt modelId="{1C03093C-937C-4D7E-BD8D-8DCE16D86420}" type="parTrans" cxnId="{CCCB9BD1-A17C-4EA7-8BF9-367465B63B2A}">
      <dgm:prSet/>
      <dgm:spPr/>
      <dgm:t>
        <a:bodyPr/>
        <a:lstStyle/>
        <a:p>
          <a:endParaRPr lang="en-GB"/>
        </a:p>
      </dgm:t>
    </dgm:pt>
    <dgm:pt modelId="{BECA0122-C423-464C-98D6-21B607B93170}" type="sibTrans" cxnId="{CCCB9BD1-A17C-4EA7-8BF9-367465B63B2A}">
      <dgm:prSet/>
      <dgm:spPr/>
      <dgm:t>
        <a:bodyPr/>
        <a:lstStyle/>
        <a:p>
          <a:endParaRPr lang="en-GB"/>
        </a:p>
      </dgm:t>
    </dgm:pt>
    <dgm:pt modelId="{7B29BFE8-F2D7-43A6-A10F-3833CF9EC1F1}">
      <dgm:prSet/>
      <dgm:spPr/>
      <dgm:t>
        <a:bodyPr/>
        <a:lstStyle/>
        <a:p>
          <a:r>
            <a:rPr lang="en-GB" b="1" dirty="0">
              <a:solidFill>
                <a:schemeClr val="tx1"/>
              </a:solidFill>
            </a:rPr>
            <a:t>Gender sensitive</a:t>
          </a:r>
        </a:p>
      </dgm:t>
    </dgm:pt>
    <dgm:pt modelId="{330EBDB6-6999-40E9-9921-955A3B09E279}" type="parTrans" cxnId="{4159138B-5DCD-4EF8-8E38-6623526300DB}">
      <dgm:prSet/>
      <dgm:spPr/>
      <dgm:t>
        <a:bodyPr/>
        <a:lstStyle/>
        <a:p>
          <a:endParaRPr lang="en-GB"/>
        </a:p>
      </dgm:t>
    </dgm:pt>
    <dgm:pt modelId="{9B485581-199D-49E5-B750-8AF47FCF7EA6}" type="sibTrans" cxnId="{4159138B-5DCD-4EF8-8E38-6623526300DB}">
      <dgm:prSet/>
      <dgm:spPr/>
      <dgm:t>
        <a:bodyPr/>
        <a:lstStyle/>
        <a:p>
          <a:endParaRPr lang="en-GB"/>
        </a:p>
      </dgm:t>
    </dgm:pt>
    <dgm:pt modelId="{4BA29E87-8DED-43A7-8298-8C4DA3936FAC}" type="pres">
      <dgm:prSet presAssocID="{DB221AD9-0310-4A5C-93B9-7F8A2498B2F0}" presName="Name0" presStyleCnt="0">
        <dgm:presLayoutVars>
          <dgm:chMax val="7"/>
          <dgm:chPref val="7"/>
          <dgm:dir/>
        </dgm:presLayoutVars>
      </dgm:prSet>
      <dgm:spPr/>
    </dgm:pt>
    <dgm:pt modelId="{04C26EE1-CFE2-40A8-935E-868342F11CF7}" type="pres">
      <dgm:prSet presAssocID="{DB221AD9-0310-4A5C-93B9-7F8A2498B2F0}" presName="Name1" presStyleCnt="0"/>
      <dgm:spPr/>
    </dgm:pt>
    <dgm:pt modelId="{D3695EC8-E8E9-4D46-8933-F28FF75BE2DB}" type="pres">
      <dgm:prSet presAssocID="{DB221AD9-0310-4A5C-93B9-7F8A2498B2F0}" presName="cycle" presStyleCnt="0"/>
      <dgm:spPr/>
    </dgm:pt>
    <dgm:pt modelId="{5BB6B3D2-E3A7-4FA9-ADEA-8095442BF516}" type="pres">
      <dgm:prSet presAssocID="{DB221AD9-0310-4A5C-93B9-7F8A2498B2F0}" presName="srcNode" presStyleLbl="node1" presStyleIdx="0" presStyleCnt="5"/>
      <dgm:spPr/>
    </dgm:pt>
    <dgm:pt modelId="{48F92333-B078-4A35-94D5-D217D9B2AAA1}" type="pres">
      <dgm:prSet presAssocID="{DB221AD9-0310-4A5C-93B9-7F8A2498B2F0}" presName="conn" presStyleLbl="parChTrans1D2" presStyleIdx="0" presStyleCnt="1"/>
      <dgm:spPr/>
    </dgm:pt>
    <dgm:pt modelId="{E739B4C7-3E86-47E0-BD47-5B01FD27DE87}" type="pres">
      <dgm:prSet presAssocID="{DB221AD9-0310-4A5C-93B9-7F8A2498B2F0}" presName="extraNode" presStyleLbl="node1" presStyleIdx="0" presStyleCnt="5"/>
      <dgm:spPr/>
    </dgm:pt>
    <dgm:pt modelId="{72566329-3A15-4FE1-9623-CDA0227B15A6}" type="pres">
      <dgm:prSet presAssocID="{DB221AD9-0310-4A5C-93B9-7F8A2498B2F0}" presName="dstNode" presStyleLbl="node1" presStyleIdx="0" presStyleCnt="5"/>
      <dgm:spPr/>
    </dgm:pt>
    <dgm:pt modelId="{2690DC78-FE8D-411C-9B53-8B149FBA2221}" type="pres">
      <dgm:prSet presAssocID="{EA42E18F-DE44-43FC-812B-53F7A35F731C}" presName="text_1" presStyleLbl="node1" presStyleIdx="0" presStyleCnt="5">
        <dgm:presLayoutVars>
          <dgm:bulletEnabled val="1"/>
        </dgm:presLayoutVars>
      </dgm:prSet>
      <dgm:spPr/>
    </dgm:pt>
    <dgm:pt modelId="{B4670917-F690-4CBB-8E34-E576697743D3}" type="pres">
      <dgm:prSet presAssocID="{EA42E18F-DE44-43FC-812B-53F7A35F731C}" presName="accent_1" presStyleCnt="0"/>
      <dgm:spPr/>
    </dgm:pt>
    <dgm:pt modelId="{F04B94D9-DEF6-4818-ABA8-F28C51798F48}" type="pres">
      <dgm:prSet presAssocID="{EA42E18F-DE44-43FC-812B-53F7A35F731C}" presName="accentRepeatNode" presStyleLbl="solidFgAcc1" presStyleIdx="0" presStyleCnt="5"/>
      <dgm:spPr>
        <a:solidFill>
          <a:schemeClr val="accent5">
            <a:lumMod val="40000"/>
            <a:lumOff val="60000"/>
          </a:schemeClr>
        </a:solidFill>
        <a:ln>
          <a:solidFill>
            <a:schemeClr val="bg1"/>
          </a:solidFill>
        </a:ln>
      </dgm:spPr>
    </dgm:pt>
    <dgm:pt modelId="{A235C7D2-93DC-4C5B-8F79-3F0646504492}" type="pres">
      <dgm:prSet presAssocID="{B3049D3A-3EB0-44C3-8E36-A98A1DC75A4B}" presName="text_2" presStyleLbl="node1" presStyleIdx="1" presStyleCnt="5">
        <dgm:presLayoutVars>
          <dgm:bulletEnabled val="1"/>
        </dgm:presLayoutVars>
      </dgm:prSet>
      <dgm:spPr/>
    </dgm:pt>
    <dgm:pt modelId="{36E78D48-C546-40C6-BE9D-26F7B11C79E1}" type="pres">
      <dgm:prSet presAssocID="{B3049D3A-3EB0-44C3-8E36-A98A1DC75A4B}" presName="accent_2" presStyleCnt="0"/>
      <dgm:spPr/>
    </dgm:pt>
    <dgm:pt modelId="{4F13F9B7-A9CE-4578-A035-BFEB52B3B5EE}" type="pres">
      <dgm:prSet presAssocID="{B3049D3A-3EB0-44C3-8E36-A98A1DC75A4B}" presName="accentRepeatNode" presStyleLbl="solidFgAcc1" presStyleIdx="1" presStyleCnt="5"/>
      <dgm:spPr>
        <a:solidFill>
          <a:schemeClr val="accent5">
            <a:lumMod val="40000"/>
            <a:lumOff val="60000"/>
          </a:schemeClr>
        </a:solidFill>
        <a:ln>
          <a:solidFill>
            <a:schemeClr val="bg1"/>
          </a:solidFill>
        </a:ln>
      </dgm:spPr>
    </dgm:pt>
    <dgm:pt modelId="{A8214EBD-61A6-46D8-B60F-36D1AC0812A5}" type="pres">
      <dgm:prSet presAssocID="{44B4611D-5916-4B9C-848B-2ED6CADF8557}" presName="text_3" presStyleLbl="node1" presStyleIdx="2" presStyleCnt="5">
        <dgm:presLayoutVars>
          <dgm:bulletEnabled val="1"/>
        </dgm:presLayoutVars>
      </dgm:prSet>
      <dgm:spPr/>
    </dgm:pt>
    <dgm:pt modelId="{B8773B3B-9B46-4ADA-9F1C-B39286CFDD82}" type="pres">
      <dgm:prSet presAssocID="{44B4611D-5916-4B9C-848B-2ED6CADF8557}" presName="accent_3" presStyleCnt="0"/>
      <dgm:spPr/>
    </dgm:pt>
    <dgm:pt modelId="{71857EE2-6719-4F14-AFF0-DD5F8BC07ACC}" type="pres">
      <dgm:prSet presAssocID="{44B4611D-5916-4B9C-848B-2ED6CADF8557}" presName="accentRepeatNode" presStyleLbl="solidFgAcc1" presStyleIdx="2" presStyleCnt="5"/>
      <dgm:spPr>
        <a:solidFill>
          <a:schemeClr val="accent5">
            <a:lumMod val="40000"/>
            <a:lumOff val="60000"/>
          </a:schemeClr>
        </a:solidFill>
        <a:ln>
          <a:solidFill>
            <a:schemeClr val="bg1"/>
          </a:solidFill>
        </a:ln>
      </dgm:spPr>
    </dgm:pt>
    <dgm:pt modelId="{C279414D-D8CA-4682-ABB3-87984E909352}" type="pres">
      <dgm:prSet presAssocID="{70043BEC-63CD-431D-B344-816FFCABC207}" presName="text_4" presStyleLbl="node1" presStyleIdx="3" presStyleCnt="5">
        <dgm:presLayoutVars>
          <dgm:bulletEnabled val="1"/>
        </dgm:presLayoutVars>
      </dgm:prSet>
      <dgm:spPr/>
    </dgm:pt>
    <dgm:pt modelId="{B14C2209-A386-40E4-8D8E-53654253FCEC}" type="pres">
      <dgm:prSet presAssocID="{70043BEC-63CD-431D-B344-816FFCABC207}" presName="accent_4" presStyleCnt="0"/>
      <dgm:spPr/>
    </dgm:pt>
    <dgm:pt modelId="{4A69A1B2-FDA0-43A6-A156-01849A7C0932}" type="pres">
      <dgm:prSet presAssocID="{70043BEC-63CD-431D-B344-816FFCABC207}" presName="accentRepeatNode" presStyleLbl="solidFgAcc1" presStyleIdx="3" presStyleCnt="5"/>
      <dgm:spPr>
        <a:solidFill>
          <a:schemeClr val="accent5">
            <a:lumMod val="40000"/>
            <a:lumOff val="60000"/>
          </a:schemeClr>
        </a:solidFill>
        <a:ln>
          <a:solidFill>
            <a:schemeClr val="bg1"/>
          </a:solidFill>
        </a:ln>
      </dgm:spPr>
    </dgm:pt>
    <dgm:pt modelId="{428F577A-8013-4C7A-9EBB-1DB6A3FE2C90}" type="pres">
      <dgm:prSet presAssocID="{7B29BFE8-F2D7-43A6-A10F-3833CF9EC1F1}" presName="text_5" presStyleLbl="node1" presStyleIdx="4" presStyleCnt="5">
        <dgm:presLayoutVars>
          <dgm:bulletEnabled val="1"/>
        </dgm:presLayoutVars>
      </dgm:prSet>
      <dgm:spPr/>
    </dgm:pt>
    <dgm:pt modelId="{9C158FAD-792F-4418-91DD-7275F5F1ECD4}" type="pres">
      <dgm:prSet presAssocID="{7B29BFE8-F2D7-43A6-A10F-3833CF9EC1F1}" presName="accent_5" presStyleCnt="0"/>
      <dgm:spPr/>
    </dgm:pt>
    <dgm:pt modelId="{00AFBDDE-F15C-4E32-A65B-84946820B309}" type="pres">
      <dgm:prSet presAssocID="{7B29BFE8-F2D7-43A6-A10F-3833CF9EC1F1}" presName="accentRepeatNode" presStyleLbl="solidFgAcc1" presStyleIdx="4" presStyleCnt="5"/>
      <dgm:spPr>
        <a:solidFill>
          <a:schemeClr val="accent5">
            <a:lumMod val="40000"/>
            <a:lumOff val="60000"/>
          </a:schemeClr>
        </a:solidFill>
        <a:ln>
          <a:solidFill>
            <a:schemeClr val="bg1"/>
          </a:solidFill>
        </a:ln>
      </dgm:spPr>
    </dgm:pt>
  </dgm:ptLst>
  <dgm:cxnLst>
    <dgm:cxn modelId="{09071365-CEB2-459A-AE6B-EE036966274C}" srcId="{DB221AD9-0310-4A5C-93B9-7F8A2498B2F0}" destId="{EA42E18F-DE44-43FC-812B-53F7A35F731C}" srcOrd="0" destOrd="0" parTransId="{D2088371-36A3-40F6-A445-14FA57FF2AA8}" sibTransId="{70A195E9-ECFB-4123-B3F5-5F87DAE63919}"/>
    <dgm:cxn modelId="{05AA336B-B79B-4594-B1CB-F070D4A43743}" type="presOf" srcId="{EA42E18F-DE44-43FC-812B-53F7A35F731C}" destId="{2690DC78-FE8D-411C-9B53-8B149FBA2221}" srcOrd="0" destOrd="0" presId="urn:microsoft.com/office/officeart/2008/layout/VerticalCurvedList"/>
    <dgm:cxn modelId="{31E4E979-6EF9-4709-9965-C46713104F1D}" type="presOf" srcId="{7B29BFE8-F2D7-43A6-A10F-3833CF9EC1F1}" destId="{428F577A-8013-4C7A-9EBB-1DB6A3FE2C90}" srcOrd="0" destOrd="0" presId="urn:microsoft.com/office/officeart/2008/layout/VerticalCurvedList"/>
    <dgm:cxn modelId="{4159138B-5DCD-4EF8-8E38-6623526300DB}" srcId="{DB221AD9-0310-4A5C-93B9-7F8A2498B2F0}" destId="{7B29BFE8-F2D7-43A6-A10F-3833CF9EC1F1}" srcOrd="4" destOrd="0" parTransId="{330EBDB6-6999-40E9-9921-955A3B09E279}" sibTransId="{9B485581-199D-49E5-B750-8AF47FCF7EA6}"/>
    <dgm:cxn modelId="{331DF4A1-96CD-4676-8473-C6F8697B0254}" type="presOf" srcId="{70A195E9-ECFB-4123-B3F5-5F87DAE63919}" destId="{48F92333-B078-4A35-94D5-D217D9B2AAA1}" srcOrd="0" destOrd="0" presId="urn:microsoft.com/office/officeart/2008/layout/VerticalCurvedList"/>
    <dgm:cxn modelId="{486F20C5-ED78-469A-94AC-137D21E40138}" srcId="{DB221AD9-0310-4A5C-93B9-7F8A2498B2F0}" destId="{B3049D3A-3EB0-44C3-8E36-A98A1DC75A4B}" srcOrd="1" destOrd="0" parTransId="{7C3F55C9-C235-44ED-ABC1-331D9C56E226}" sibTransId="{CB4CF6BD-FA38-4DAA-A852-F43C394309AC}"/>
    <dgm:cxn modelId="{04EB9ACA-665F-4C45-8845-A87B75DBE979}" type="presOf" srcId="{70043BEC-63CD-431D-B344-816FFCABC207}" destId="{C279414D-D8CA-4682-ABB3-87984E909352}" srcOrd="0" destOrd="0" presId="urn:microsoft.com/office/officeart/2008/layout/VerticalCurvedList"/>
    <dgm:cxn modelId="{CCCB9BD1-A17C-4EA7-8BF9-367465B63B2A}" srcId="{DB221AD9-0310-4A5C-93B9-7F8A2498B2F0}" destId="{70043BEC-63CD-431D-B344-816FFCABC207}" srcOrd="3" destOrd="0" parTransId="{1C03093C-937C-4D7E-BD8D-8DCE16D86420}" sibTransId="{BECA0122-C423-464C-98D6-21B607B93170}"/>
    <dgm:cxn modelId="{F398E2E5-1FA0-4185-BF69-9F881438A27E}" srcId="{DB221AD9-0310-4A5C-93B9-7F8A2498B2F0}" destId="{44B4611D-5916-4B9C-848B-2ED6CADF8557}" srcOrd="2" destOrd="0" parTransId="{5A66285B-C8B5-4B3E-9BB2-20A1705A210F}" sibTransId="{0295FE69-23D9-4094-AF4B-702AE898247B}"/>
    <dgm:cxn modelId="{BB7BECF5-65BD-4FEE-9A73-FCDB87A7BDD5}" type="presOf" srcId="{44B4611D-5916-4B9C-848B-2ED6CADF8557}" destId="{A8214EBD-61A6-46D8-B60F-36D1AC0812A5}" srcOrd="0" destOrd="0" presId="urn:microsoft.com/office/officeart/2008/layout/VerticalCurvedList"/>
    <dgm:cxn modelId="{F23F6AF6-4F92-4336-B5C6-5520B50401AB}" type="presOf" srcId="{B3049D3A-3EB0-44C3-8E36-A98A1DC75A4B}" destId="{A235C7D2-93DC-4C5B-8F79-3F0646504492}" srcOrd="0" destOrd="0" presId="urn:microsoft.com/office/officeart/2008/layout/VerticalCurvedList"/>
    <dgm:cxn modelId="{2F736BFD-B8AA-40A6-893E-652D95280F50}" type="presOf" srcId="{DB221AD9-0310-4A5C-93B9-7F8A2498B2F0}" destId="{4BA29E87-8DED-43A7-8298-8C4DA3936FAC}" srcOrd="0" destOrd="0" presId="urn:microsoft.com/office/officeart/2008/layout/VerticalCurvedList"/>
    <dgm:cxn modelId="{5F830992-C9F8-4AEA-9D4B-E2DC611BA218}" type="presParOf" srcId="{4BA29E87-8DED-43A7-8298-8C4DA3936FAC}" destId="{04C26EE1-CFE2-40A8-935E-868342F11CF7}" srcOrd="0" destOrd="0" presId="urn:microsoft.com/office/officeart/2008/layout/VerticalCurvedList"/>
    <dgm:cxn modelId="{1A0F0926-5FC7-4365-ADEB-264087FF85FC}" type="presParOf" srcId="{04C26EE1-CFE2-40A8-935E-868342F11CF7}" destId="{D3695EC8-E8E9-4D46-8933-F28FF75BE2DB}" srcOrd="0" destOrd="0" presId="urn:microsoft.com/office/officeart/2008/layout/VerticalCurvedList"/>
    <dgm:cxn modelId="{657B61B9-0DE4-4856-9ECF-81AF14AF054C}" type="presParOf" srcId="{D3695EC8-E8E9-4D46-8933-F28FF75BE2DB}" destId="{5BB6B3D2-E3A7-4FA9-ADEA-8095442BF516}" srcOrd="0" destOrd="0" presId="urn:microsoft.com/office/officeart/2008/layout/VerticalCurvedList"/>
    <dgm:cxn modelId="{B55173DF-2B5B-4905-86CB-3F6C7983A11D}" type="presParOf" srcId="{D3695EC8-E8E9-4D46-8933-F28FF75BE2DB}" destId="{48F92333-B078-4A35-94D5-D217D9B2AAA1}" srcOrd="1" destOrd="0" presId="urn:microsoft.com/office/officeart/2008/layout/VerticalCurvedList"/>
    <dgm:cxn modelId="{F7DFF907-DDCC-4121-A014-B9DFD495B158}" type="presParOf" srcId="{D3695EC8-E8E9-4D46-8933-F28FF75BE2DB}" destId="{E739B4C7-3E86-47E0-BD47-5B01FD27DE87}" srcOrd="2" destOrd="0" presId="urn:microsoft.com/office/officeart/2008/layout/VerticalCurvedList"/>
    <dgm:cxn modelId="{A7CD1992-BE8B-44D4-ABBD-E3DB2FDC7751}" type="presParOf" srcId="{D3695EC8-E8E9-4D46-8933-F28FF75BE2DB}" destId="{72566329-3A15-4FE1-9623-CDA0227B15A6}" srcOrd="3" destOrd="0" presId="urn:microsoft.com/office/officeart/2008/layout/VerticalCurvedList"/>
    <dgm:cxn modelId="{9C844E35-0BCC-401C-8931-052D2ABD58DF}" type="presParOf" srcId="{04C26EE1-CFE2-40A8-935E-868342F11CF7}" destId="{2690DC78-FE8D-411C-9B53-8B149FBA2221}" srcOrd="1" destOrd="0" presId="urn:microsoft.com/office/officeart/2008/layout/VerticalCurvedList"/>
    <dgm:cxn modelId="{1B1B6D6E-C0F6-4624-ABE6-D1DEB1A2C2B6}" type="presParOf" srcId="{04C26EE1-CFE2-40A8-935E-868342F11CF7}" destId="{B4670917-F690-4CBB-8E34-E576697743D3}" srcOrd="2" destOrd="0" presId="urn:microsoft.com/office/officeart/2008/layout/VerticalCurvedList"/>
    <dgm:cxn modelId="{88FEAF4F-AAE2-4E82-B134-9A691C65EA43}" type="presParOf" srcId="{B4670917-F690-4CBB-8E34-E576697743D3}" destId="{F04B94D9-DEF6-4818-ABA8-F28C51798F48}" srcOrd="0" destOrd="0" presId="urn:microsoft.com/office/officeart/2008/layout/VerticalCurvedList"/>
    <dgm:cxn modelId="{718428E2-5917-4291-AAF1-312ED02619E6}" type="presParOf" srcId="{04C26EE1-CFE2-40A8-935E-868342F11CF7}" destId="{A235C7D2-93DC-4C5B-8F79-3F0646504492}" srcOrd="3" destOrd="0" presId="urn:microsoft.com/office/officeart/2008/layout/VerticalCurvedList"/>
    <dgm:cxn modelId="{3915517D-29B4-484F-9D14-3CA5C2076D04}" type="presParOf" srcId="{04C26EE1-CFE2-40A8-935E-868342F11CF7}" destId="{36E78D48-C546-40C6-BE9D-26F7B11C79E1}" srcOrd="4" destOrd="0" presId="urn:microsoft.com/office/officeart/2008/layout/VerticalCurvedList"/>
    <dgm:cxn modelId="{D0ADEDE6-5B4E-4B9E-BF44-688FF0D2F3B8}" type="presParOf" srcId="{36E78D48-C546-40C6-BE9D-26F7B11C79E1}" destId="{4F13F9B7-A9CE-4578-A035-BFEB52B3B5EE}" srcOrd="0" destOrd="0" presId="urn:microsoft.com/office/officeart/2008/layout/VerticalCurvedList"/>
    <dgm:cxn modelId="{9E2FCC79-BAFA-479B-AD4F-3A6C1835CB4D}" type="presParOf" srcId="{04C26EE1-CFE2-40A8-935E-868342F11CF7}" destId="{A8214EBD-61A6-46D8-B60F-36D1AC0812A5}" srcOrd="5" destOrd="0" presId="urn:microsoft.com/office/officeart/2008/layout/VerticalCurvedList"/>
    <dgm:cxn modelId="{EDED1863-B5A0-4D0E-B1B9-49D3A13A1BFE}" type="presParOf" srcId="{04C26EE1-CFE2-40A8-935E-868342F11CF7}" destId="{B8773B3B-9B46-4ADA-9F1C-B39286CFDD82}" srcOrd="6" destOrd="0" presId="urn:microsoft.com/office/officeart/2008/layout/VerticalCurvedList"/>
    <dgm:cxn modelId="{6E7DEB21-8777-473D-83ED-8B07DD8886F2}" type="presParOf" srcId="{B8773B3B-9B46-4ADA-9F1C-B39286CFDD82}" destId="{71857EE2-6719-4F14-AFF0-DD5F8BC07ACC}" srcOrd="0" destOrd="0" presId="urn:microsoft.com/office/officeart/2008/layout/VerticalCurvedList"/>
    <dgm:cxn modelId="{DD024A7F-A648-4B6F-AC9C-D6375507EE4E}" type="presParOf" srcId="{04C26EE1-CFE2-40A8-935E-868342F11CF7}" destId="{C279414D-D8CA-4682-ABB3-87984E909352}" srcOrd="7" destOrd="0" presId="urn:microsoft.com/office/officeart/2008/layout/VerticalCurvedList"/>
    <dgm:cxn modelId="{B577C1C4-E6B0-44BF-99DF-9BAF4BA6ED53}" type="presParOf" srcId="{04C26EE1-CFE2-40A8-935E-868342F11CF7}" destId="{B14C2209-A386-40E4-8D8E-53654253FCEC}" srcOrd="8" destOrd="0" presId="urn:microsoft.com/office/officeart/2008/layout/VerticalCurvedList"/>
    <dgm:cxn modelId="{92CE9E64-E8FE-4D52-8F56-BF0A2F5145E5}" type="presParOf" srcId="{B14C2209-A386-40E4-8D8E-53654253FCEC}" destId="{4A69A1B2-FDA0-43A6-A156-01849A7C0932}" srcOrd="0" destOrd="0" presId="urn:microsoft.com/office/officeart/2008/layout/VerticalCurvedList"/>
    <dgm:cxn modelId="{AB7B9D14-A58D-4705-8254-10A9CE54BFCE}" type="presParOf" srcId="{04C26EE1-CFE2-40A8-935E-868342F11CF7}" destId="{428F577A-8013-4C7A-9EBB-1DB6A3FE2C90}" srcOrd="9" destOrd="0" presId="urn:microsoft.com/office/officeart/2008/layout/VerticalCurvedList"/>
    <dgm:cxn modelId="{249615C3-E18E-4FF7-8756-27E673249BDE}" type="presParOf" srcId="{04C26EE1-CFE2-40A8-935E-868342F11CF7}" destId="{9C158FAD-792F-4418-91DD-7275F5F1ECD4}" srcOrd="10" destOrd="0" presId="urn:microsoft.com/office/officeart/2008/layout/VerticalCurvedList"/>
    <dgm:cxn modelId="{EF3DBE33-55B2-4C1E-A7A4-44A2DECDD678}" type="presParOf" srcId="{9C158FAD-792F-4418-91DD-7275F5F1ECD4}" destId="{00AFBDDE-F15C-4E32-A65B-84946820B30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664B6-3FC6-4DF6-A706-EC290F7E48F5}">
      <dsp:nvSpPr>
        <dsp:cNvPr id="0" name=""/>
        <dsp:cNvSpPr/>
      </dsp:nvSpPr>
      <dsp:spPr>
        <a:xfrm>
          <a:off x="2463483" y="133191"/>
          <a:ext cx="2452070" cy="2011225"/>
        </a:xfrm>
        <a:prstGeom prst="pieWedge">
          <a:avLst/>
        </a:prstGeom>
        <a:solidFill>
          <a:schemeClr val="accent3">
            <a:lumMod val="20000"/>
            <a:lumOff val="80000"/>
          </a:schemeClr>
        </a:solidFill>
        <a:ln w="127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l-GR" sz="1500" b="1" kern="1200" dirty="0">
              <a:solidFill>
                <a:schemeClr val="tx1"/>
              </a:solidFill>
            </a:rPr>
            <a:t>ΠΡΟΛΗΨΗ</a:t>
          </a:r>
          <a:endParaRPr lang="en-GB" sz="1500" b="1" kern="1200" dirty="0">
            <a:solidFill>
              <a:schemeClr val="tx1"/>
            </a:solidFill>
          </a:endParaRPr>
        </a:p>
      </dsp:txBody>
      <dsp:txXfrm>
        <a:off x="3181678" y="722265"/>
        <a:ext cx="1733875" cy="1422151"/>
      </dsp:txXfrm>
    </dsp:sp>
    <dsp:sp modelId="{7D7A8B59-7CF6-4F2C-AA29-254B9D027F94}">
      <dsp:nvSpPr>
        <dsp:cNvPr id="0" name=""/>
        <dsp:cNvSpPr/>
      </dsp:nvSpPr>
      <dsp:spPr>
        <a:xfrm rot="5400000">
          <a:off x="5274961" y="-148800"/>
          <a:ext cx="1990467" cy="2548907"/>
        </a:xfrm>
        <a:prstGeom prst="pieWedge">
          <a:avLst/>
        </a:prstGeom>
        <a:solidFill>
          <a:schemeClr val="accent3">
            <a:lumMod val="20000"/>
            <a:lumOff val="80000"/>
          </a:schemeClr>
        </a:solidFill>
        <a:ln w="127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l-GR" sz="1500" b="1" kern="1200" dirty="0">
              <a:solidFill>
                <a:schemeClr val="tx1"/>
              </a:solidFill>
            </a:rPr>
            <a:t>ΕΤΟΙΜΟΤΗΤΑ</a:t>
          </a:r>
          <a:endParaRPr lang="en-GB" sz="1500" b="1" kern="1200" dirty="0">
            <a:solidFill>
              <a:schemeClr val="tx1"/>
            </a:solidFill>
          </a:endParaRPr>
        </a:p>
      </dsp:txBody>
      <dsp:txXfrm rot="-5400000">
        <a:off x="4995741" y="713414"/>
        <a:ext cx="1802349" cy="1407473"/>
      </dsp:txXfrm>
    </dsp:sp>
    <dsp:sp modelId="{3AD16C9F-15D0-46F8-97F0-55EC000E557E}">
      <dsp:nvSpPr>
        <dsp:cNvPr id="0" name=""/>
        <dsp:cNvSpPr/>
      </dsp:nvSpPr>
      <dsp:spPr>
        <a:xfrm rot="10800000">
          <a:off x="5025927" y="2273419"/>
          <a:ext cx="2541974" cy="2243601"/>
        </a:xfrm>
        <a:prstGeom prst="pieWedge">
          <a:avLst/>
        </a:prstGeom>
        <a:solidFill>
          <a:schemeClr val="accent3">
            <a:lumMod val="20000"/>
            <a:lumOff val="80000"/>
          </a:schemeClr>
        </a:solidFill>
        <a:ln w="127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l-GR" sz="1700" b="1" kern="1200" dirty="0">
              <a:solidFill>
                <a:schemeClr val="tx1"/>
              </a:solidFill>
            </a:rPr>
            <a:t>ΑΝΤΙΔΡΑΣΗ</a:t>
          </a:r>
          <a:endParaRPr lang="en-GB" sz="1700" b="1" kern="1200" dirty="0">
            <a:solidFill>
              <a:schemeClr val="tx1"/>
            </a:solidFill>
          </a:endParaRPr>
        </a:p>
      </dsp:txBody>
      <dsp:txXfrm rot="10800000">
        <a:off x="5025927" y="2273419"/>
        <a:ext cx="1797447" cy="1586465"/>
      </dsp:txXfrm>
    </dsp:sp>
    <dsp:sp modelId="{04F490F0-0E7D-4E6F-B476-A8FE0726706F}">
      <dsp:nvSpPr>
        <dsp:cNvPr id="0" name=""/>
        <dsp:cNvSpPr/>
      </dsp:nvSpPr>
      <dsp:spPr>
        <a:xfrm rot="16200000">
          <a:off x="2559973" y="2170878"/>
          <a:ext cx="2265785" cy="2471818"/>
        </a:xfrm>
        <a:prstGeom prst="pieWedge">
          <a:avLst/>
        </a:prstGeom>
        <a:solidFill>
          <a:schemeClr val="accent3">
            <a:lumMod val="20000"/>
            <a:lumOff val="80000"/>
          </a:schemeClr>
        </a:solidFill>
        <a:ln w="127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l-GR" sz="1700" b="1" kern="1200" dirty="0">
              <a:solidFill>
                <a:schemeClr val="tx1"/>
              </a:solidFill>
            </a:rPr>
            <a:t>ΑΝΑΚΑΜΨΗ</a:t>
          </a:r>
          <a:endParaRPr lang="en-GB" sz="1700" b="1" kern="1200" dirty="0">
            <a:solidFill>
              <a:schemeClr val="tx1"/>
            </a:solidFill>
          </a:endParaRPr>
        </a:p>
      </dsp:txBody>
      <dsp:txXfrm rot="5400000">
        <a:off x="3180936" y="2273894"/>
        <a:ext cx="1747839" cy="1602152"/>
      </dsp:txXfrm>
    </dsp:sp>
    <dsp:sp modelId="{3160898C-1E67-42AA-B678-610473897C6B}">
      <dsp:nvSpPr>
        <dsp:cNvPr id="0" name=""/>
        <dsp:cNvSpPr/>
      </dsp:nvSpPr>
      <dsp:spPr>
        <a:xfrm>
          <a:off x="4589483" y="1831171"/>
          <a:ext cx="683868" cy="594668"/>
        </a:xfrm>
        <a:prstGeom prst="circularArrow">
          <a:avLst/>
        </a:prstGeom>
        <a:solidFill>
          <a:schemeClr val="accent3">
            <a:lumMod val="75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0377BEB4-D775-4614-AF20-6DD25C4ADB6D}">
      <dsp:nvSpPr>
        <dsp:cNvPr id="0" name=""/>
        <dsp:cNvSpPr/>
      </dsp:nvSpPr>
      <dsp:spPr>
        <a:xfrm rot="10800000">
          <a:off x="4600561" y="2126374"/>
          <a:ext cx="683868" cy="594668"/>
        </a:xfrm>
        <a:prstGeom prst="circularArrow">
          <a:avLst/>
        </a:prstGeom>
        <a:solidFill>
          <a:schemeClr val="accent3">
            <a:lumMod val="75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92333-B078-4A35-94D5-D217D9B2AAA1}">
      <dsp:nvSpPr>
        <dsp:cNvPr id="0" name=""/>
        <dsp:cNvSpPr/>
      </dsp:nvSpPr>
      <dsp:spPr>
        <a:xfrm>
          <a:off x="-3994448" y="-613209"/>
          <a:ext cx="4760193" cy="4760193"/>
        </a:xfrm>
        <a:prstGeom prst="blockArc">
          <a:avLst>
            <a:gd name="adj1" fmla="val 18900000"/>
            <a:gd name="adj2" fmla="val 2700000"/>
            <a:gd name="adj3" fmla="val 454"/>
          </a:avLst>
        </a:prstGeom>
        <a:solidFill>
          <a:schemeClr val="accent3">
            <a:lumMod val="75000"/>
          </a:schemeClr>
        </a:solidFill>
        <a:ln w="127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sp>
    <dsp:sp modelId="{2690DC78-FE8D-411C-9B53-8B149FBA2221}">
      <dsp:nvSpPr>
        <dsp:cNvPr id="0" name=""/>
        <dsp:cNvSpPr/>
      </dsp:nvSpPr>
      <dsp:spPr>
        <a:xfrm>
          <a:off x="335542" y="220790"/>
          <a:ext cx="6520801" cy="441863"/>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729"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tx1"/>
              </a:solidFill>
            </a:rPr>
            <a:t>Cool headed</a:t>
          </a:r>
        </a:p>
      </dsp:txBody>
      <dsp:txXfrm>
        <a:off x="335542" y="220790"/>
        <a:ext cx="6520801" cy="441863"/>
      </dsp:txXfrm>
    </dsp:sp>
    <dsp:sp modelId="{F04B94D9-DEF6-4818-ABA8-F28C51798F48}">
      <dsp:nvSpPr>
        <dsp:cNvPr id="0" name=""/>
        <dsp:cNvSpPr/>
      </dsp:nvSpPr>
      <dsp:spPr>
        <a:xfrm>
          <a:off x="59377" y="165557"/>
          <a:ext cx="552329" cy="552329"/>
        </a:xfrm>
        <a:prstGeom prst="ellipse">
          <a:avLst/>
        </a:prstGeom>
        <a:solidFill>
          <a:schemeClr val="accent5">
            <a:lumMod val="40000"/>
            <a:lumOff val="60000"/>
          </a:schemeClr>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A235C7D2-93DC-4C5B-8F79-3F0646504492}">
      <dsp:nvSpPr>
        <dsp:cNvPr id="0" name=""/>
        <dsp:cNvSpPr/>
      </dsp:nvSpPr>
      <dsp:spPr>
        <a:xfrm>
          <a:off x="652168" y="883373"/>
          <a:ext cx="6204175" cy="441863"/>
        </a:xfrm>
        <a:prstGeom prst="rect">
          <a:avLst/>
        </a:prstGeom>
        <a:solidFill>
          <a:schemeClr val="accent1">
            <a:shade val="50000"/>
            <a:hueOff val="-36654"/>
            <a:satOff val="19670"/>
            <a:lumOff val="126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729"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tx1"/>
              </a:solidFill>
            </a:rPr>
            <a:t>Warm hearted</a:t>
          </a:r>
        </a:p>
      </dsp:txBody>
      <dsp:txXfrm>
        <a:off x="652168" y="883373"/>
        <a:ext cx="6204175" cy="441863"/>
      </dsp:txXfrm>
    </dsp:sp>
    <dsp:sp modelId="{4F13F9B7-A9CE-4578-A035-BFEB52B3B5EE}">
      <dsp:nvSpPr>
        <dsp:cNvPr id="0" name=""/>
        <dsp:cNvSpPr/>
      </dsp:nvSpPr>
      <dsp:spPr>
        <a:xfrm>
          <a:off x="376003" y="828140"/>
          <a:ext cx="552329" cy="552329"/>
        </a:xfrm>
        <a:prstGeom prst="ellipse">
          <a:avLst/>
        </a:prstGeom>
        <a:solidFill>
          <a:schemeClr val="accent5">
            <a:lumMod val="40000"/>
            <a:lumOff val="60000"/>
          </a:schemeClr>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A8214EBD-61A6-46D8-B60F-36D1AC0812A5}">
      <dsp:nvSpPr>
        <dsp:cNvPr id="0" name=""/>
        <dsp:cNvSpPr/>
      </dsp:nvSpPr>
      <dsp:spPr>
        <a:xfrm>
          <a:off x="749347" y="1545955"/>
          <a:ext cx="6106996" cy="441863"/>
        </a:xfrm>
        <a:prstGeom prst="rect">
          <a:avLst/>
        </a:prstGeom>
        <a:solidFill>
          <a:schemeClr val="accent1">
            <a:shade val="50000"/>
            <a:hueOff val="-73309"/>
            <a:satOff val="39340"/>
            <a:lumOff val="252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729"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tx1"/>
              </a:solidFill>
            </a:rPr>
            <a:t>Evidence based</a:t>
          </a:r>
        </a:p>
      </dsp:txBody>
      <dsp:txXfrm>
        <a:off x="749347" y="1545955"/>
        <a:ext cx="6106996" cy="441863"/>
      </dsp:txXfrm>
    </dsp:sp>
    <dsp:sp modelId="{71857EE2-6719-4F14-AFF0-DD5F8BC07ACC}">
      <dsp:nvSpPr>
        <dsp:cNvPr id="0" name=""/>
        <dsp:cNvSpPr/>
      </dsp:nvSpPr>
      <dsp:spPr>
        <a:xfrm>
          <a:off x="473182" y="1490722"/>
          <a:ext cx="552329" cy="552329"/>
        </a:xfrm>
        <a:prstGeom prst="ellipse">
          <a:avLst/>
        </a:prstGeom>
        <a:solidFill>
          <a:schemeClr val="accent5">
            <a:lumMod val="40000"/>
            <a:lumOff val="60000"/>
          </a:schemeClr>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C279414D-D8CA-4682-ABB3-87984E909352}">
      <dsp:nvSpPr>
        <dsp:cNvPr id="0" name=""/>
        <dsp:cNvSpPr/>
      </dsp:nvSpPr>
      <dsp:spPr>
        <a:xfrm>
          <a:off x="652168" y="2208538"/>
          <a:ext cx="6204175" cy="441863"/>
        </a:xfrm>
        <a:prstGeom prst="rect">
          <a:avLst/>
        </a:prstGeom>
        <a:solidFill>
          <a:schemeClr val="accent1">
            <a:shade val="50000"/>
            <a:hueOff val="-73309"/>
            <a:satOff val="39340"/>
            <a:lumOff val="252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729"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tx1"/>
              </a:solidFill>
            </a:rPr>
            <a:t>Compliant with human rights </a:t>
          </a:r>
        </a:p>
      </dsp:txBody>
      <dsp:txXfrm>
        <a:off x="652168" y="2208538"/>
        <a:ext cx="6204175" cy="441863"/>
      </dsp:txXfrm>
    </dsp:sp>
    <dsp:sp modelId="{4A69A1B2-FDA0-43A6-A156-01849A7C0932}">
      <dsp:nvSpPr>
        <dsp:cNvPr id="0" name=""/>
        <dsp:cNvSpPr/>
      </dsp:nvSpPr>
      <dsp:spPr>
        <a:xfrm>
          <a:off x="376003" y="2153305"/>
          <a:ext cx="552329" cy="552329"/>
        </a:xfrm>
        <a:prstGeom prst="ellipse">
          <a:avLst/>
        </a:prstGeom>
        <a:solidFill>
          <a:schemeClr val="accent5">
            <a:lumMod val="40000"/>
            <a:lumOff val="60000"/>
          </a:schemeClr>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428F577A-8013-4C7A-9EBB-1DB6A3FE2C90}">
      <dsp:nvSpPr>
        <dsp:cNvPr id="0" name=""/>
        <dsp:cNvSpPr/>
      </dsp:nvSpPr>
      <dsp:spPr>
        <a:xfrm>
          <a:off x="335542" y="2871121"/>
          <a:ext cx="6520801" cy="441863"/>
        </a:xfrm>
        <a:prstGeom prst="rect">
          <a:avLst/>
        </a:prstGeom>
        <a:solidFill>
          <a:schemeClr val="accent1">
            <a:shade val="50000"/>
            <a:hueOff val="-36654"/>
            <a:satOff val="19670"/>
            <a:lumOff val="126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729"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tx1"/>
              </a:solidFill>
            </a:rPr>
            <a:t>Gender sensitive</a:t>
          </a:r>
        </a:p>
      </dsp:txBody>
      <dsp:txXfrm>
        <a:off x="335542" y="2871121"/>
        <a:ext cx="6520801" cy="441863"/>
      </dsp:txXfrm>
    </dsp:sp>
    <dsp:sp modelId="{00AFBDDE-F15C-4E32-A65B-84946820B309}">
      <dsp:nvSpPr>
        <dsp:cNvPr id="0" name=""/>
        <dsp:cNvSpPr/>
      </dsp:nvSpPr>
      <dsp:spPr>
        <a:xfrm>
          <a:off x="59377" y="2815888"/>
          <a:ext cx="552329" cy="552329"/>
        </a:xfrm>
        <a:prstGeom prst="ellipse">
          <a:avLst/>
        </a:prstGeom>
        <a:solidFill>
          <a:schemeClr val="accent5">
            <a:lumMod val="40000"/>
            <a:lumOff val="60000"/>
          </a:schemeClr>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9F4D0-C601-4514-9DAD-D46ABCD227F3}" type="datetimeFigureOut">
              <a:rPr lang="en-GB" smtClean="0"/>
              <a:pPr/>
              <a:t>09/05/2022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D4F19-885D-4196-952E-64AA394FCA53}" type="slidenum">
              <a:rPr lang="en-GB" smtClean="0"/>
              <a:pPr/>
              <a:t>‹#›</a:t>
            </a:fld>
            <a:endParaRPr lang="en-GB"/>
          </a:p>
        </p:txBody>
      </p:sp>
    </p:spTree>
    <p:extLst>
      <p:ext uri="{BB962C8B-B14F-4D97-AF65-F5344CB8AC3E}">
        <p14:creationId xmlns:p14="http://schemas.microsoft.com/office/powerpoint/2010/main" val="1870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5"/>
          </p:nvPr>
        </p:nvSpPr>
        <p:spPr/>
        <p:txBody>
          <a:bodyPr/>
          <a:lstStyle/>
          <a:p>
            <a:fld id="{280D4F19-885D-4196-952E-64AA394FCA53}" type="slidenum">
              <a:rPr lang="en-GB" smtClean="0"/>
              <a:pPr/>
              <a:t>1</a:t>
            </a:fld>
            <a:endParaRPr lang="en-GB"/>
          </a:p>
        </p:txBody>
      </p:sp>
    </p:spTree>
    <p:extLst>
      <p:ext uri="{BB962C8B-B14F-4D97-AF65-F5344CB8AC3E}">
        <p14:creationId xmlns:p14="http://schemas.microsoft.com/office/powerpoint/2010/main" val="288718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1475" y="4400550"/>
            <a:ext cx="6181725" cy="3790950"/>
          </a:xfrm>
        </p:spPr>
        <p:txBody>
          <a:bodyPr/>
          <a:lstStyle/>
          <a:p>
            <a:endParaRPr lang="en-GB" sz="1800" dirty="0"/>
          </a:p>
        </p:txBody>
      </p:sp>
      <p:sp>
        <p:nvSpPr>
          <p:cNvPr id="4" name="Slide Number Placeholder 3"/>
          <p:cNvSpPr>
            <a:spLocks noGrp="1"/>
          </p:cNvSpPr>
          <p:nvPr>
            <p:ph type="sldNum" sz="quarter" idx="5"/>
          </p:nvPr>
        </p:nvSpPr>
        <p:spPr/>
        <p:txBody>
          <a:bodyPr/>
          <a:lstStyle/>
          <a:p>
            <a:fld id="{280D4F19-885D-4196-952E-64AA394FCA53}" type="slidenum">
              <a:rPr lang="en-GB" smtClean="0"/>
              <a:pPr/>
              <a:t>2</a:t>
            </a:fld>
            <a:endParaRPr lang="en-GB"/>
          </a:p>
        </p:txBody>
      </p:sp>
    </p:spTree>
    <p:extLst>
      <p:ext uri="{BB962C8B-B14F-4D97-AF65-F5344CB8AC3E}">
        <p14:creationId xmlns:p14="http://schemas.microsoft.com/office/powerpoint/2010/main" val="185318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0D4F19-885D-4196-952E-64AA394FCA53}" type="slidenum">
              <a:rPr lang="en-GB" smtClean="0"/>
              <a:pPr/>
              <a:t>3</a:t>
            </a:fld>
            <a:endParaRPr lang="en-GB"/>
          </a:p>
        </p:txBody>
      </p:sp>
    </p:spTree>
    <p:extLst>
      <p:ext uri="{BB962C8B-B14F-4D97-AF65-F5344CB8AC3E}">
        <p14:creationId xmlns:p14="http://schemas.microsoft.com/office/powerpoint/2010/main" val="1271567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0D4F19-885D-4196-952E-64AA394FCA53}" type="slidenum">
              <a:rPr lang="en-GB" smtClean="0"/>
              <a:pPr/>
              <a:t>4</a:t>
            </a:fld>
            <a:endParaRPr lang="en-GB"/>
          </a:p>
        </p:txBody>
      </p:sp>
    </p:spTree>
    <p:extLst>
      <p:ext uri="{BB962C8B-B14F-4D97-AF65-F5344CB8AC3E}">
        <p14:creationId xmlns:p14="http://schemas.microsoft.com/office/powerpoint/2010/main" val="428977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0D4F19-885D-4196-952E-64AA394FCA53}" type="slidenum">
              <a:rPr lang="en-GB" smtClean="0"/>
              <a:pPr/>
              <a:t>7</a:t>
            </a:fld>
            <a:endParaRPr lang="en-GB"/>
          </a:p>
        </p:txBody>
      </p:sp>
    </p:spTree>
    <p:extLst>
      <p:ext uri="{BB962C8B-B14F-4D97-AF65-F5344CB8AC3E}">
        <p14:creationId xmlns:p14="http://schemas.microsoft.com/office/powerpoint/2010/main" val="159779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latin typeface="Calibri" panose="020F0502020204030204" pitchFamily="34" charset="0"/>
                <a:cs typeface="Calibri" panose="020F0502020204030204" pitchFamily="34" charset="0"/>
              </a:rPr>
              <a:t>Where alternatives to perpetrator’s deprivation of liberty and pretrial detentions are resorted to as a consequence of the pandemic, they should not be decided without informing the victim and without assessing the consequences thereof for the victim’s safety. </a:t>
            </a:r>
            <a:endParaRPr lang="en-GB" dirty="0"/>
          </a:p>
        </p:txBody>
      </p:sp>
      <p:sp>
        <p:nvSpPr>
          <p:cNvPr id="4" name="Slide Number Placeholder 3"/>
          <p:cNvSpPr>
            <a:spLocks noGrp="1"/>
          </p:cNvSpPr>
          <p:nvPr>
            <p:ph type="sldNum" sz="quarter" idx="5"/>
          </p:nvPr>
        </p:nvSpPr>
        <p:spPr/>
        <p:txBody>
          <a:bodyPr/>
          <a:lstStyle/>
          <a:p>
            <a:fld id="{280D4F19-885D-4196-952E-64AA394FCA53}" type="slidenum">
              <a:rPr lang="en-GB" smtClean="0"/>
              <a:pPr/>
              <a:t>10</a:t>
            </a:fld>
            <a:endParaRPr lang="en-GB"/>
          </a:p>
        </p:txBody>
      </p:sp>
    </p:spTree>
    <p:extLst>
      <p:ext uri="{BB962C8B-B14F-4D97-AF65-F5344CB8AC3E}">
        <p14:creationId xmlns:p14="http://schemas.microsoft.com/office/powerpoint/2010/main" val="396968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 Action Needed </a:t>
            </a:r>
            <a:r>
              <a:rPr lang="en-GB" dirty="0" err="1"/>
              <a:t>Immedately</a:t>
            </a:r>
            <a:endParaRPr lang="en-GB" dirty="0"/>
          </a:p>
        </p:txBody>
      </p:sp>
      <p:sp>
        <p:nvSpPr>
          <p:cNvPr id="4" name="Slide Number Placeholder 3"/>
          <p:cNvSpPr>
            <a:spLocks noGrp="1"/>
          </p:cNvSpPr>
          <p:nvPr>
            <p:ph type="sldNum" sz="quarter" idx="5"/>
          </p:nvPr>
        </p:nvSpPr>
        <p:spPr/>
        <p:txBody>
          <a:bodyPr/>
          <a:lstStyle/>
          <a:p>
            <a:fld id="{280D4F19-885D-4196-952E-64AA394FCA53}" type="slidenum">
              <a:rPr lang="en-GB" smtClean="0"/>
              <a:pPr/>
              <a:t>11</a:t>
            </a:fld>
            <a:endParaRPr lang="en-GB"/>
          </a:p>
        </p:txBody>
      </p:sp>
    </p:spTree>
    <p:extLst>
      <p:ext uri="{BB962C8B-B14F-4D97-AF65-F5344CB8AC3E}">
        <p14:creationId xmlns:p14="http://schemas.microsoft.com/office/powerpoint/2010/main" val="886870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cstate="print">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11776558-9C02-4683-9985-AB6215099C9C}" type="datetimeFigureOut">
              <a:rPr lang="en-GB" smtClean="0"/>
              <a:pPr/>
              <a:t>09/05/2022</a:t>
            </a:fld>
            <a:endParaRPr lang="en-GB"/>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96269214-AB60-4B14-AF67-4E6E562BBBA5}" type="slidenum">
              <a:rPr lang="en-GB" smtClean="0"/>
              <a:pPr/>
              <a:t>‹#›</a:t>
            </a:fld>
            <a:endParaRPr lang="en-GB"/>
          </a:p>
        </p:txBody>
      </p:sp>
    </p:spTree>
    <p:extLst>
      <p:ext uri="{BB962C8B-B14F-4D97-AF65-F5344CB8AC3E}">
        <p14:creationId xmlns:p14="http://schemas.microsoft.com/office/powerpoint/2010/main" val="33492531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76558-9C02-4683-9985-AB6215099C9C}" type="datetimeFigureOut">
              <a:rPr lang="en-GB" smtClean="0"/>
              <a:pPr/>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69214-AB60-4B14-AF67-4E6E562BBBA5}" type="slidenum">
              <a:rPr lang="en-GB" smtClean="0"/>
              <a:pPr/>
              <a:t>‹#›</a:t>
            </a:fld>
            <a:endParaRPr lang="en-GB"/>
          </a:p>
        </p:txBody>
      </p:sp>
    </p:spTree>
    <p:extLst>
      <p:ext uri="{BB962C8B-B14F-4D97-AF65-F5344CB8AC3E}">
        <p14:creationId xmlns:p14="http://schemas.microsoft.com/office/powerpoint/2010/main" val="233694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76558-9C02-4683-9985-AB6215099C9C}" type="datetimeFigureOut">
              <a:rPr lang="en-GB" smtClean="0"/>
              <a:pPr/>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69214-AB60-4B14-AF67-4E6E562BBBA5}" type="slidenum">
              <a:rPr lang="en-GB" smtClean="0"/>
              <a:pPr/>
              <a:t>‹#›</a:t>
            </a:fld>
            <a:endParaRPr lang="en-GB"/>
          </a:p>
        </p:txBody>
      </p:sp>
    </p:spTree>
    <p:extLst>
      <p:ext uri="{BB962C8B-B14F-4D97-AF65-F5344CB8AC3E}">
        <p14:creationId xmlns:p14="http://schemas.microsoft.com/office/powerpoint/2010/main" val="275066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76558-9C02-4683-9985-AB6215099C9C}" type="datetimeFigureOut">
              <a:rPr lang="en-GB" smtClean="0"/>
              <a:pPr/>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69214-AB60-4B14-AF67-4E6E562BBBA5}" type="slidenum">
              <a:rPr lang="en-GB" smtClean="0"/>
              <a:pPr/>
              <a:t>‹#›</a:t>
            </a:fld>
            <a:endParaRPr lang="en-GB"/>
          </a:p>
        </p:txBody>
      </p:sp>
    </p:spTree>
    <p:extLst>
      <p:ext uri="{BB962C8B-B14F-4D97-AF65-F5344CB8AC3E}">
        <p14:creationId xmlns:p14="http://schemas.microsoft.com/office/powerpoint/2010/main" val="545846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cstate="print">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11776558-9C02-4683-9985-AB6215099C9C}" type="datetimeFigureOut">
              <a:rPr lang="en-GB" smtClean="0"/>
              <a:pPr/>
              <a:t>09/05/2022</a:t>
            </a:fld>
            <a:endParaRPr lang="en-GB"/>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2080"/>
            <a:ext cx="2112264" cy="228600"/>
          </a:xfrm>
        </p:spPr>
        <p:txBody>
          <a:bodyPr/>
          <a:lstStyle/>
          <a:p>
            <a:fld id="{96269214-AB60-4B14-AF67-4E6E562BBBA5}" type="slidenum">
              <a:rPr lang="en-GB" smtClean="0"/>
              <a:pPr/>
              <a:t>‹#›</a:t>
            </a:fld>
            <a:endParaRPr lang="en-GB"/>
          </a:p>
        </p:txBody>
      </p:sp>
    </p:spTree>
    <p:extLst>
      <p:ext uri="{BB962C8B-B14F-4D97-AF65-F5344CB8AC3E}">
        <p14:creationId xmlns:p14="http://schemas.microsoft.com/office/powerpoint/2010/main" val="31060389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776558-9C02-4683-9985-AB6215099C9C}" type="datetimeFigureOut">
              <a:rPr lang="en-GB" smtClean="0"/>
              <a:pPr/>
              <a:t>09/05/2022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269214-AB60-4B14-AF67-4E6E562BBBA5}" type="slidenum">
              <a:rPr lang="en-GB" smtClean="0"/>
              <a:pPr/>
              <a:t>‹#›</a:t>
            </a:fld>
            <a:endParaRPr lang="en-GB"/>
          </a:p>
        </p:txBody>
      </p:sp>
    </p:spTree>
    <p:extLst>
      <p:ext uri="{BB962C8B-B14F-4D97-AF65-F5344CB8AC3E}">
        <p14:creationId xmlns:p14="http://schemas.microsoft.com/office/powerpoint/2010/main" val="3982009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776558-9C02-4683-9985-AB6215099C9C}" type="datetimeFigureOut">
              <a:rPr lang="en-GB" smtClean="0"/>
              <a:pPr/>
              <a:t>09/05/2022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269214-AB60-4B14-AF67-4E6E562BBBA5}" type="slidenum">
              <a:rPr lang="en-GB" smtClean="0"/>
              <a:pPr/>
              <a:t>‹#›</a:t>
            </a:fld>
            <a:endParaRPr lang="en-GB"/>
          </a:p>
        </p:txBody>
      </p:sp>
    </p:spTree>
    <p:extLst>
      <p:ext uri="{BB962C8B-B14F-4D97-AF65-F5344CB8AC3E}">
        <p14:creationId xmlns:p14="http://schemas.microsoft.com/office/powerpoint/2010/main" val="1696394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776558-9C02-4683-9985-AB6215099C9C}" type="datetimeFigureOut">
              <a:rPr lang="en-GB" smtClean="0"/>
              <a:pPr/>
              <a:t>09/05/2022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269214-AB60-4B14-AF67-4E6E562BBBA5}" type="slidenum">
              <a:rPr lang="en-GB" smtClean="0"/>
              <a:pPr/>
              <a:t>‹#›</a:t>
            </a:fld>
            <a:endParaRPr lang="en-GB"/>
          </a:p>
        </p:txBody>
      </p:sp>
    </p:spTree>
    <p:extLst>
      <p:ext uri="{BB962C8B-B14F-4D97-AF65-F5344CB8AC3E}">
        <p14:creationId xmlns:p14="http://schemas.microsoft.com/office/powerpoint/2010/main" val="294243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76558-9C02-4683-9985-AB6215099C9C}" type="datetimeFigureOut">
              <a:rPr lang="en-GB" smtClean="0"/>
              <a:pPr/>
              <a:t>09/05/2022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269214-AB60-4B14-AF67-4E6E562BBBA5}" type="slidenum">
              <a:rPr lang="en-GB" smtClean="0"/>
              <a:pPr/>
              <a:t>‹#›</a:t>
            </a:fld>
            <a:endParaRPr lang="en-GB"/>
          </a:p>
        </p:txBody>
      </p:sp>
    </p:spTree>
    <p:extLst>
      <p:ext uri="{BB962C8B-B14F-4D97-AF65-F5344CB8AC3E}">
        <p14:creationId xmlns:p14="http://schemas.microsoft.com/office/powerpoint/2010/main" val="214582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1776558-9C02-4683-9985-AB6215099C9C}" type="datetimeFigureOut">
              <a:rPr lang="en-GB" smtClean="0"/>
              <a:pPr/>
              <a:t>09/05/2022</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6728" y="6227064"/>
            <a:ext cx="1463040" cy="256032"/>
          </a:xfrm>
        </p:spPr>
        <p:txBody>
          <a:bodyPr/>
          <a:lstStyle/>
          <a:p>
            <a:fld id="{96269214-AB60-4B14-AF67-4E6E562BBBA5}" type="slidenum">
              <a:rPr lang="en-GB" smtClean="0"/>
              <a:pPr/>
              <a:t>‹#›</a:t>
            </a:fld>
            <a:endParaRPr lang="en-GB"/>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253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11776558-9C02-4683-9985-AB6215099C9C}" type="datetimeFigureOut">
              <a:rPr lang="en-GB" smtClean="0"/>
              <a:pPr/>
              <a:t>09/05/2022</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56032"/>
          </a:xfrm>
        </p:spPr>
        <p:txBody>
          <a:bodyPr/>
          <a:lstStyle/>
          <a:p>
            <a:fld id="{96269214-AB60-4B14-AF67-4E6E562BBBA5}" type="slidenum">
              <a:rPr lang="en-GB" smtClean="0"/>
              <a:pPr/>
              <a:t>‹#›</a:t>
            </a:fld>
            <a:endParaRPr lang="en-GB"/>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422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1776558-9C02-4683-9985-AB6215099C9C}" type="datetimeFigureOut">
              <a:rPr lang="en-GB" smtClean="0"/>
              <a:pPr/>
              <a:t>09/05/2022</a:t>
            </a:fld>
            <a:endParaRPr lang="en-GB"/>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6269214-AB60-4B14-AF67-4E6E562BBBA5}" type="slidenum">
              <a:rPr lang="en-GB" smtClean="0"/>
              <a:pPr/>
              <a:t>‹#›</a:t>
            </a:fld>
            <a:endParaRPr lang="en-GB"/>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1974891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19F2E5-12B0-4D74-B9D6-78A79D1FB4D1}"/>
              </a:ext>
            </a:extLst>
          </p:cNvPr>
          <p:cNvSpPr>
            <a:spLocks noGrp="1"/>
          </p:cNvSpPr>
          <p:nvPr>
            <p:ph type="subTitle" idx="1"/>
          </p:nvPr>
        </p:nvSpPr>
        <p:spPr>
          <a:xfrm>
            <a:off x="1562100" y="4026311"/>
            <a:ext cx="9070848" cy="1415844"/>
          </a:xfrm>
        </p:spPr>
        <p:txBody>
          <a:bodyPr>
            <a:normAutofit/>
          </a:bodyPr>
          <a:lstStyle/>
          <a:p>
            <a:pPr algn="r"/>
            <a:r>
              <a:rPr lang="el-GR" sz="1700" b="1" dirty="0">
                <a:solidFill>
                  <a:schemeClr val="accent1">
                    <a:lumMod val="50000"/>
                  </a:schemeClr>
                </a:solidFill>
              </a:rPr>
              <a:t>Κυριακή Χαραλάμπους</a:t>
            </a:r>
          </a:p>
          <a:p>
            <a:pPr algn="r"/>
            <a:r>
              <a:rPr lang="el-GR" dirty="0">
                <a:solidFill>
                  <a:schemeClr val="tx1"/>
                </a:solidFill>
              </a:rPr>
              <a:t>Υποψήφια Διδάκτωρ </a:t>
            </a:r>
          </a:p>
          <a:p>
            <a:pPr algn="r"/>
            <a:r>
              <a:rPr lang="el-GR" dirty="0">
                <a:solidFill>
                  <a:schemeClr val="tx1"/>
                </a:solidFill>
              </a:rPr>
              <a:t>Τμήμα Νομικής</a:t>
            </a:r>
          </a:p>
          <a:p>
            <a:pPr algn="r"/>
            <a:r>
              <a:rPr lang="el-GR" dirty="0">
                <a:solidFill>
                  <a:schemeClr val="tx1"/>
                </a:solidFill>
              </a:rPr>
              <a:t>Πανεπιστήμιο Κύπρου</a:t>
            </a:r>
            <a:endParaRPr lang="en-GB" dirty="0">
              <a:solidFill>
                <a:schemeClr val="tx1"/>
              </a:solidFill>
            </a:endParaRPr>
          </a:p>
          <a:p>
            <a:pPr algn="r"/>
            <a:r>
              <a:rPr lang="en-GB" b="1" dirty="0">
                <a:solidFill>
                  <a:schemeClr val="tx1"/>
                </a:solidFill>
              </a:rPr>
              <a:t>kchara01@ucy.ac.cy</a:t>
            </a:r>
            <a:r>
              <a:rPr lang="el-GR" b="1" dirty="0">
                <a:solidFill>
                  <a:schemeClr val="tx1"/>
                </a:solidFill>
              </a:rPr>
              <a:t> </a:t>
            </a:r>
            <a:endParaRPr lang="en-GB" b="1" dirty="0">
              <a:solidFill>
                <a:schemeClr val="tx1"/>
              </a:solidFill>
            </a:endParaRPr>
          </a:p>
        </p:txBody>
      </p:sp>
      <p:sp>
        <p:nvSpPr>
          <p:cNvPr id="7" name="TextBox 6">
            <a:extLst>
              <a:ext uri="{FF2B5EF4-FFF2-40B4-BE49-F238E27FC236}">
                <a16:creationId xmlns:a16="http://schemas.microsoft.com/office/drawing/2014/main" id="{B071295C-B15E-44B3-A0C9-AA9E9730A4D3}"/>
              </a:ext>
            </a:extLst>
          </p:cNvPr>
          <p:cNvSpPr txBox="1"/>
          <p:nvPr/>
        </p:nvSpPr>
        <p:spPr>
          <a:xfrm>
            <a:off x="2088332" y="2580511"/>
            <a:ext cx="7665881" cy="861774"/>
          </a:xfrm>
          <a:prstGeom prst="rect">
            <a:avLst/>
          </a:prstGeom>
          <a:noFill/>
        </p:spPr>
        <p:txBody>
          <a:bodyPr wrap="none" rtlCol="0">
            <a:spAutoFit/>
          </a:bodyPr>
          <a:lstStyle/>
          <a:p>
            <a:r>
              <a:rPr lang="el-GR" sz="2500" b="1" dirty="0"/>
              <a:t>Προστασία Ανθρωπίνων Δικαιωμάτων εν μέσω Κρίσεων: </a:t>
            </a:r>
          </a:p>
          <a:p>
            <a:pPr algn="ctr"/>
            <a:r>
              <a:rPr lang="el-GR" sz="2500" b="1" dirty="0"/>
              <a:t>Η περίπτωση της Βίας κατά Γυναικών </a:t>
            </a:r>
            <a:endParaRPr lang="en-GB" sz="2500" b="1" dirty="0"/>
          </a:p>
        </p:txBody>
      </p:sp>
    </p:spTree>
    <p:extLst>
      <p:ext uri="{BB962C8B-B14F-4D97-AF65-F5344CB8AC3E}">
        <p14:creationId xmlns:p14="http://schemas.microsoft.com/office/powerpoint/2010/main" val="2661228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3823" y="2660072"/>
            <a:ext cx="11263232" cy="3921349"/>
          </a:xfrm>
        </p:spPr>
        <p:txBody>
          <a:bodyPr>
            <a:normAutofit fontScale="55000" lnSpcReduction="20000"/>
          </a:bodyPr>
          <a:lstStyle/>
          <a:p>
            <a:pPr>
              <a:buClr>
                <a:schemeClr val="accent3"/>
              </a:buClr>
              <a:buFont typeface="Wingdings" panose="05000000000000000000" pitchFamily="2" charset="2"/>
              <a:buChar char="Ø"/>
            </a:pPr>
            <a:r>
              <a:rPr lang="en-GB" sz="3300" dirty="0">
                <a:cs typeface="Calibri" panose="020F0502020204030204" pitchFamily="34" charset="0"/>
              </a:rPr>
              <a:t> </a:t>
            </a:r>
            <a:r>
              <a:rPr lang="el-GR" sz="3300" dirty="0">
                <a:cs typeface="Calibri" panose="020F0502020204030204" pitchFamily="34" charset="0"/>
              </a:rPr>
              <a:t>Ενσωμάτωση της πτυχής του φύλου σε κάθε μέτρο που λαμβάνεται </a:t>
            </a:r>
            <a:endParaRPr lang="en-GB" sz="3300" dirty="0">
              <a:cs typeface="Calibri" panose="020F0502020204030204" pitchFamily="34" charset="0"/>
            </a:endParaRPr>
          </a:p>
          <a:p>
            <a:pPr marL="0" indent="0">
              <a:buClr>
                <a:schemeClr val="accent3"/>
              </a:buClr>
              <a:buNone/>
            </a:pPr>
            <a:r>
              <a:rPr lang="en-GB" sz="3200" dirty="0">
                <a:cs typeface="Calibri" panose="020F0502020204030204" pitchFamily="34" charset="0"/>
              </a:rPr>
              <a:t>     </a:t>
            </a:r>
            <a:r>
              <a:rPr lang="el-GR" sz="3200" dirty="0">
                <a:cs typeface="Calibri" panose="020F0502020204030204" pitchFamily="34" charset="0"/>
              </a:rPr>
              <a:t>για αντιμετώπιση και περιορισμό της πανδημίας </a:t>
            </a:r>
            <a:r>
              <a:rPr lang="en-GB" sz="3200" dirty="0">
                <a:cs typeface="Calibri" panose="020F0502020204030204" pitchFamily="34" charset="0"/>
              </a:rPr>
              <a:t>(</a:t>
            </a:r>
            <a:r>
              <a:rPr lang="en-GB" sz="3200" b="1" dirty="0">
                <a:cs typeface="Calibri" panose="020F0502020204030204" pitchFamily="34" charset="0"/>
              </a:rPr>
              <a:t>gender-sensitive </a:t>
            </a:r>
            <a:r>
              <a:rPr lang="en-GB" sz="3200" dirty="0">
                <a:cs typeface="Calibri" panose="020F0502020204030204" pitchFamily="34" charset="0"/>
              </a:rPr>
              <a:t>policies</a:t>
            </a:r>
            <a:r>
              <a:rPr lang="el-GR" sz="3200" dirty="0">
                <a:cs typeface="Calibri" panose="020F0502020204030204" pitchFamily="34" charset="0"/>
              </a:rPr>
              <a:t>)</a:t>
            </a:r>
            <a:endParaRPr lang="en-GB" sz="3200" dirty="0">
              <a:cs typeface="Calibri" panose="020F0502020204030204" pitchFamily="34" charset="0"/>
            </a:endParaRPr>
          </a:p>
          <a:p>
            <a:pPr>
              <a:buClr>
                <a:schemeClr val="accent3"/>
              </a:buClr>
              <a:buFont typeface="Wingdings" panose="05000000000000000000" pitchFamily="2" charset="2"/>
              <a:buChar char="Ø"/>
            </a:pPr>
            <a:r>
              <a:rPr lang="en-GB" sz="3200" dirty="0"/>
              <a:t> </a:t>
            </a:r>
            <a:r>
              <a:rPr lang="el-GR" sz="3200" dirty="0" err="1"/>
              <a:t>Προσβάσιμες</a:t>
            </a:r>
            <a:r>
              <a:rPr lang="el-GR" sz="3200" dirty="0"/>
              <a:t> υπηρεσίες προστασίας των θυμάτων </a:t>
            </a:r>
            <a:endParaRPr lang="en-GB" sz="3200" dirty="0"/>
          </a:p>
          <a:p>
            <a:pPr marL="0" indent="0">
              <a:buClr>
                <a:schemeClr val="accent3"/>
              </a:buClr>
              <a:buNone/>
            </a:pPr>
            <a:r>
              <a:rPr lang="en-GB" sz="3200" dirty="0">
                <a:solidFill>
                  <a:srgbClr val="000000"/>
                </a:solidFill>
                <a:cs typeface="Calibri" panose="020F0502020204030204" pitchFamily="34" charset="0"/>
              </a:rPr>
              <a:t>    </a:t>
            </a:r>
            <a:r>
              <a:rPr lang="el-GR" sz="3200" dirty="0">
                <a:solidFill>
                  <a:srgbClr val="000000"/>
                </a:solidFill>
                <a:cs typeface="Calibri" panose="020F0502020204030204" pitchFamily="34" charset="0"/>
              </a:rPr>
              <a:t>(</a:t>
            </a:r>
            <a:r>
              <a:rPr lang="en-GB" sz="3200" dirty="0">
                <a:solidFill>
                  <a:srgbClr val="000000"/>
                </a:solidFill>
                <a:cs typeface="Calibri" panose="020F0502020204030204" pitchFamily="34" charset="0"/>
              </a:rPr>
              <a:t>qualifying as “</a:t>
            </a:r>
            <a:r>
              <a:rPr lang="en-GB" sz="3200" b="1" dirty="0">
                <a:solidFill>
                  <a:srgbClr val="000000"/>
                </a:solidFill>
                <a:cs typeface="Calibri" panose="020F0502020204030204" pitchFamily="34" charset="0"/>
              </a:rPr>
              <a:t>essential</a:t>
            </a:r>
            <a:r>
              <a:rPr lang="en-GB" sz="3200" dirty="0">
                <a:solidFill>
                  <a:srgbClr val="000000"/>
                </a:solidFill>
                <a:cs typeface="Calibri" panose="020F0502020204030204" pitchFamily="34" charset="0"/>
              </a:rPr>
              <a:t>” services). </a:t>
            </a:r>
          </a:p>
          <a:p>
            <a:pPr marL="0" indent="0">
              <a:buClr>
                <a:schemeClr val="accent3"/>
              </a:buClr>
              <a:buNone/>
            </a:pPr>
            <a:endParaRPr lang="el-GR" sz="3200" dirty="0">
              <a:solidFill>
                <a:srgbClr val="000000"/>
              </a:solidFill>
              <a:cs typeface="Calibri" panose="020F0502020204030204" pitchFamily="34" charset="0"/>
            </a:endParaRPr>
          </a:p>
          <a:p>
            <a:pPr>
              <a:buClr>
                <a:schemeClr val="accent3"/>
              </a:buClr>
              <a:buFont typeface="Wingdings" panose="05000000000000000000" pitchFamily="2" charset="2"/>
              <a:buChar char="Ø"/>
            </a:pPr>
            <a:r>
              <a:rPr lang="en-GB" sz="3200" dirty="0">
                <a:solidFill>
                  <a:srgbClr val="000000"/>
                </a:solidFill>
                <a:cs typeface="Calibri" panose="020F0502020204030204" pitchFamily="34" charset="0"/>
              </a:rPr>
              <a:t> </a:t>
            </a:r>
            <a:r>
              <a:rPr lang="el-GR" sz="3200" dirty="0" err="1">
                <a:solidFill>
                  <a:srgbClr val="000000"/>
                </a:solidFill>
                <a:cs typeface="Calibri" panose="020F0502020204030204" pitchFamily="34" charset="0"/>
              </a:rPr>
              <a:t>Στοχευμένη</a:t>
            </a:r>
            <a:r>
              <a:rPr lang="el-GR" sz="3200" dirty="0">
                <a:solidFill>
                  <a:srgbClr val="000000"/>
                </a:solidFill>
                <a:cs typeface="Calibri" panose="020F0502020204030204" pitchFamily="34" charset="0"/>
              </a:rPr>
              <a:t> οικονομική υποστήριξη </a:t>
            </a:r>
            <a:endParaRPr lang="en-GB" sz="3200" dirty="0">
              <a:solidFill>
                <a:srgbClr val="000000"/>
              </a:solidFill>
              <a:cs typeface="Calibri" panose="020F0502020204030204" pitchFamily="34" charset="0"/>
            </a:endParaRPr>
          </a:p>
          <a:p>
            <a:pPr>
              <a:buClr>
                <a:schemeClr val="accent3"/>
              </a:buClr>
              <a:buFont typeface="Wingdings" panose="05000000000000000000" pitchFamily="2" charset="2"/>
              <a:buChar char="Ø"/>
            </a:pPr>
            <a:endParaRPr lang="en-GB" sz="1900" dirty="0">
              <a:solidFill>
                <a:srgbClr val="000000"/>
              </a:solidFill>
              <a:cs typeface="Calibri" panose="020F0502020204030204" pitchFamily="34" charset="0"/>
            </a:endParaRPr>
          </a:p>
          <a:p>
            <a:pPr>
              <a:buClr>
                <a:schemeClr val="accent3"/>
              </a:buClr>
              <a:buFont typeface="Wingdings" panose="05000000000000000000" pitchFamily="2" charset="2"/>
              <a:buChar char="Ø"/>
            </a:pPr>
            <a:endParaRPr lang="en-GB" sz="1900" dirty="0">
              <a:solidFill>
                <a:srgbClr val="000000"/>
              </a:solidFill>
              <a:cs typeface="Calibri" panose="020F0502020204030204" pitchFamily="34" charset="0"/>
            </a:endParaRPr>
          </a:p>
          <a:p>
            <a:pPr>
              <a:buClr>
                <a:schemeClr val="accent3"/>
              </a:buClr>
              <a:buFont typeface="Wingdings" panose="05000000000000000000" pitchFamily="2" charset="2"/>
              <a:buChar char="Ø"/>
            </a:pPr>
            <a:r>
              <a:rPr lang="el-GR" sz="3200" dirty="0"/>
              <a:t>Εξασφάλιση </a:t>
            </a:r>
            <a:r>
              <a:rPr lang="el-GR" sz="3200" b="1" dirty="0"/>
              <a:t>της λειτουργίας </a:t>
            </a:r>
            <a:r>
              <a:rPr lang="el-GR" sz="3200" dirty="0"/>
              <a:t>των </a:t>
            </a:r>
            <a:r>
              <a:rPr lang="el-GR" sz="3200" b="1" dirty="0"/>
              <a:t>Δικαστηρίων</a:t>
            </a:r>
            <a:r>
              <a:rPr lang="el-GR" sz="3200" dirty="0"/>
              <a:t> / συστήματος Δικαιοσύνης </a:t>
            </a:r>
            <a:endParaRPr lang="en-GB" sz="3200" dirty="0"/>
          </a:p>
          <a:p>
            <a:pPr>
              <a:buClr>
                <a:schemeClr val="accent3"/>
              </a:buClr>
              <a:buFont typeface="Wingdings" panose="05000000000000000000" pitchFamily="2" charset="2"/>
              <a:buChar char="Ø"/>
            </a:pPr>
            <a:r>
              <a:rPr lang="el-GR" sz="3200" dirty="0" err="1">
                <a:solidFill>
                  <a:srgbClr val="000000"/>
                </a:solidFill>
                <a:cs typeface="Calibri" panose="020F0502020204030204" pitchFamily="34" charset="0"/>
              </a:rPr>
              <a:t>Προτεραιοποίηση</a:t>
            </a:r>
            <a:r>
              <a:rPr lang="el-GR" sz="3200" dirty="0">
                <a:solidFill>
                  <a:srgbClr val="000000"/>
                </a:solidFill>
                <a:cs typeface="Calibri" panose="020F0502020204030204" pitchFamily="34" charset="0"/>
              </a:rPr>
              <a:t> της ασφάλειας και προστασίας των θυμάτων από όλες τις αρμόδιες υπηρεσίες </a:t>
            </a:r>
            <a:endParaRPr lang="en-GB" sz="3200" dirty="0">
              <a:solidFill>
                <a:srgbClr val="000000"/>
              </a:solidFill>
              <a:cs typeface="Calibri" panose="020F0502020204030204" pitchFamily="34" charset="0"/>
            </a:endParaRPr>
          </a:p>
          <a:p>
            <a:pPr marL="0" indent="0">
              <a:buClr>
                <a:schemeClr val="accent3"/>
              </a:buClr>
              <a:buNone/>
            </a:pPr>
            <a:r>
              <a:rPr lang="en-GB" sz="3200" dirty="0">
                <a:solidFill>
                  <a:srgbClr val="000000"/>
                </a:solidFill>
                <a:cs typeface="Calibri" panose="020F0502020204030204" pitchFamily="34" charset="0"/>
              </a:rPr>
              <a:t>   </a:t>
            </a:r>
            <a:r>
              <a:rPr lang="el-GR" sz="3200" dirty="0">
                <a:solidFill>
                  <a:srgbClr val="000000"/>
                </a:solidFill>
                <a:cs typeface="Calibri" panose="020F0502020204030204" pitchFamily="34" charset="0"/>
              </a:rPr>
              <a:t>(</a:t>
            </a:r>
            <a:r>
              <a:rPr lang="en-GB" sz="3200" dirty="0">
                <a:solidFill>
                  <a:srgbClr val="000000"/>
                </a:solidFill>
                <a:cs typeface="Calibri" panose="020F0502020204030204" pitchFamily="34" charset="0"/>
              </a:rPr>
              <a:t>adequate and immediate protection from the risk of harm</a:t>
            </a:r>
            <a:r>
              <a:rPr lang="el-GR" sz="3200" dirty="0">
                <a:solidFill>
                  <a:srgbClr val="000000"/>
                </a:solidFill>
                <a:cs typeface="Calibri" panose="020F0502020204030204" pitchFamily="34" charset="0"/>
              </a:rPr>
              <a:t> / </a:t>
            </a:r>
            <a:r>
              <a:rPr lang="en-GB" sz="3200" b="1" dirty="0">
                <a:solidFill>
                  <a:srgbClr val="000000"/>
                </a:solidFill>
                <a:cs typeface="Calibri" panose="020F0502020204030204" pitchFamily="34" charset="0"/>
              </a:rPr>
              <a:t>pretrial detention </a:t>
            </a:r>
            <a:r>
              <a:rPr lang="en-GB" sz="3200" dirty="0">
                <a:solidFill>
                  <a:srgbClr val="000000"/>
                </a:solidFill>
                <a:cs typeface="Calibri" panose="020F0502020204030204" pitchFamily="34" charset="0"/>
              </a:rPr>
              <a:t>should remain the preferred option in        </a:t>
            </a:r>
          </a:p>
          <a:p>
            <a:pPr marL="0" indent="0">
              <a:buClr>
                <a:schemeClr val="accent3"/>
              </a:buClr>
              <a:buNone/>
            </a:pPr>
            <a:r>
              <a:rPr lang="en-GB" sz="3200" b="1" dirty="0">
                <a:solidFill>
                  <a:srgbClr val="000000"/>
                </a:solidFill>
                <a:cs typeface="Calibri" panose="020F0502020204030204" pitchFamily="34" charset="0"/>
              </a:rPr>
              <a:t>    high-risk</a:t>
            </a:r>
            <a:r>
              <a:rPr lang="en-GB" sz="3200" dirty="0">
                <a:solidFill>
                  <a:srgbClr val="000000"/>
                </a:solidFill>
                <a:cs typeface="Calibri" panose="020F0502020204030204" pitchFamily="34" charset="0"/>
              </a:rPr>
              <a:t> cases</a:t>
            </a:r>
            <a:r>
              <a:rPr lang="el-GR" sz="3200" dirty="0">
                <a:solidFill>
                  <a:srgbClr val="000000"/>
                </a:solidFill>
                <a:cs typeface="Calibri" panose="020F0502020204030204" pitchFamily="34" charset="0"/>
              </a:rPr>
              <a:t>)</a:t>
            </a:r>
            <a:r>
              <a:rPr lang="en-GB" sz="3200" dirty="0">
                <a:solidFill>
                  <a:srgbClr val="000000"/>
                </a:solidFill>
                <a:cs typeface="Calibri" panose="020F0502020204030204" pitchFamily="34" charset="0"/>
              </a:rPr>
              <a:t>. </a:t>
            </a:r>
            <a:r>
              <a:rPr lang="en-GB" sz="2400" dirty="0">
                <a:solidFill>
                  <a:srgbClr val="000000"/>
                </a:solidFill>
                <a:cs typeface="Calibri" panose="020F0502020204030204" pitchFamily="34" charset="0"/>
              </a:rPr>
              <a:t> </a:t>
            </a:r>
            <a:endParaRPr lang="en-GB" sz="2400" dirty="0"/>
          </a:p>
          <a:p>
            <a:endParaRPr lang="en-GB" dirty="0"/>
          </a:p>
          <a:p>
            <a:endParaRPr lang="en-US" dirty="0"/>
          </a:p>
        </p:txBody>
      </p:sp>
      <p:sp>
        <p:nvSpPr>
          <p:cNvPr id="7" name="Title 1">
            <a:extLst>
              <a:ext uri="{FF2B5EF4-FFF2-40B4-BE49-F238E27FC236}">
                <a16:creationId xmlns:a16="http://schemas.microsoft.com/office/drawing/2014/main" id="{74C80627-8EDE-44FB-95F2-84C8E639BB95}"/>
              </a:ext>
            </a:extLst>
          </p:cNvPr>
          <p:cNvSpPr>
            <a:spLocks noGrp="1"/>
          </p:cNvSpPr>
          <p:nvPr>
            <p:ph type="title"/>
          </p:nvPr>
        </p:nvSpPr>
        <p:spPr>
          <a:xfrm>
            <a:off x="259644" y="1588655"/>
            <a:ext cx="11533239" cy="914400"/>
          </a:xfrm>
          <a:solidFill>
            <a:schemeClr val="accent2">
              <a:lumMod val="20000"/>
              <a:lumOff val="80000"/>
            </a:schemeClr>
          </a:solidFill>
        </p:spPr>
        <p:txBody>
          <a:bodyPr>
            <a:normAutofit/>
          </a:bodyPr>
          <a:lstStyle/>
          <a:p>
            <a:r>
              <a:rPr lang="el-GR" sz="2400" b="1" dirty="0"/>
              <a:t>Προτεινόμενες Δράσεις &amp; Μέτρα Αντιμετώπισης της Βίας κατά τη Διάρκεια της Πανδημίας, σύμφωνα με πρόνοιες της Σύμβασης της Κωνσταντινούπολης</a:t>
            </a:r>
            <a:endParaRPr lang="en-GB" sz="2400" b="1" dirty="0"/>
          </a:p>
        </p:txBody>
      </p:sp>
      <p:sp>
        <p:nvSpPr>
          <p:cNvPr id="8" name="Title 1">
            <a:extLst>
              <a:ext uri="{FF2B5EF4-FFF2-40B4-BE49-F238E27FC236}">
                <a16:creationId xmlns:a16="http://schemas.microsoft.com/office/drawing/2014/main" id="{DA4F621C-B1B7-4B4C-B3BB-E8C8AEB01E66}"/>
              </a:ext>
            </a:extLst>
          </p:cNvPr>
          <p:cNvSpPr txBox="1">
            <a:spLocks/>
          </p:cNvSpPr>
          <p:nvPr/>
        </p:nvSpPr>
        <p:spPr>
          <a:xfrm>
            <a:off x="235527" y="310085"/>
            <a:ext cx="11696829" cy="120262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2700" b="1" i="0" u="none" strike="noStrike" kern="1200" cap="none" spc="0" normalizeH="0" baseline="0" noProof="0" dirty="0">
                <a:ln>
                  <a:noFill/>
                </a:ln>
                <a:solidFill>
                  <a:schemeClr val="accent6"/>
                </a:solidFill>
                <a:effectLst/>
                <a:uLnTx/>
                <a:uFillTx/>
                <a:latin typeface="+mj-lt"/>
                <a:ea typeface="+mn-ea"/>
                <a:cs typeface="+mn-cs"/>
              </a:rPr>
              <a:t>ΜΕΡΟΣ ΙΙ: </a:t>
            </a:r>
            <a:br>
              <a:rPr kumimoji="0" lang="el-GR" sz="2700" b="1" i="0" u="none" strike="noStrike" kern="1200" cap="none" spc="0" normalizeH="0" baseline="0" noProof="0" dirty="0">
                <a:ln>
                  <a:noFill/>
                </a:ln>
                <a:solidFill>
                  <a:schemeClr val="tx1"/>
                </a:solidFill>
                <a:effectLst/>
                <a:uLnTx/>
                <a:uFillTx/>
                <a:latin typeface="+mj-lt"/>
                <a:ea typeface="+mn-ea"/>
                <a:cs typeface="+mn-cs"/>
              </a:rPr>
            </a:br>
            <a:r>
              <a:rPr kumimoji="0" lang="el-GR" sz="2700" b="1" i="0" u="none" strike="noStrike" kern="1200" cap="none" spc="0" normalizeH="0" baseline="0" noProof="0" dirty="0">
                <a:ln>
                  <a:noFill/>
                </a:ln>
                <a:solidFill>
                  <a:schemeClr val="tx1"/>
                </a:solidFill>
                <a:effectLst/>
                <a:uLnTx/>
                <a:uFillTx/>
                <a:latin typeface="+mj-lt"/>
                <a:ea typeface="+mn-ea"/>
                <a:cs typeface="+mn-cs"/>
              </a:rPr>
              <a:t>ΕΝΔΟΟΙΚΟΓΕΝΕΙΑΚΗ ΒΙΑ: </a:t>
            </a:r>
            <a:r>
              <a:rPr lang="el-GR" sz="2700" b="1" dirty="0">
                <a:latin typeface="+mj-lt"/>
              </a:rPr>
              <a:t>ΔΙΑΡΚΕΙΣ </a:t>
            </a:r>
            <a:r>
              <a:rPr kumimoji="0" lang="el-GR" sz="2700" b="1" i="0" u="none" strike="noStrike" kern="1200" cap="none" spc="0" normalizeH="0" baseline="0" noProof="0" dirty="0">
                <a:ln>
                  <a:noFill/>
                </a:ln>
                <a:solidFill>
                  <a:schemeClr val="tx1"/>
                </a:solidFill>
                <a:effectLst/>
                <a:uLnTx/>
                <a:uFillTx/>
                <a:latin typeface="+mj-lt"/>
                <a:ea typeface="+mn-ea"/>
                <a:cs typeface="+mn-cs"/>
              </a:rPr>
              <a:t>ΚΡΑΤΙΚΕΣ ΥΠΟΧΡΕΩΣΕΙΣ</a:t>
            </a:r>
            <a:r>
              <a:rPr kumimoji="0" lang="en-US" sz="2700" b="1" i="0" u="none" strike="noStrike" kern="1200" cap="none" spc="0" normalizeH="0" baseline="0" noProof="0" dirty="0">
                <a:ln>
                  <a:noFill/>
                </a:ln>
                <a:solidFill>
                  <a:schemeClr val="tx1"/>
                </a:solidFill>
                <a:effectLst/>
                <a:uLnTx/>
                <a:uFillTx/>
                <a:latin typeface="+mj-lt"/>
                <a:ea typeface="+mn-ea"/>
                <a:cs typeface="+mn-cs"/>
              </a:rPr>
              <a:t> </a:t>
            </a:r>
            <a:endParaRPr kumimoji="0" lang="en-GB" sz="2700" b="1" i="0" u="none" strike="noStrike" kern="1200" cap="none" spc="0" normalizeH="0" baseline="0" noProof="0" dirty="0">
              <a:ln>
                <a:noFill/>
              </a:ln>
              <a:solidFill>
                <a:schemeClr val="tx1"/>
              </a:solidFill>
              <a:effectLst/>
              <a:uLnTx/>
              <a:uFillTx/>
              <a:latin typeface="+mj-lt"/>
              <a:ea typeface="+mn-ea"/>
              <a:cs typeface="+mn-cs"/>
            </a:endParaRPr>
          </a:p>
        </p:txBody>
      </p:sp>
      <p:pic>
        <p:nvPicPr>
          <p:cNvPr id="2052" name="Picture 4" descr="World Health Organization (WHO) on Twitter: &quot;Governments can help protect  women &amp; their children from violence during #COVID19. 🌻 Incl. violence  against women essential services in COVID-19 emergency preparedness &amp;  response plans">
            <a:extLst>
              <a:ext uri="{FF2B5EF4-FFF2-40B4-BE49-F238E27FC236}">
                <a16:creationId xmlns:a16="http://schemas.microsoft.com/office/drawing/2014/main" id="{301C6717-255F-4566-81EB-9F8CEC9FE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2381" y="2152073"/>
            <a:ext cx="3320530" cy="3362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238E56-6049-49A5-A9AC-64F936BCBF30}"/>
              </a:ext>
            </a:extLst>
          </p:cNvPr>
          <p:cNvPicPr>
            <a:picLocks noChangeAspect="1"/>
          </p:cNvPicPr>
          <p:nvPr/>
        </p:nvPicPr>
        <p:blipFill>
          <a:blip r:embed="rId3" cstate="print"/>
          <a:stretch>
            <a:fillRect/>
          </a:stretch>
        </p:blipFill>
        <p:spPr>
          <a:xfrm>
            <a:off x="8744019" y="5139982"/>
            <a:ext cx="2681777" cy="1407933"/>
          </a:xfrm>
          <a:prstGeom prst="rect">
            <a:avLst/>
          </a:prstGeom>
        </p:spPr>
      </p:pic>
      <p:sp>
        <p:nvSpPr>
          <p:cNvPr id="5" name="Title 1">
            <a:extLst>
              <a:ext uri="{FF2B5EF4-FFF2-40B4-BE49-F238E27FC236}">
                <a16:creationId xmlns:a16="http://schemas.microsoft.com/office/drawing/2014/main" id="{8BBA56AB-112D-44A9-A700-4DB04E97413D}"/>
              </a:ext>
            </a:extLst>
          </p:cNvPr>
          <p:cNvSpPr>
            <a:spLocks noGrp="1"/>
          </p:cNvSpPr>
          <p:nvPr>
            <p:ph type="title"/>
          </p:nvPr>
        </p:nvSpPr>
        <p:spPr>
          <a:xfrm>
            <a:off x="259644" y="1588655"/>
            <a:ext cx="11533239" cy="914400"/>
          </a:xfrm>
          <a:solidFill>
            <a:schemeClr val="accent2">
              <a:lumMod val="20000"/>
              <a:lumOff val="80000"/>
            </a:schemeClr>
          </a:solidFill>
        </p:spPr>
        <p:txBody>
          <a:bodyPr>
            <a:normAutofit/>
          </a:bodyPr>
          <a:lstStyle/>
          <a:p>
            <a:r>
              <a:rPr lang="el-GR" sz="2400" b="1" dirty="0"/>
              <a:t>Προτεινόμενες Δράσεις &amp; Μέτρα Αντιμετώπισης της Βίας κατά τη Διάρκεια της Πανδημίας, σύμφωνα με πρόνοιες της Σύμβασης της Κωνσταντινούπολης</a:t>
            </a:r>
            <a:endParaRPr lang="en-GB" sz="2400" b="1" dirty="0"/>
          </a:p>
        </p:txBody>
      </p:sp>
      <p:sp>
        <p:nvSpPr>
          <p:cNvPr id="6" name="Content Placeholder 5">
            <a:extLst>
              <a:ext uri="{FF2B5EF4-FFF2-40B4-BE49-F238E27FC236}">
                <a16:creationId xmlns:a16="http://schemas.microsoft.com/office/drawing/2014/main" id="{8A4580CD-E070-4340-AF0D-D9FD63D6835D}"/>
              </a:ext>
            </a:extLst>
          </p:cNvPr>
          <p:cNvSpPr>
            <a:spLocks noGrp="1"/>
          </p:cNvSpPr>
          <p:nvPr>
            <p:ph idx="1"/>
          </p:nvPr>
        </p:nvSpPr>
        <p:spPr>
          <a:xfrm>
            <a:off x="383823" y="2886788"/>
            <a:ext cx="11263232" cy="3694634"/>
          </a:xfrm>
        </p:spPr>
        <p:txBody>
          <a:bodyPr>
            <a:normAutofit/>
          </a:bodyPr>
          <a:lstStyle/>
          <a:p>
            <a:pPr>
              <a:buClr>
                <a:schemeClr val="accent3"/>
              </a:buClr>
              <a:buFont typeface="Wingdings" panose="05000000000000000000" pitchFamily="2" charset="2"/>
              <a:buChar char="Ø"/>
            </a:pPr>
            <a:r>
              <a:rPr lang="el-GR" sz="2000" dirty="0">
                <a:solidFill>
                  <a:srgbClr val="000000"/>
                </a:solidFill>
                <a:cs typeface="Calibri" panose="020F0502020204030204" pitchFamily="34" charset="0"/>
              </a:rPr>
              <a:t>Αύξηση χωρητικότητας καταφυγίων, στελέχωση γραμμών βοήθειας</a:t>
            </a:r>
          </a:p>
          <a:p>
            <a:pPr>
              <a:buClr>
                <a:schemeClr val="accent3"/>
              </a:buClr>
              <a:buFont typeface="Wingdings" panose="05000000000000000000" pitchFamily="2" charset="2"/>
              <a:buChar char="Ø"/>
            </a:pPr>
            <a:r>
              <a:rPr lang="el-GR" sz="2000" dirty="0">
                <a:solidFill>
                  <a:srgbClr val="000000"/>
                </a:solidFill>
                <a:cs typeface="Calibri" panose="020F0502020204030204" pitchFamily="34" charset="0"/>
              </a:rPr>
              <a:t>Ανάπτυξη </a:t>
            </a:r>
            <a:r>
              <a:rPr lang="el-GR" sz="2000" b="1" dirty="0">
                <a:solidFill>
                  <a:schemeClr val="accent3">
                    <a:lumMod val="75000"/>
                  </a:schemeClr>
                </a:solidFill>
                <a:cs typeface="Calibri" panose="020F0502020204030204" pitchFamily="34" charset="0"/>
              </a:rPr>
              <a:t>εναλλακτικών </a:t>
            </a:r>
            <a:r>
              <a:rPr lang="el-GR" sz="2000" dirty="0">
                <a:solidFill>
                  <a:srgbClr val="000000"/>
                </a:solidFill>
                <a:cs typeface="Calibri" panose="020F0502020204030204" pitchFamily="34" charset="0"/>
              </a:rPr>
              <a:t>τρόπων επικοινωνίας με υποστηρικτικές υπηρεσίες </a:t>
            </a:r>
            <a:r>
              <a:rPr lang="el-GR" sz="2000" b="1" dirty="0">
                <a:solidFill>
                  <a:srgbClr val="000000"/>
                </a:solidFill>
                <a:cs typeface="Calibri" panose="020F0502020204030204" pitchFamily="34" charset="0"/>
              </a:rPr>
              <a:t>μέσω διαδικτύου </a:t>
            </a:r>
            <a:r>
              <a:rPr lang="el-GR" sz="2000" dirty="0">
                <a:solidFill>
                  <a:srgbClr val="000000"/>
                </a:solidFill>
                <a:cs typeface="Calibri" panose="020F0502020204030204" pitchFamily="34" charset="0"/>
              </a:rPr>
              <a:t>(</a:t>
            </a:r>
            <a:r>
              <a:rPr lang="en-GB" sz="2000" dirty="0">
                <a:solidFill>
                  <a:srgbClr val="000000"/>
                </a:solidFill>
                <a:cs typeface="Calibri" panose="020F0502020204030204" pitchFamily="34" charset="0"/>
              </a:rPr>
              <a:t>helplines with chat-systems</a:t>
            </a:r>
            <a:r>
              <a:rPr lang="el-GR" sz="2000" dirty="0">
                <a:solidFill>
                  <a:srgbClr val="000000"/>
                </a:solidFill>
                <a:cs typeface="Calibri" panose="020F0502020204030204" pitchFamily="34" charset="0"/>
              </a:rPr>
              <a:t>, </a:t>
            </a:r>
            <a:r>
              <a:rPr lang="en-GB" sz="2000" dirty="0">
                <a:solidFill>
                  <a:srgbClr val="000000"/>
                </a:solidFill>
                <a:cs typeface="Calibri" panose="020F0502020204030204" pitchFamily="34" charset="0"/>
              </a:rPr>
              <a:t>support and psychological assistance to victims online</a:t>
            </a:r>
            <a:r>
              <a:rPr lang="el-GR" sz="2000" dirty="0">
                <a:solidFill>
                  <a:srgbClr val="000000"/>
                </a:solidFill>
                <a:cs typeface="Calibri" panose="020F0502020204030204" pitchFamily="34" charset="0"/>
              </a:rPr>
              <a:t>, </a:t>
            </a:r>
            <a:r>
              <a:rPr lang="en-GB" sz="2000" dirty="0">
                <a:solidFill>
                  <a:srgbClr val="000000"/>
                </a:solidFill>
                <a:cs typeface="Calibri" panose="020F0502020204030204" pitchFamily="34" charset="0"/>
              </a:rPr>
              <a:t>etc</a:t>
            </a:r>
            <a:r>
              <a:rPr lang="el-GR" sz="2000" dirty="0">
                <a:solidFill>
                  <a:srgbClr val="000000"/>
                </a:solidFill>
                <a:cs typeface="Calibri" panose="020F0502020204030204" pitchFamily="34" charset="0"/>
              </a:rPr>
              <a:t>.</a:t>
            </a:r>
            <a:r>
              <a:rPr lang="en-GB" sz="2000" dirty="0">
                <a:solidFill>
                  <a:srgbClr val="000000"/>
                </a:solidFill>
                <a:cs typeface="Calibri" panose="020F0502020204030204" pitchFamily="34" charset="0"/>
              </a:rPr>
              <a:t>)</a:t>
            </a:r>
            <a:r>
              <a:rPr lang="el-GR" sz="2000" dirty="0">
                <a:solidFill>
                  <a:srgbClr val="000000"/>
                </a:solidFill>
                <a:cs typeface="Calibri" panose="020F0502020204030204" pitchFamily="34" charset="0"/>
              </a:rPr>
              <a:t> / Χρήση </a:t>
            </a:r>
            <a:r>
              <a:rPr lang="el-GR" sz="2000" b="1" dirty="0">
                <a:solidFill>
                  <a:schemeClr val="accent3">
                    <a:lumMod val="75000"/>
                  </a:schemeClr>
                </a:solidFill>
                <a:cs typeface="Calibri" panose="020F0502020204030204" pitchFamily="34" charset="0"/>
              </a:rPr>
              <a:t>κωδικών</a:t>
            </a:r>
            <a:r>
              <a:rPr lang="el-GR" sz="2000" dirty="0">
                <a:solidFill>
                  <a:srgbClr val="000000"/>
                </a:solidFill>
                <a:cs typeface="Calibri" panose="020F0502020204030204" pitchFamily="34" charset="0"/>
              </a:rPr>
              <a:t> στα φαρμακεία </a:t>
            </a:r>
          </a:p>
          <a:p>
            <a:pPr>
              <a:buClr>
                <a:schemeClr val="accent3"/>
              </a:buClr>
              <a:buFont typeface="Wingdings" panose="05000000000000000000" pitchFamily="2" charset="2"/>
              <a:buChar char="Ø"/>
            </a:pPr>
            <a:r>
              <a:rPr lang="el-GR" sz="2000" b="1" dirty="0">
                <a:cs typeface="Calibri" panose="020F0502020204030204" pitchFamily="34" charset="0"/>
              </a:rPr>
              <a:t>Πρόσβαση στην πληροφόρηση </a:t>
            </a:r>
            <a:r>
              <a:rPr lang="el-GR" sz="2000" dirty="0">
                <a:solidFill>
                  <a:srgbClr val="000000"/>
                </a:solidFill>
                <a:cs typeface="Calibri" panose="020F0502020204030204" pitchFamily="34" charset="0"/>
              </a:rPr>
              <a:t>για υποστηρικτικές υπηρεσίες σε γλώσσα και με τρόπο που να γίνεται αντιληπτή από ιδιαίτερα ευάλωτες ομάδες γυναικών (</a:t>
            </a:r>
            <a:r>
              <a:rPr lang="en-GB" sz="2000" dirty="0">
                <a:solidFill>
                  <a:srgbClr val="000000"/>
                </a:solidFill>
                <a:cs typeface="Calibri" panose="020F0502020204030204" pitchFamily="34" charset="0"/>
              </a:rPr>
              <a:t>asylum seeking</a:t>
            </a:r>
            <a:r>
              <a:rPr lang="el-GR" sz="2000" dirty="0">
                <a:solidFill>
                  <a:srgbClr val="000000"/>
                </a:solidFill>
                <a:cs typeface="Calibri" panose="020F0502020204030204" pitchFamily="34" charset="0"/>
              </a:rPr>
              <a:t>, </a:t>
            </a:r>
            <a:r>
              <a:rPr lang="en-GB" sz="2000" dirty="0">
                <a:solidFill>
                  <a:srgbClr val="000000"/>
                </a:solidFill>
                <a:cs typeface="Calibri" panose="020F0502020204030204" pitchFamily="34" charset="0"/>
              </a:rPr>
              <a:t>refugee women</a:t>
            </a:r>
            <a:r>
              <a:rPr lang="el-GR" sz="2000" dirty="0">
                <a:solidFill>
                  <a:srgbClr val="000000"/>
                </a:solidFill>
                <a:cs typeface="Calibri" panose="020F0502020204030204" pitchFamily="34" charset="0"/>
              </a:rPr>
              <a:t>, </a:t>
            </a:r>
            <a:r>
              <a:rPr lang="en-GB" sz="2000" dirty="0">
                <a:solidFill>
                  <a:srgbClr val="000000"/>
                </a:solidFill>
                <a:cs typeface="Calibri" panose="020F0502020204030204" pitchFamily="34" charset="0"/>
              </a:rPr>
              <a:t>poor, older or uneducated women</a:t>
            </a:r>
            <a:r>
              <a:rPr lang="el-GR" sz="2000" dirty="0">
                <a:solidFill>
                  <a:srgbClr val="000000"/>
                </a:solidFill>
                <a:cs typeface="Calibri" panose="020F0502020204030204" pitchFamily="34" charset="0"/>
              </a:rPr>
              <a:t>)</a:t>
            </a:r>
            <a:r>
              <a:rPr lang="en-GB" sz="2000" dirty="0">
                <a:solidFill>
                  <a:srgbClr val="000000"/>
                </a:solidFill>
                <a:cs typeface="Calibri" panose="020F0502020204030204" pitchFamily="34" charset="0"/>
              </a:rPr>
              <a:t> </a:t>
            </a:r>
          </a:p>
          <a:p>
            <a:pPr>
              <a:buClr>
                <a:schemeClr val="accent3"/>
              </a:buClr>
              <a:buFont typeface="Wingdings" panose="05000000000000000000" pitchFamily="2" charset="2"/>
              <a:buChar char="Ø"/>
            </a:pPr>
            <a:r>
              <a:rPr lang="el-GR" sz="2000" b="1" dirty="0">
                <a:cs typeface="Calibri" panose="020F0502020204030204" pitchFamily="34" charset="0"/>
              </a:rPr>
              <a:t>Εκστρατείες ευαισθητοποίησης</a:t>
            </a:r>
            <a:endParaRPr lang="en-GB" sz="2000" b="1" dirty="0">
              <a:cs typeface="Calibri" panose="020F0502020204030204" pitchFamily="34" charset="0"/>
            </a:endParaRPr>
          </a:p>
          <a:p>
            <a:pPr marL="0" indent="0">
              <a:buClr>
                <a:schemeClr val="accent3"/>
              </a:buClr>
              <a:buNone/>
            </a:pPr>
            <a:r>
              <a:rPr lang="en-GB" dirty="0">
                <a:solidFill>
                  <a:srgbClr val="000000"/>
                </a:solidFill>
                <a:cs typeface="Calibri" panose="020F0502020204030204" pitchFamily="34" charset="0"/>
              </a:rPr>
              <a:t>	</a:t>
            </a:r>
            <a:endParaRPr lang="el-GR" dirty="0">
              <a:solidFill>
                <a:srgbClr val="000000"/>
              </a:solidFill>
              <a:cs typeface="Calibri" panose="020F0502020204030204" pitchFamily="34" charset="0"/>
            </a:endParaRPr>
          </a:p>
          <a:p>
            <a:pPr marL="0" indent="0">
              <a:buClr>
                <a:schemeClr val="accent3"/>
              </a:buClr>
              <a:buNone/>
            </a:pPr>
            <a:endParaRPr lang="en-GB" dirty="0">
              <a:solidFill>
                <a:srgbClr val="000000"/>
              </a:solidFill>
              <a:cs typeface="Calibri" panose="020F0502020204030204" pitchFamily="34" charset="0"/>
            </a:endParaRPr>
          </a:p>
          <a:p>
            <a:endParaRPr lang="en-GB" dirty="0"/>
          </a:p>
          <a:p>
            <a:endParaRPr lang="en-US" dirty="0"/>
          </a:p>
        </p:txBody>
      </p:sp>
      <p:pic>
        <p:nvPicPr>
          <p:cNvPr id="3078" name="Picture 6" descr="Ask for Ani' Domestic Abuse Initiative Launched by London Bridge Businesses  — Team London Bridge">
            <a:extLst>
              <a:ext uri="{FF2B5EF4-FFF2-40B4-BE49-F238E27FC236}">
                <a16:creationId xmlns:a16="http://schemas.microsoft.com/office/drawing/2014/main" id="{3C2A3D02-81EC-4398-B25D-E8F13F9315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1361" y="4935742"/>
            <a:ext cx="2794435" cy="167724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A4F621C-B1B7-4B4C-B3BB-E8C8AEB01E66}"/>
              </a:ext>
            </a:extLst>
          </p:cNvPr>
          <p:cNvSpPr txBox="1">
            <a:spLocks/>
          </p:cNvSpPr>
          <p:nvPr/>
        </p:nvSpPr>
        <p:spPr>
          <a:xfrm>
            <a:off x="235527" y="310085"/>
            <a:ext cx="11696829" cy="120262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2700" b="1" i="0" u="none" strike="noStrike" kern="1200" cap="none" spc="0" normalizeH="0" baseline="0" noProof="0" dirty="0">
                <a:ln>
                  <a:noFill/>
                </a:ln>
                <a:solidFill>
                  <a:schemeClr val="accent6"/>
                </a:solidFill>
                <a:effectLst/>
                <a:uLnTx/>
                <a:uFillTx/>
                <a:latin typeface="+mj-lt"/>
                <a:ea typeface="+mn-ea"/>
                <a:cs typeface="+mn-cs"/>
              </a:rPr>
              <a:t>ΜΕΡΟΣ ΙΙ: </a:t>
            </a:r>
            <a:br>
              <a:rPr kumimoji="0" lang="el-GR" sz="2700" b="1" i="0" u="none" strike="noStrike" kern="1200" cap="none" spc="0" normalizeH="0" baseline="0" noProof="0" dirty="0">
                <a:ln>
                  <a:noFill/>
                </a:ln>
                <a:solidFill>
                  <a:schemeClr val="tx1"/>
                </a:solidFill>
                <a:effectLst/>
                <a:uLnTx/>
                <a:uFillTx/>
                <a:latin typeface="+mj-lt"/>
                <a:ea typeface="+mn-ea"/>
                <a:cs typeface="+mn-cs"/>
              </a:rPr>
            </a:br>
            <a:r>
              <a:rPr kumimoji="0" lang="el-GR" sz="2700" b="1" i="0" u="none" strike="noStrike" kern="1200" cap="none" spc="0" normalizeH="0" baseline="0" noProof="0" dirty="0">
                <a:ln>
                  <a:noFill/>
                </a:ln>
                <a:solidFill>
                  <a:schemeClr val="tx1"/>
                </a:solidFill>
                <a:effectLst/>
                <a:uLnTx/>
                <a:uFillTx/>
                <a:latin typeface="+mj-lt"/>
                <a:ea typeface="+mn-ea"/>
                <a:cs typeface="+mn-cs"/>
              </a:rPr>
              <a:t>ΕΝΔΟΟΙΚΟΓΕΝΕΙΑΚΗ ΒΙΑ: </a:t>
            </a:r>
            <a:r>
              <a:rPr lang="el-GR" sz="2700" b="1" dirty="0">
                <a:latin typeface="+mj-lt"/>
              </a:rPr>
              <a:t>ΔΙΑΡΚΕΙΣ </a:t>
            </a:r>
            <a:r>
              <a:rPr kumimoji="0" lang="el-GR" sz="2700" b="1" i="0" u="none" strike="noStrike" kern="1200" cap="none" spc="0" normalizeH="0" baseline="0" noProof="0" dirty="0">
                <a:ln>
                  <a:noFill/>
                </a:ln>
                <a:solidFill>
                  <a:schemeClr val="tx1"/>
                </a:solidFill>
                <a:effectLst/>
                <a:uLnTx/>
                <a:uFillTx/>
                <a:latin typeface="+mj-lt"/>
                <a:ea typeface="+mn-ea"/>
                <a:cs typeface="+mn-cs"/>
              </a:rPr>
              <a:t>ΚΡΑΤΙΚΕΣ ΥΠΟΧΡΕΩΣΕΙΣ</a:t>
            </a:r>
            <a:r>
              <a:rPr kumimoji="0" lang="en-US" sz="2700" b="1" i="0" u="none" strike="noStrike" kern="1200" cap="none" spc="0" normalizeH="0" baseline="0" noProof="0" dirty="0">
                <a:ln>
                  <a:noFill/>
                </a:ln>
                <a:solidFill>
                  <a:schemeClr val="tx1"/>
                </a:solidFill>
                <a:effectLst/>
                <a:uLnTx/>
                <a:uFillTx/>
                <a:latin typeface="+mj-lt"/>
                <a:ea typeface="+mn-ea"/>
                <a:cs typeface="+mn-cs"/>
              </a:rPr>
              <a:t> </a:t>
            </a:r>
            <a:endParaRPr kumimoji="0" lang="en-GB" sz="2700" b="1" i="0" u="none" strike="noStrike" kern="1200" cap="none" spc="0" normalizeH="0" baseline="0" noProof="0" dirty="0">
              <a:ln>
                <a:noFill/>
              </a:ln>
              <a:solidFill>
                <a:schemeClr val="tx1"/>
              </a:solidFill>
              <a:effectLst/>
              <a:uLnTx/>
              <a:uFillTx/>
              <a:latin typeface="+mj-lt"/>
              <a:ea typeface="+mn-ea"/>
              <a:cs typeface="+mn-cs"/>
            </a:endParaRPr>
          </a:p>
        </p:txBody>
      </p:sp>
      <p:pic>
        <p:nvPicPr>
          <p:cNvPr id="1028" name="Picture 4">
            <a:extLst>
              <a:ext uri="{FF2B5EF4-FFF2-40B4-BE49-F238E27FC236}">
                <a16:creationId xmlns:a16="http://schemas.microsoft.com/office/drawing/2014/main" id="{974CF042-6E8C-4F34-8E05-FC48F7ED3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7465" y="4935742"/>
            <a:ext cx="1677245" cy="16772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2412681-639A-40EE-882A-7AAC24A843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623" y="5240904"/>
            <a:ext cx="3602596" cy="137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459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DD82D8B-9B09-4908-A13D-B503AF839C67}"/>
              </a:ext>
            </a:extLst>
          </p:cNvPr>
          <p:cNvGraphicFramePr>
            <a:graphicFrameLocks noGrp="1"/>
          </p:cNvGraphicFramePr>
          <p:nvPr>
            <p:ph idx="1"/>
            <p:extLst>
              <p:ext uri="{D42A27DB-BD31-4B8C-83A1-F6EECF244321}">
                <p14:modId xmlns:p14="http://schemas.microsoft.com/office/powerpoint/2010/main" val="806221712"/>
              </p:ext>
            </p:extLst>
          </p:nvPr>
        </p:nvGraphicFramePr>
        <p:xfrm>
          <a:off x="1078374" y="1964601"/>
          <a:ext cx="10306050" cy="4574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0818C336-D086-45FD-81F7-F93D05DE6443}"/>
              </a:ext>
            </a:extLst>
          </p:cNvPr>
          <p:cNvSpPr txBox="1">
            <a:spLocks/>
          </p:cNvSpPr>
          <p:nvPr/>
        </p:nvSpPr>
        <p:spPr>
          <a:xfrm>
            <a:off x="235527" y="310085"/>
            <a:ext cx="11696829" cy="1202626"/>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2700" b="1" i="0" u="none" strike="noStrike" kern="1200" cap="none" spc="0" normalizeH="0" baseline="0" noProof="0" dirty="0">
                <a:ln>
                  <a:noFill/>
                </a:ln>
                <a:solidFill>
                  <a:schemeClr val="accent6"/>
                </a:solidFill>
                <a:effectLst/>
                <a:uLnTx/>
                <a:uFillTx/>
                <a:latin typeface="+mj-lt"/>
                <a:ea typeface="+mn-ea"/>
                <a:cs typeface="+mn-cs"/>
              </a:rPr>
              <a:t>ΜΕΡΟΣ ΙΙ</a:t>
            </a:r>
            <a:r>
              <a:rPr kumimoji="0" lang="en-US" sz="2700" b="1" i="0" u="none" strike="noStrike" kern="1200" cap="none" spc="0" normalizeH="0" baseline="0" noProof="0" dirty="0">
                <a:ln>
                  <a:noFill/>
                </a:ln>
                <a:solidFill>
                  <a:schemeClr val="accent6"/>
                </a:solidFill>
                <a:effectLst/>
                <a:uLnTx/>
                <a:uFillTx/>
                <a:latin typeface="+mj-lt"/>
                <a:ea typeface="+mn-ea"/>
                <a:cs typeface="+mn-cs"/>
              </a:rPr>
              <a:t>I</a:t>
            </a:r>
            <a:r>
              <a:rPr kumimoji="0" lang="el-GR" sz="2700" b="1" i="0" u="none" strike="noStrike" kern="1200" cap="none" spc="0" normalizeH="0" baseline="0" noProof="0" dirty="0">
                <a:ln>
                  <a:noFill/>
                </a:ln>
                <a:solidFill>
                  <a:schemeClr val="accent6"/>
                </a:solidFill>
                <a:effectLst/>
                <a:uLnTx/>
                <a:uFillTx/>
                <a:latin typeface="+mj-lt"/>
                <a:ea typeface="+mn-ea"/>
                <a:cs typeface="+mn-cs"/>
              </a:rPr>
              <a:t>: </a:t>
            </a:r>
            <a:br>
              <a:rPr kumimoji="0" lang="el-GR" sz="2700" b="1" i="0" u="none" strike="noStrike" kern="1200" cap="none" spc="0" normalizeH="0" baseline="0" noProof="0" dirty="0">
                <a:ln>
                  <a:noFill/>
                </a:ln>
                <a:solidFill>
                  <a:schemeClr val="tx1"/>
                </a:solidFill>
                <a:effectLst/>
                <a:uLnTx/>
                <a:uFillTx/>
                <a:latin typeface="+mj-lt"/>
                <a:ea typeface="+mn-ea"/>
                <a:cs typeface="+mn-cs"/>
              </a:rPr>
            </a:br>
            <a:r>
              <a:rPr lang="el-GR" sz="2700" b="1" dirty="0">
                <a:latin typeface="+mj-lt"/>
              </a:rPr>
              <a:t>ΜΑΘΗΜΑΤΑ ΓΙΑ ΤΟ ΜΕΛΛΟΝ</a:t>
            </a:r>
            <a:r>
              <a:rPr lang="en-GB" sz="2700" b="1" dirty="0">
                <a:latin typeface="+mj-lt"/>
              </a:rPr>
              <a:t>: </a:t>
            </a:r>
            <a:r>
              <a:rPr lang="el-GR" sz="2700" b="1" dirty="0">
                <a:latin typeface="+mj-lt"/>
              </a:rPr>
              <a:t>ΠΡΟΣΤΑΣΙΑ ΤΩΝ ΓΥΝΑΙΚΩΝ ΑΠΟ ΤΗ ΒΙΑ ΕΝ ΜΕΣΩ ΚΡΙΣΕΩΝ</a:t>
            </a:r>
            <a:endParaRPr kumimoji="0" lang="en-GB" sz="2700" b="1" i="0" u="none" strike="noStrike" kern="1200" cap="none" spc="0" normalizeH="0" baseline="0" noProof="0" dirty="0">
              <a:ln>
                <a:noFill/>
              </a:ln>
              <a:solidFill>
                <a:schemeClr val="tx1"/>
              </a:solidFill>
              <a:effectLst/>
              <a:uLnTx/>
              <a:uFillTx/>
              <a:latin typeface="+mj-lt"/>
              <a:ea typeface="+mn-ea"/>
              <a:cs typeface="+mn-cs"/>
            </a:endParaRPr>
          </a:p>
        </p:txBody>
      </p:sp>
      <p:sp>
        <p:nvSpPr>
          <p:cNvPr id="5" name="Title 1">
            <a:extLst>
              <a:ext uri="{FF2B5EF4-FFF2-40B4-BE49-F238E27FC236}">
                <a16:creationId xmlns:a16="http://schemas.microsoft.com/office/drawing/2014/main" id="{9C918CE9-DF7C-451E-99A2-0986A432AF5F}"/>
              </a:ext>
            </a:extLst>
          </p:cNvPr>
          <p:cNvSpPr>
            <a:spLocks noGrp="1"/>
          </p:cNvSpPr>
          <p:nvPr>
            <p:ph type="title"/>
          </p:nvPr>
        </p:nvSpPr>
        <p:spPr>
          <a:xfrm>
            <a:off x="316795" y="1736881"/>
            <a:ext cx="3817055" cy="626807"/>
          </a:xfrm>
          <a:solidFill>
            <a:schemeClr val="accent5">
              <a:lumMod val="20000"/>
              <a:lumOff val="80000"/>
            </a:schemeClr>
          </a:solidFill>
        </p:spPr>
        <p:txBody>
          <a:bodyPr>
            <a:normAutofit/>
          </a:bodyPr>
          <a:lstStyle/>
          <a:p>
            <a:r>
              <a:rPr lang="el-GR" sz="2400" b="1" dirty="0"/>
              <a:t>Στάδια Διαχείρισης Κρίσεων </a:t>
            </a:r>
            <a:endParaRPr lang="en-GB" sz="2400" b="1" dirty="0"/>
          </a:p>
        </p:txBody>
      </p:sp>
      <p:sp>
        <p:nvSpPr>
          <p:cNvPr id="7" name="Rectangle 6">
            <a:extLst>
              <a:ext uri="{FF2B5EF4-FFF2-40B4-BE49-F238E27FC236}">
                <a16:creationId xmlns:a16="http://schemas.microsoft.com/office/drawing/2014/main" id="{E9270A35-F727-4249-A00A-30EFD6C1A8A2}"/>
              </a:ext>
            </a:extLst>
          </p:cNvPr>
          <p:cNvSpPr/>
          <p:nvPr/>
        </p:nvSpPr>
        <p:spPr>
          <a:xfrm>
            <a:off x="3495555" y="3806282"/>
            <a:ext cx="5150734" cy="846668"/>
          </a:xfrm>
          <a:prstGeom prst="rect">
            <a:avLst/>
          </a:prstGeom>
          <a:solidFill>
            <a:schemeClr val="accent5">
              <a:lumMod val="20000"/>
              <a:lumOff val="80000"/>
            </a:schemeClr>
          </a:solidFill>
          <a:ln>
            <a:solidFill>
              <a:schemeClr val="accent3">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Ευαίσθητη Οπτική </a:t>
            </a:r>
          </a:p>
          <a:p>
            <a:pPr algn="ctr"/>
            <a:r>
              <a:rPr lang="el-GR" dirty="0">
                <a:solidFill>
                  <a:schemeClr val="tx1"/>
                </a:solidFill>
              </a:rPr>
              <a:t>ως προς το </a:t>
            </a:r>
            <a:r>
              <a:rPr lang="el-GR" b="1" dirty="0">
                <a:solidFill>
                  <a:schemeClr val="tx1"/>
                </a:solidFill>
              </a:rPr>
              <a:t>φύλο</a:t>
            </a:r>
            <a:r>
              <a:rPr lang="el-GR" dirty="0">
                <a:solidFill>
                  <a:schemeClr val="tx1"/>
                </a:solidFill>
              </a:rPr>
              <a:t> &amp; τις </a:t>
            </a:r>
            <a:r>
              <a:rPr lang="el-GR" b="1" dirty="0">
                <a:solidFill>
                  <a:schemeClr val="tx1"/>
                </a:solidFill>
              </a:rPr>
              <a:t>διάφορες ανισότητες </a:t>
            </a:r>
          </a:p>
          <a:p>
            <a:pPr algn="ctr"/>
            <a:r>
              <a:rPr lang="el-GR" dirty="0">
                <a:solidFill>
                  <a:schemeClr val="tx1"/>
                </a:solidFill>
              </a:rPr>
              <a:t>σε </a:t>
            </a:r>
            <a:r>
              <a:rPr lang="el-GR" b="1" dirty="0">
                <a:solidFill>
                  <a:schemeClr val="tx1"/>
                </a:solidFill>
              </a:rPr>
              <a:t>κάθε </a:t>
            </a:r>
            <a:r>
              <a:rPr lang="el-GR" dirty="0">
                <a:solidFill>
                  <a:schemeClr val="tx1"/>
                </a:solidFill>
              </a:rPr>
              <a:t>στάδιο</a:t>
            </a:r>
            <a:endParaRPr lang="en-US" dirty="0">
              <a:solidFill>
                <a:schemeClr val="tx1"/>
              </a:solidFill>
            </a:endParaRPr>
          </a:p>
        </p:txBody>
      </p:sp>
      <p:sp>
        <p:nvSpPr>
          <p:cNvPr id="8" name="TextBox 7">
            <a:extLst>
              <a:ext uri="{FF2B5EF4-FFF2-40B4-BE49-F238E27FC236}">
                <a16:creationId xmlns:a16="http://schemas.microsoft.com/office/drawing/2014/main" id="{5553CC15-BAAA-4624-80DC-471ED7177990}"/>
              </a:ext>
            </a:extLst>
          </p:cNvPr>
          <p:cNvSpPr txBox="1"/>
          <p:nvPr/>
        </p:nvSpPr>
        <p:spPr>
          <a:xfrm>
            <a:off x="1796609" y="2540262"/>
            <a:ext cx="2047876" cy="877163"/>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v"/>
            </a:pPr>
            <a:r>
              <a:rPr lang="el-GR" sz="1700" dirty="0"/>
              <a:t>Οργάνωση ομάδας κρίσεων και πλάνου διαχείρισης </a:t>
            </a:r>
            <a:endParaRPr lang="en-GB" sz="1700" dirty="0"/>
          </a:p>
        </p:txBody>
      </p:sp>
      <p:sp>
        <p:nvSpPr>
          <p:cNvPr id="9" name="TextBox 8">
            <a:extLst>
              <a:ext uri="{FF2B5EF4-FFF2-40B4-BE49-F238E27FC236}">
                <a16:creationId xmlns:a16="http://schemas.microsoft.com/office/drawing/2014/main" id="{AA950EC4-BDA9-41D6-A68B-60CC4558B0B1}"/>
              </a:ext>
            </a:extLst>
          </p:cNvPr>
          <p:cNvSpPr txBox="1"/>
          <p:nvPr/>
        </p:nvSpPr>
        <p:spPr>
          <a:xfrm>
            <a:off x="8301218" y="2363688"/>
            <a:ext cx="2047876" cy="1138773"/>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v"/>
            </a:pPr>
            <a:r>
              <a:rPr lang="el-GR" sz="1700" dirty="0"/>
              <a:t>Προσοχή στα σημάδια</a:t>
            </a:r>
          </a:p>
          <a:p>
            <a:pPr marL="285750" indent="-285750">
              <a:buClr>
                <a:schemeClr val="accent3">
                  <a:lumMod val="75000"/>
                </a:schemeClr>
              </a:buClr>
              <a:buFont typeface="Wingdings" panose="05000000000000000000" pitchFamily="2" charset="2"/>
              <a:buChar char="v"/>
            </a:pPr>
            <a:r>
              <a:rPr lang="el-GR" sz="1700" dirty="0"/>
              <a:t>Γρήγορη πρώτη   αντίδραση</a:t>
            </a:r>
            <a:endParaRPr lang="en-GB" sz="1700" dirty="0"/>
          </a:p>
        </p:txBody>
      </p:sp>
      <p:sp>
        <p:nvSpPr>
          <p:cNvPr id="10" name="TextBox 9">
            <a:extLst>
              <a:ext uri="{FF2B5EF4-FFF2-40B4-BE49-F238E27FC236}">
                <a16:creationId xmlns:a16="http://schemas.microsoft.com/office/drawing/2014/main" id="{C5043D2D-0790-43E3-BF2B-9209185A1605}"/>
              </a:ext>
            </a:extLst>
          </p:cNvPr>
          <p:cNvSpPr txBox="1"/>
          <p:nvPr/>
        </p:nvSpPr>
        <p:spPr>
          <a:xfrm>
            <a:off x="8520293" y="4530408"/>
            <a:ext cx="2409826" cy="1923604"/>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v"/>
            </a:pPr>
            <a:r>
              <a:rPr lang="el-GR" sz="1700" dirty="0"/>
              <a:t>Αναγνώριση της κρίσης</a:t>
            </a:r>
          </a:p>
          <a:p>
            <a:pPr marL="285750" indent="-285750">
              <a:buClr>
                <a:schemeClr val="accent3">
                  <a:lumMod val="75000"/>
                </a:schemeClr>
              </a:buClr>
              <a:buFont typeface="Wingdings" panose="05000000000000000000" pitchFamily="2" charset="2"/>
              <a:buChar char="v"/>
            </a:pPr>
            <a:r>
              <a:rPr lang="el-GR" sz="1700" dirty="0"/>
              <a:t>Λήψη </a:t>
            </a:r>
            <a:r>
              <a:rPr lang="el-GR" sz="1700" dirty="0" err="1"/>
              <a:t>στοχευμένων</a:t>
            </a:r>
            <a:r>
              <a:rPr lang="el-GR" sz="1700" dirty="0"/>
              <a:t> μέτρων</a:t>
            </a:r>
          </a:p>
          <a:p>
            <a:pPr marL="285750" indent="-285750">
              <a:buClr>
                <a:schemeClr val="accent3">
                  <a:lumMod val="75000"/>
                </a:schemeClr>
              </a:buClr>
              <a:buFont typeface="Wingdings" panose="05000000000000000000" pitchFamily="2" charset="2"/>
              <a:buChar char="v"/>
            </a:pPr>
            <a:r>
              <a:rPr lang="el-GR" sz="1700" dirty="0"/>
              <a:t>Στελέχωση αρμόδιων υπηρεσιών</a:t>
            </a:r>
          </a:p>
          <a:p>
            <a:pPr marL="285750" indent="-285750">
              <a:buClr>
                <a:schemeClr val="accent3">
                  <a:lumMod val="75000"/>
                </a:schemeClr>
              </a:buClr>
              <a:buFont typeface="Wingdings" panose="05000000000000000000" pitchFamily="2" charset="2"/>
              <a:buChar char="v"/>
            </a:pPr>
            <a:r>
              <a:rPr lang="el-GR" sz="1700" dirty="0"/>
              <a:t>Παροχή οικονομικής βοήθειας</a:t>
            </a:r>
            <a:endParaRPr lang="en-GB" sz="1700" dirty="0"/>
          </a:p>
        </p:txBody>
      </p:sp>
      <p:sp>
        <p:nvSpPr>
          <p:cNvPr id="11" name="TextBox 10">
            <a:extLst>
              <a:ext uri="{FF2B5EF4-FFF2-40B4-BE49-F238E27FC236}">
                <a16:creationId xmlns:a16="http://schemas.microsoft.com/office/drawing/2014/main" id="{A68E1834-2C91-477F-BC12-BF5E2DF6948B}"/>
              </a:ext>
            </a:extLst>
          </p:cNvPr>
          <p:cNvSpPr txBox="1"/>
          <p:nvPr/>
        </p:nvSpPr>
        <p:spPr>
          <a:xfrm>
            <a:off x="1214136" y="4414661"/>
            <a:ext cx="2409826" cy="2185214"/>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v"/>
            </a:pPr>
            <a:r>
              <a:rPr lang="el-GR" sz="1700" dirty="0"/>
              <a:t>Επισήμανση τέλους της κρίσης</a:t>
            </a:r>
            <a:endParaRPr lang="en-GB" sz="1700" dirty="0"/>
          </a:p>
          <a:p>
            <a:pPr marL="285750" indent="-285750">
              <a:buClr>
                <a:schemeClr val="accent3">
                  <a:lumMod val="75000"/>
                </a:schemeClr>
              </a:buClr>
              <a:buFont typeface="Wingdings" panose="05000000000000000000" pitchFamily="2" charset="2"/>
              <a:buChar char="v"/>
            </a:pPr>
            <a:r>
              <a:rPr lang="el-GR" sz="1700" dirty="0"/>
              <a:t>Σχεδιασμός πολιτικών ανάκαμψης</a:t>
            </a:r>
          </a:p>
          <a:p>
            <a:pPr marL="285750" indent="-285750">
              <a:buClr>
                <a:schemeClr val="accent3">
                  <a:lumMod val="75000"/>
                </a:schemeClr>
              </a:buClr>
              <a:buFont typeface="Wingdings" panose="05000000000000000000" pitchFamily="2" charset="2"/>
              <a:buChar char="v"/>
            </a:pPr>
            <a:r>
              <a:rPr lang="el-GR" sz="1700" dirty="0"/>
              <a:t>Αξιολόγηση των ενεργειών αντίδρασης</a:t>
            </a:r>
          </a:p>
          <a:p>
            <a:pPr marL="285750" indent="-285750">
              <a:buClr>
                <a:schemeClr val="accent3">
                  <a:lumMod val="75000"/>
                </a:schemeClr>
              </a:buClr>
              <a:buFont typeface="Wingdings" panose="05000000000000000000" pitchFamily="2" charset="2"/>
              <a:buChar char="v"/>
            </a:pPr>
            <a:r>
              <a:rPr lang="el-GR" sz="1700" dirty="0"/>
              <a:t>Διδάγματα για το μέλλον</a:t>
            </a:r>
            <a:endParaRPr lang="en-GB" sz="1700" dirty="0"/>
          </a:p>
        </p:txBody>
      </p:sp>
    </p:spTree>
    <p:extLst>
      <p:ext uri="{BB962C8B-B14F-4D97-AF65-F5344CB8AC3E}">
        <p14:creationId xmlns:p14="http://schemas.microsoft.com/office/powerpoint/2010/main" val="242099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B1210-DD29-4843-8250-FE590B4E8351}"/>
              </a:ext>
            </a:extLst>
          </p:cNvPr>
          <p:cNvSpPr>
            <a:spLocks noGrp="1"/>
          </p:cNvSpPr>
          <p:nvPr>
            <p:ph idx="1"/>
          </p:nvPr>
        </p:nvSpPr>
        <p:spPr>
          <a:xfrm>
            <a:off x="332509" y="1847273"/>
            <a:ext cx="11314546" cy="4627417"/>
          </a:xfrm>
        </p:spPr>
        <p:txBody>
          <a:bodyPr/>
          <a:lstStyle/>
          <a:p>
            <a:pPr>
              <a:buClr>
                <a:schemeClr val="accent3">
                  <a:lumMod val="75000"/>
                </a:schemeClr>
              </a:buClr>
              <a:buFont typeface="Wingdings" panose="05000000000000000000" pitchFamily="2" charset="2"/>
              <a:buChar char="v"/>
            </a:pPr>
            <a:r>
              <a:rPr lang="el-GR" sz="2000" dirty="0"/>
              <a:t>Ανάγκη </a:t>
            </a:r>
            <a:r>
              <a:rPr lang="el-GR" sz="2000" b="1" dirty="0"/>
              <a:t>ίσης εκπροσώπησης </a:t>
            </a:r>
            <a:r>
              <a:rPr lang="el-GR" sz="2000" dirty="0"/>
              <a:t>γυναικών και ανδρών</a:t>
            </a:r>
            <a:r>
              <a:rPr lang="en-GB" sz="2000" dirty="0"/>
              <a:t> (</a:t>
            </a:r>
            <a:r>
              <a:rPr lang="el-GR" sz="2000" dirty="0"/>
              <a:t>και από τις πλέον ευάλωτες ομάδες</a:t>
            </a:r>
            <a:r>
              <a:rPr lang="en-GB" sz="2000" dirty="0"/>
              <a:t>) </a:t>
            </a:r>
            <a:r>
              <a:rPr lang="el-GR" sz="2000" dirty="0"/>
              <a:t>στις </a:t>
            </a:r>
            <a:r>
              <a:rPr lang="el-GR" sz="2000" b="1" dirty="0"/>
              <a:t>ηγετικές θέσεις </a:t>
            </a:r>
            <a:r>
              <a:rPr lang="el-GR" sz="2000" dirty="0"/>
              <a:t>και στη διαδικασία λήψης αποφάσεων</a:t>
            </a:r>
          </a:p>
          <a:p>
            <a:pPr>
              <a:buClr>
                <a:schemeClr val="accent3">
                  <a:lumMod val="75000"/>
                </a:schemeClr>
              </a:buClr>
              <a:buFont typeface="Wingdings" panose="05000000000000000000" pitchFamily="2" charset="2"/>
              <a:buChar char="Ø"/>
            </a:pPr>
            <a:endParaRPr lang="el-GR" dirty="0"/>
          </a:p>
          <a:p>
            <a:pPr>
              <a:buClr>
                <a:schemeClr val="accent3">
                  <a:lumMod val="75000"/>
                </a:schemeClr>
              </a:buClr>
              <a:buFont typeface="Wingdings" panose="05000000000000000000" pitchFamily="2" charset="2"/>
              <a:buChar char="Ø"/>
            </a:pPr>
            <a:endParaRPr lang="el-GR" dirty="0"/>
          </a:p>
          <a:p>
            <a:pPr>
              <a:buClr>
                <a:schemeClr val="accent3">
                  <a:lumMod val="75000"/>
                </a:schemeClr>
              </a:buClr>
              <a:buFont typeface="Wingdings" panose="05000000000000000000" pitchFamily="2" charset="2"/>
              <a:buChar char="v"/>
            </a:pPr>
            <a:r>
              <a:rPr lang="el-GR" sz="2000" dirty="0"/>
              <a:t>Εκτίμηση επιπτώσεων ανάλογα με το φύλο για τα μέτρα που περιλαμβάνονται στο </a:t>
            </a:r>
            <a:r>
              <a:rPr lang="el-GR" sz="2000" b="1" dirty="0">
                <a:solidFill>
                  <a:schemeClr val="accent3">
                    <a:lumMod val="75000"/>
                  </a:schemeClr>
                </a:solidFill>
                <a:effectLst>
                  <a:outerShdw blurRad="38100" dist="38100" dir="2700000" algn="tl">
                    <a:srgbClr val="000000">
                      <a:alpha val="43137"/>
                    </a:srgbClr>
                  </a:outerShdw>
                </a:effectLst>
              </a:rPr>
              <a:t>σχέδιο ανάκαμψης</a:t>
            </a:r>
            <a:r>
              <a:rPr lang="el-GR" sz="2000" b="1" dirty="0">
                <a:solidFill>
                  <a:schemeClr val="accent3">
                    <a:lumMod val="75000"/>
                  </a:schemeClr>
                </a:solidFill>
              </a:rPr>
              <a:t> </a:t>
            </a:r>
            <a:r>
              <a:rPr lang="el-GR" sz="2000" dirty="0"/>
              <a:t>(οικονομική πολιτική)</a:t>
            </a:r>
          </a:p>
          <a:p>
            <a:pPr marL="0" indent="0">
              <a:buClr>
                <a:schemeClr val="accent3">
                  <a:lumMod val="75000"/>
                </a:schemeClr>
              </a:buClr>
              <a:buNone/>
            </a:pPr>
            <a:endParaRPr lang="el-GR" sz="2000" dirty="0"/>
          </a:p>
          <a:p>
            <a:pPr>
              <a:buClr>
                <a:schemeClr val="accent3">
                  <a:lumMod val="75000"/>
                </a:schemeClr>
              </a:buClr>
              <a:buFont typeface="Wingdings" panose="05000000000000000000" pitchFamily="2" charset="2"/>
              <a:buChar char="Ø"/>
            </a:pPr>
            <a:r>
              <a:rPr lang="el-GR" sz="2000" b="1" dirty="0"/>
              <a:t>Κλινική έρευνα</a:t>
            </a:r>
            <a:r>
              <a:rPr lang="el-GR" sz="2000" b="0" i="0" dirty="0"/>
              <a:t>: αξιολόγηση του τρόπου με τον οποίο ο ιός και κάθε ενδεχόμενο εμβόλιο ή αγωγή θα μπορούσαν να επηρεάζουν </a:t>
            </a:r>
            <a:r>
              <a:rPr lang="el-GR" sz="2000" b="1" i="0" dirty="0"/>
              <a:t>διαφορετικά</a:t>
            </a:r>
            <a:r>
              <a:rPr lang="el-GR" sz="2000" b="0" i="0" dirty="0"/>
              <a:t> τις γυναίκες και τους άνδρες</a:t>
            </a:r>
          </a:p>
          <a:p>
            <a:pPr>
              <a:buClr>
                <a:schemeClr val="accent3">
                  <a:lumMod val="75000"/>
                </a:schemeClr>
              </a:buClr>
              <a:buFont typeface="Wingdings" panose="05000000000000000000" pitchFamily="2" charset="2"/>
              <a:buChar char="Ø"/>
            </a:pPr>
            <a:r>
              <a:rPr lang="el-GR" sz="2000" dirty="0"/>
              <a:t>Διερεύνηση των </a:t>
            </a:r>
            <a:r>
              <a:rPr lang="el-GR" sz="2000" dirty="0">
                <a:effectLst>
                  <a:outerShdw blurRad="50800" dist="50800" dir="5400000" algn="ctr" rotWithShape="0">
                    <a:schemeClr val="accent5">
                      <a:lumMod val="20000"/>
                      <a:lumOff val="80000"/>
                    </a:schemeClr>
                  </a:outerShdw>
                </a:effectLst>
              </a:rPr>
              <a:t>επιπτώσεων</a:t>
            </a:r>
            <a:r>
              <a:rPr lang="el-GR" sz="2000" dirty="0"/>
              <a:t> της πανδημίας στην </a:t>
            </a:r>
            <a:r>
              <a:rPr lang="el-GR" sz="2000" b="1" dirty="0"/>
              <a:t>(ψυχική) υγεία </a:t>
            </a:r>
            <a:r>
              <a:rPr lang="el-GR" sz="2000" dirty="0">
                <a:solidFill>
                  <a:schemeClr val="accent3">
                    <a:lumMod val="75000"/>
                  </a:schemeClr>
                </a:solidFill>
              </a:rPr>
              <a:t>– </a:t>
            </a:r>
            <a:r>
              <a:rPr lang="el-GR" sz="2000" b="1" dirty="0">
                <a:solidFill>
                  <a:schemeClr val="accent3">
                    <a:lumMod val="75000"/>
                  </a:schemeClr>
                </a:solidFill>
                <a:effectLst>
                  <a:outerShdw blurRad="38100" dist="38100" dir="2700000" algn="tl">
                    <a:srgbClr val="000000">
                      <a:alpha val="43137"/>
                    </a:srgbClr>
                  </a:outerShdw>
                </a:effectLst>
              </a:rPr>
              <a:t>μακροπρόθεσμες συνέπειες </a:t>
            </a:r>
            <a:r>
              <a:rPr lang="el-GR" sz="2000" dirty="0"/>
              <a:t>σε σχέση με την αύξηση της βίας κατά γυναικών </a:t>
            </a:r>
          </a:p>
          <a:p>
            <a:pPr marL="0" indent="0">
              <a:buClr>
                <a:schemeClr val="accent3">
                  <a:lumMod val="75000"/>
                </a:schemeClr>
              </a:buClr>
              <a:buNone/>
            </a:pPr>
            <a:endParaRPr lang="el-GR" sz="2000" dirty="0"/>
          </a:p>
          <a:p>
            <a:pPr>
              <a:buClr>
                <a:schemeClr val="accent3">
                  <a:lumMod val="75000"/>
                </a:schemeClr>
              </a:buClr>
              <a:buFont typeface="Wingdings" panose="05000000000000000000" pitchFamily="2" charset="2"/>
              <a:buChar char="Ø"/>
            </a:pPr>
            <a:endParaRPr lang="en-GB" dirty="0"/>
          </a:p>
        </p:txBody>
      </p:sp>
      <p:sp>
        <p:nvSpPr>
          <p:cNvPr id="4" name="Title 1">
            <a:extLst>
              <a:ext uri="{FF2B5EF4-FFF2-40B4-BE49-F238E27FC236}">
                <a16:creationId xmlns:a16="http://schemas.microsoft.com/office/drawing/2014/main" id="{1A0153C8-071E-4B68-9861-B33323F1F64D}"/>
              </a:ext>
            </a:extLst>
          </p:cNvPr>
          <p:cNvSpPr txBox="1">
            <a:spLocks/>
          </p:cNvSpPr>
          <p:nvPr/>
        </p:nvSpPr>
        <p:spPr>
          <a:xfrm>
            <a:off x="235527" y="310085"/>
            <a:ext cx="11696829" cy="1202626"/>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2700" b="1" i="0" u="none" strike="noStrike" kern="1200" cap="none" spc="0" normalizeH="0" baseline="0" noProof="0" dirty="0">
                <a:ln>
                  <a:noFill/>
                </a:ln>
                <a:solidFill>
                  <a:schemeClr val="accent6"/>
                </a:solidFill>
                <a:effectLst/>
                <a:uLnTx/>
                <a:uFillTx/>
                <a:latin typeface="+mj-lt"/>
                <a:ea typeface="+mn-ea"/>
                <a:cs typeface="+mn-cs"/>
              </a:rPr>
              <a:t>ΜΕΡΟΣ ΙΙ</a:t>
            </a:r>
            <a:r>
              <a:rPr kumimoji="0" lang="en-US" sz="2700" b="1" i="0" u="none" strike="noStrike" kern="1200" cap="none" spc="0" normalizeH="0" baseline="0" noProof="0" dirty="0">
                <a:ln>
                  <a:noFill/>
                </a:ln>
                <a:solidFill>
                  <a:schemeClr val="accent6"/>
                </a:solidFill>
                <a:effectLst/>
                <a:uLnTx/>
                <a:uFillTx/>
                <a:latin typeface="+mj-lt"/>
                <a:ea typeface="+mn-ea"/>
                <a:cs typeface="+mn-cs"/>
              </a:rPr>
              <a:t>I</a:t>
            </a:r>
            <a:r>
              <a:rPr kumimoji="0" lang="el-GR" sz="2700" b="1" i="0" u="none" strike="noStrike" kern="1200" cap="none" spc="0" normalizeH="0" baseline="0" noProof="0" dirty="0">
                <a:ln>
                  <a:noFill/>
                </a:ln>
                <a:solidFill>
                  <a:schemeClr val="accent6"/>
                </a:solidFill>
                <a:effectLst/>
                <a:uLnTx/>
                <a:uFillTx/>
                <a:latin typeface="+mj-lt"/>
                <a:ea typeface="+mn-ea"/>
                <a:cs typeface="+mn-cs"/>
              </a:rPr>
              <a:t>: </a:t>
            </a:r>
            <a:br>
              <a:rPr kumimoji="0" lang="el-GR" sz="2700" b="1" i="0" u="none" strike="noStrike" kern="1200" cap="none" spc="0" normalizeH="0" baseline="0" noProof="0" dirty="0">
                <a:ln>
                  <a:noFill/>
                </a:ln>
                <a:solidFill>
                  <a:schemeClr val="tx1"/>
                </a:solidFill>
                <a:effectLst/>
                <a:uLnTx/>
                <a:uFillTx/>
                <a:latin typeface="+mj-lt"/>
                <a:ea typeface="+mn-ea"/>
                <a:cs typeface="+mn-cs"/>
              </a:rPr>
            </a:br>
            <a:r>
              <a:rPr lang="el-GR" sz="2700" b="1" dirty="0">
                <a:latin typeface="+mj-lt"/>
              </a:rPr>
              <a:t>ΜΑΘΗΜΑΤΑ ΓΙΑ ΤΟ ΜΕΛΛΟΝ</a:t>
            </a:r>
            <a:r>
              <a:rPr lang="en-GB" sz="2700" b="1" dirty="0">
                <a:latin typeface="+mj-lt"/>
              </a:rPr>
              <a:t>: </a:t>
            </a:r>
            <a:r>
              <a:rPr lang="el-GR" sz="2700" b="1" dirty="0">
                <a:latin typeface="+mj-lt"/>
              </a:rPr>
              <a:t>ΠΡΟΣΤΑΣΙΑ ΤΩΝ ΓΥΝΑΙΚΩΝ ΑΠΟ ΤΗ ΒΙΑ ΕΝ ΜΕΣΩ ΚΡΙΣΕΩΝ</a:t>
            </a:r>
            <a:endParaRPr kumimoji="0" lang="en-GB" sz="2700" b="1" i="0" u="none" strike="noStrike" kern="1200" cap="none" spc="0" normalizeH="0" baseline="0" noProof="0" dirty="0">
              <a:ln>
                <a:noFill/>
              </a:ln>
              <a:solidFill>
                <a:schemeClr val="tx1"/>
              </a:solidFill>
              <a:effectLst/>
              <a:uLnTx/>
              <a:uFillTx/>
              <a:latin typeface="+mj-lt"/>
              <a:ea typeface="+mn-ea"/>
              <a:cs typeface="+mn-cs"/>
            </a:endParaRPr>
          </a:p>
        </p:txBody>
      </p:sp>
      <p:sp>
        <p:nvSpPr>
          <p:cNvPr id="9" name="TextBox 8">
            <a:extLst>
              <a:ext uri="{FF2B5EF4-FFF2-40B4-BE49-F238E27FC236}">
                <a16:creationId xmlns:a16="http://schemas.microsoft.com/office/drawing/2014/main" id="{F1C8A036-2E92-4D76-A09D-A8A0964F14BF}"/>
              </a:ext>
            </a:extLst>
          </p:cNvPr>
          <p:cNvSpPr txBox="1"/>
          <p:nvPr/>
        </p:nvSpPr>
        <p:spPr>
          <a:xfrm>
            <a:off x="3971636" y="2265616"/>
            <a:ext cx="7389091" cy="954107"/>
          </a:xfrm>
          <a:prstGeom prst="rect">
            <a:avLst/>
          </a:prstGeom>
          <a:solidFill>
            <a:schemeClr val="accent2">
              <a:lumMod val="20000"/>
              <a:lumOff val="80000"/>
            </a:schemeClr>
          </a:solidFill>
          <a:ln>
            <a:solidFill>
              <a:schemeClr val="accent4">
                <a:lumMod val="75000"/>
              </a:schemeClr>
            </a:solidFill>
          </a:ln>
          <a:effectLst>
            <a:glow rad="63500">
              <a:schemeClr val="accent5">
                <a:satMod val="175000"/>
                <a:alpha val="40000"/>
              </a:schemeClr>
            </a:glow>
          </a:effectLst>
        </p:spPr>
        <p:txBody>
          <a:bodyPr wrap="square" rtlCol="0">
            <a:spAutoFit/>
          </a:bodyPr>
          <a:lstStyle/>
          <a:p>
            <a:pPr marL="285750" indent="-285750">
              <a:buFont typeface="Wingdings" panose="05000000000000000000" pitchFamily="2" charset="2"/>
              <a:buChar char="à"/>
            </a:pPr>
            <a:r>
              <a:rPr lang="el-GR" dirty="0"/>
              <a:t>κατά τη </a:t>
            </a:r>
            <a:r>
              <a:rPr lang="el-GR" b="1" dirty="0"/>
              <a:t>θέσπιση και την άρση </a:t>
            </a:r>
            <a:r>
              <a:rPr lang="el-GR" dirty="0"/>
              <a:t>μέτρων σε καταστάσεις κρίσης</a:t>
            </a:r>
          </a:p>
          <a:p>
            <a:pPr marL="285750" indent="-285750">
              <a:buFont typeface="Wingdings" panose="05000000000000000000" pitchFamily="2" charset="2"/>
              <a:buChar char="à"/>
            </a:pPr>
            <a:r>
              <a:rPr lang="el-GR" dirty="0"/>
              <a:t>σε όλα τα στάδια του </a:t>
            </a:r>
            <a:r>
              <a:rPr lang="el-GR" b="1" dirty="0"/>
              <a:t>σχεδιασμού, </a:t>
            </a:r>
            <a:r>
              <a:rPr lang="el-GR" dirty="0"/>
              <a:t>της</a:t>
            </a:r>
            <a:r>
              <a:rPr lang="el-GR" b="1" dirty="0"/>
              <a:t> έγκρισης </a:t>
            </a:r>
            <a:r>
              <a:rPr lang="el-GR" dirty="0"/>
              <a:t>και της </a:t>
            </a:r>
            <a:r>
              <a:rPr lang="el-GR" b="1" dirty="0"/>
              <a:t>εφαρμογής </a:t>
            </a:r>
            <a:r>
              <a:rPr lang="el-GR" dirty="0"/>
              <a:t>σχεδίων</a:t>
            </a:r>
            <a:r>
              <a:rPr lang="el-GR" b="1" dirty="0"/>
              <a:t>   </a:t>
            </a:r>
          </a:p>
          <a:p>
            <a:r>
              <a:rPr lang="el-GR" b="1" dirty="0"/>
              <a:t>     </a:t>
            </a:r>
            <a:r>
              <a:rPr lang="el-GR" sz="2000" b="1" dirty="0"/>
              <a:t>αντίδρασης </a:t>
            </a:r>
            <a:r>
              <a:rPr lang="el-GR" b="1" dirty="0"/>
              <a:t>&amp; </a:t>
            </a:r>
            <a:r>
              <a:rPr lang="el-GR" sz="2000" b="1" dirty="0"/>
              <a:t>ανάκαμψης</a:t>
            </a:r>
            <a:endParaRPr lang="en-GB" sz="2000" dirty="0"/>
          </a:p>
        </p:txBody>
      </p:sp>
    </p:spTree>
    <p:extLst>
      <p:ext uri="{BB962C8B-B14F-4D97-AF65-F5344CB8AC3E}">
        <p14:creationId xmlns:p14="http://schemas.microsoft.com/office/powerpoint/2010/main" val="205303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3D47C7F2-6624-4074-98EC-D2E834D28368}"/>
              </a:ext>
            </a:extLst>
          </p:cNvPr>
          <p:cNvSpPr txBox="1">
            <a:spLocks/>
          </p:cNvSpPr>
          <p:nvPr/>
        </p:nvSpPr>
        <p:spPr>
          <a:xfrm>
            <a:off x="235527" y="310085"/>
            <a:ext cx="11696829" cy="1202626"/>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2700" b="1" i="0" u="none" strike="noStrike" kern="1200" cap="none" spc="0" normalizeH="0" baseline="0" noProof="0" dirty="0">
                <a:ln>
                  <a:noFill/>
                </a:ln>
                <a:solidFill>
                  <a:schemeClr val="accent6"/>
                </a:solidFill>
                <a:effectLst/>
                <a:uLnTx/>
                <a:uFillTx/>
                <a:latin typeface="+mj-lt"/>
                <a:ea typeface="+mn-ea"/>
                <a:cs typeface="+mn-cs"/>
              </a:rPr>
              <a:t>ΜΕΡΟΣ ΙΙ</a:t>
            </a:r>
            <a:r>
              <a:rPr kumimoji="0" lang="en-US" sz="2700" b="1" i="0" u="none" strike="noStrike" kern="1200" cap="none" spc="0" normalizeH="0" baseline="0" noProof="0" dirty="0">
                <a:ln>
                  <a:noFill/>
                </a:ln>
                <a:solidFill>
                  <a:schemeClr val="accent6"/>
                </a:solidFill>
                <a:effectLst/>
                <a:uLnTx/>
                <a:uFillTx/>
                <a:latin typeface="+mj-lt"/>
                <a:ea typeface="+mn-ea"/>
                <a:cs typeface="+mn-cs"/>
              </a:rPr>
              <a:t>I</a:t>
            </a:r>
            <a:r>
              <a:rPr kumimoji="0" lang="el-GR" sz="2700" b="1" i="0" u="none" strike="noStrike" kern="1200" cap="none" spc="0" normalizeH="0" baseline="0" noProof="0" dirty="0">
                <a:ln>
                  <a:noFill/>
                </a:ln>
                <a:solidFill>
                  <a:schemeClr val="accent6"/>
                </a:solidFill>
                <a:effectLst/>
                <a:uLnTx/>
                <a:uFillTx/>
                <a:latin typeface="+mj-lt"/>
                <a:ea typeface="+mn-ea"/>
                <a:cs typeface="+mn-cs"/>
              </a:rPr>
              <a:t>: </a:t>
            </a:r>
            <a:br>
              <a:rPr kumimoji="0" lang="el-GR" sz="2700" b="1" i="0" u="none" strike="noStrike" kern="1200" cap="none" spc="0" normalizeH="0" baseline="0" noProof="0" dirty="0">
                <a:ln>
                  <a:noFill/>
                </a:ln>
                <a:solidFill>
                  <a:schemeClr val="tx1"/>
                </a:solidFill>
                <a:effectLst/>
                <a:uLnTx/>
                <a:uFillTx/>
                <a:latin typeface="+mj-lt"/>
                <a:ea typeface="+mn-ea"/>
                <a:cs typeface="+mn-cs"/>
              </a:rPr>
            </a:br>
            <a:r>
              <a:rPr lang="el-GR" sz="2700" b="1" dirty="0">
                <a:latin typeface="+mj-lt"/>
              </a:rPr>
              <a:t>ΜΑΘΗΜΑΤΑ ΓΙΑ ΤΟ ΜΕΛΛΟΝ</a:t>
            </a:r>
            <a:r>
              <a:rPr lang="en-GB" sz="2700" b="1" dirty="0">
                <a:latin typeface="+mj-lt"/>
              </a:rPr>
              <a:t>: </a:t>
            </a:r>
            <a:r>
              <a:rPr lang="el-GR" sz="2700" b="1" dirty="0">
                <a:latin typeface="+mj-lt"/>
              </a:rPr>
              <a:t>ΠΡΟΣΤΑΣΙΑ ΤΩΝ ΓΥΝΑΙΚΩΝ ΑΠΟ ΤΗ ΒΙΑ ΕΝ ΜΕΣΩ ΚΡΙΣΕΩΝ</a:t>
            </a:r>
            <a:endParaRPr kumimoji="0" lang="en-GB" sz="2700" b="1" i="0" u="none" strike="noStrike" kern="1200" cap="none" spc="0" normalizeH="0" baseline="0" noProof="0" dirty="0">
              <a:ln>
                <a:noFill/>
              </a:ln>
              <a:solidFill>
                <a:schemeClr val="tx1"/>
              </a:solidFill>
              <a:effectLst/>
              <a:uLnTx/>
              <a:uFillTx/>
              <a:latin typeface="+mj-lt"/>
              <a:ea typeface="+mn-ea"/>
              <a:cs typeface="+mn-cs"/>
            </a:endParaRPr>
          </a:p>
        </p:txBody>
      </p:sp>
      <p:sp>
        <p:nvSpPr>
          <p:cNvPr id="21" name="TextBox 20">
            <a:extLst>
              <a:ext uri="{FF2B5EF4-FFF2-40B4-BE49-F238E27FC236}">
                <a16:creationId xmlns:a16="http://schemas.microsoft.com/office/drawing/2014/main" id="{E0876149-D59F-4D46-957D-55DFA8A1E372}"/>
              </a:ext>
            </a:extLst>
          </p:cNvPr>
          <p:cNvSpPr txBox="1"/>
          <p:nvPr/>
        </p:nvSpPr>
        <p:spPr>
          <a:xfrm>
            <a:off x="259644" y="1443316"/>
            <a:ext cx="6096000" cy="1238801"/>
          </a:xfrm>
          <a:prstGeom prst="rect">
            <a:avLst/>
          </a:prstGeom>
          <a:noFill/>
        </p:spPr>
        <p:txBody>
          <a:bodyPr wrap="square">
            <a:spAutoFit/>
          </a:bodyPr>
          <a:lstStyle/>
          <a:p>
            <a:pPr algn="l"/>
            <a:endParaRPr lang="en-GB" sz="1400" b="0" i="0" u="none" strike="noStrike" baseline="0" dirty="0">
              <a:solidFill>
                <a:srgbClr val="000000"/>
              </a:solidFill>
              <a:latin typeface="Arial" panose="020B0604020202020204" pitchFamily="34" charset="0"/>
            </a:endParaRPr>
          </a:p>
          <a:p>
            <a:r>
              <a:rPr lang="en-GB" sz="1400" b="0" i="0" u="none" strike="noStrike" baseline="0" dirty="0">
                <a:solidFill>
                  <a:srgbClr val="000000"/>
                </a:solidFill>
                <a:latin typeface="Arial" panose="020B0604020202020204" pitchFamily="34" charset="0"/>
              </a:rPr>
              <a:t> </a:t>
            </a:r>
          </a:p>
          <a:p>
            <a:r>
              <a:rPr lang="en-GB" sz="1050" b="1" i="0" u="none" strike="noStrike" baseline="0" dirty="0">
                <a:solidFill>
                  <a:srgbClr val="000000"/>
                </a:solidFill>
                <a:latin typeface="Arial" panose="020B0604020202020204" pitchFamily="34" charset="0"/>
              </a:rPr>
              <a:t>Resolution 2329 (2020)</a:t>
            </a:r>
            <a:r>
              <a:rPr lang="en-GB" sz="900" b="1" dirty="0">
                <a:solidFill>
                  <a:srgbClr val="000000"/>
                </a:solidFill>
                <a:latin typeface="Arial" panose="020B0604020202020204" pitchFamily="34" charset="0"/>
              </a:rPr>
              <a:t>, Parliamentary Assembly, Council of Europe</a:t>
            </a:r>
            <a:endParaRPr lang="en-GB" sz="1050" b="0" i="0" u="none" strike="noStrike" baseline="0" dirty="0">
              <a:solidFill>
                <a:srgbClr val="000000"/>
              </a:solidFill>
              <a:latin typeface="Arial" panose="020B0604020202020204" pitchFamily="34" charset="0"/>
            </a:endParaRPr>
          </a:p>
          <a:p>
            <a:r>
              <a:rPr lang="en-GB" sz="1800" b="1" i="0" u="none" strike="noStrike" baseline="0" dirty="0">
                <a:solidFill>
                  <a:srgbClr val="000000"/>
                </a:solidFill>
                <a:latin typeface="Arial" panose="020B0604020202020204" pitchFamily="34" charset="0"/>
              </a:rPr>
              <a:t>Lessons for the future from an effective and rights-based response to the Covid-19 pandemic, 26/06/2020 </a:t>
            </a:r>
            <a:endParaRPr lang="en-GB" dirty="0"/>
          </a:p>
        </p:txBody>
      </p:sp>
      <p:graphicFrame>
        <p:nvGraphicFramePr>
          <p:cNvPr id="31" name="Diagram 30">
            <a:extLst>
              <a:ext uri="{FF2B5EF4-FFF2-40B4-BE49-F238E27FC236}">
                <a16:creationId xmlns:a16="http://schemas.microsoft.com/office/drawing/2014/main" id="{A586BFFB-B48E-498C-8169-63D09C7FEF37}"/>
              </a:ext>
            </a:extLst>
          </p:cNvPr>
          <p:cNvGraphicFramePr/>
          <p:nvPr>
            <p:extLst>
              <p:ext uri="{D42A27DB-BD31-4B8C-83A1-F6EECF244321}">
                <p14:modId xmlns:p14="http://schemas.microsoft.com/office/powerpoint/2010/main" val="2759412024"/>
              </p:ext>
            </p:extLst>
          </p:nvPr>
        </p:nvGraphicFramePr>
        <p:xfrm>
          <a:off x="3307644" y="2781299"/>
          <a:ext cx="6903156" cy="3533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TextBox 33">
            <a:extLst>
              <a:ext uri="{FF2B5EF4-FFF2-40B4-BE49-F238E27FC236}">
                <a16:creationId xmlns:a16="http://schemas.microsoft.com/office/drawing/2014/main" id="{17451574-FD3A-462A-A520-8283C20AD554}"/>
              </a:ext>
            </a:extLst>
          </p:cNvPr>
          <p:cNvSpPr txBox="1"/>
          <p:nvPr/>
        </p:nvSpPr>
        <p:spPr>
          <a:xfrm>
            <a:off x="2965884" y="3255524"/>
            <a:ext cx="348172" cy="2585323"/>
          </a:xfrm>
          <a:prstGeom prst="rect">
            <a:avLst/>
          </a:prstGeom>
          <a:noFill/>
        </p:spPr>
        <p:txBody>
          <a:bodyPr wrap="none" rtlCol="0">
            <a:spAutoFit/>
          </a:bodyPr>
          <a:lstStyle/>
          <a:p>
            <a:r>
              <a:rPr lang="en-GB" b="1" dirty="0"/>
              <a:t>E</a:t>
            </a:r>
          </a:p>
          <a:p>
            <a:r>
              <a:rPr lang="en-GB" b="1" dirty="0"/>
              <a:t>F</a:t>
            </a:r>
          </a:p>
          <a:p>
            <a:r>
              <a:rPr lang="en-GB" b="1" dirty="0"/>
              <a:t>F</a:t>
            </a:r>
          </a:p>
          <a:p>
            <a:r>
              <a:rPr lang="en-GB" b="1" dirty="0"/>
              <a:t>E</a:t>
            </a:r>
          </a:p>
          <a:p>
            <a:r>
              <a:rPr lang="en-GB" b="1" dirty="0"/>
              <a:t>C</a:t>
            </a:r>
          </a:p>
          <a:p>
            <a:r>
              <a:rPr lang="en-GB" b="1" dirty="0"/>
              <a:t>T</a:t>
            </a:r>
          </a:p>
          <a:p>
            <a:r>
              <a:rPr lang="en-GB" b="1" dirty="0"/>
              <a:t>I</a:t>
            </a:r>
          </a:p>
          <a:p>
            <a:r>
              <a:rPr lang="en-GB" b="1" dirty="0"/>
              <a:t>V</a:t>
            </a:r>
          </a:p>
          <a:p>
            <a:r>
              <a:rPr lang="en-GB" b="1" dirty="0"/>
              <a:t>E</a:t>
            </a:r>
          </a:p>
        </p:txBody>
      </p:sp>
      <p:sp>
        <p:nvSpPr>
          <p:cNvPr id="35" name="TextBox 34">
            <a:extLst>
              <a:ext uri="{FF2B5EF4-FFF2-40B4-BE49-F238E27FC236}">
                <a16:creationId xmlns:a16="http://schemas.microsoft.com/office/drawing/2014/main" id="{2A901228-E002-4CA8-B1CA-12F660BAAC1A}"/>
              </a:ext>
            </a:extLst>
          </p:cNvPr>
          <p:cNvSpPr txBox="1"/>
          <p:nvPr/>
        </p:nvSpPr>
        <p:spPr>
          <a:xfrm>
            <a:off x="3307644" y="3660358"/>
            <a:ext cx="380232" cy="1754326"/>
          </a:xfrm>
          <a:prstGeom prst="rect">
            <a:avLst/>
          </a:prstGeom>
          <a:noFill/>
        </p:spPr>
        <p:txBody>
          <a:bodyPr wrap="none" rtlCol="0">
            <a:spAutoFit/>
          </a:bodyPr>
          <a:lstStyle/>
          <a:p>
            <a:r>
              <a:rPr lang="en-GB" b="1" dirty="0"/>
              <a:t>A</a:t>
            </a:r>
          </a:p>
          <a:p>
            <a:r>
              <a:rPr lang="en-GB" b="1" dirty="0"/>
              <a:t>C</a:t>
            </a:r>
          </a:p>
          <a:p>
            <a:r>
              <a:rPr lang="en-GB" b="1" dirty="0"/>
              <a:t>T</a:t>
            </a:r>
          </a:p>
          <a:p>
            <a:r>
              <a:rPr lang="en-GB" b="1" dirty="0"/>
              <a:t>I</a:t>
            </a:r>
          </a:p>
          <a:p>
            <a:r>
              <a:rPr lang="en-GB" b="1" dirty="0"/>
              <a:t>O</a:t>
            </a:r>
          </a:p>
          <a:p>
            <a:r>
              <a:rPr lang="en-GB" b="1" dirty="0"/>
              <a:t>N</a:t>
            </a:r>
          </a:p>
        </p:txBody>
      </p:sp>
    </p:spTree>
    <p:extLst>
      <p:ext uri="{BB962C8B-B14F-4D97-AF65-F5344CB8AC3E}">
        <p14:creationId xmlns:p14="http://schemas.microsoft.com/office/powerpoint/2010/main" val="1668063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60DA27-24B2-486A-A14A-B852020BD3CD}"/>
              </a:ext>
            </a:extLst>
          </p:cNvPr>
          <p:cNvPicPr>
            <a:picLocks noChangeAspect="1"/>
          </p:cNvPicPr>
          <p:nvPr/>
        </p:nvPicPr>
        <p:blipFill>
          <a:blip r:embed="rId2" cstate="print"/>
          <a:stretch>
            <a:fillRect/>
          </a:stretch>
        </p:blipFill>
        <p:spPr>
          <a:xfrm>
            <a:off x="3609985" y="1258093"/>
            <a:ext cx="4633362" cy="3822523"/>
          </a:xfrm>
          <a:prstGeom prst="rect">
            <a:avLst/>
          </a:prstGeom>
        </p:spPr>
      </p:pic>
      <p:sp>
        <p:nvSpPr>
          <p:cNvPr id="3" name="Rectangle 2"/>
          <p:cNvSpPr/>
          <p:nvPr/>
        </p:nvSpPr>
        <p:spPr>
          <a:xfrm>
            <a:off x="5847645" y="5113347"/>
            <a:ext cx="6096000" cy="1508105"/>
          </a:xfrm>
          <a:prstGeom prst="rect">
            <a:avLst/>
          </a:prstGeom>
        </p:spPr>
        <p:txBody>
          <a:bodyPr>
            <a:spAutoFit/>
          </a:bodyPr>
          <a:lstStyle/>
          <a:p>
            <a:pPr algn="r"/>
            <a:r>
              <a:rPr lang="el-GR" sz="2000" b="1" dirty="0">
                <a:solidFill>
                  <a:schemeClr val="accent1">
                    <a:lumMod val="50000"/>
                  </a:schemeClr>
                </a:solidFill>
              </a:rPr>
              <a:t>Κυριακή Χαραλάμπους</a:t>
            </a:r>
          </a:p>
          <a:p>
            <a:pPr algn="r"/>
            <a:r>
              <a:rPr lang="el-GR" dirty="0"/>
              <a:t>Υποψήφια Διδάκτωρ </a:t>
            </a:r>
          </a:p>
          <a:p>
            <a:pPr algn="r"/>
            <a:r>
              <a:rPr lang="el-GR" dirty="0"/>
              <a:t>Τμήμα Νομικής</a:t>
            </a:r>
          </a:p>
          <a:p>
            <a:pPr algn="r"/>
            <a:r>
              <a:rPr lang="el-GR" dirty="0"/>
              <a:t>Πανεπιστήμιο Κύπρου</a:t>
            </a:r>
            <a:endParaRPr lang="en-GB" dirty="0"/>
          </a:p>
          <a:p>
            <a:pPr algn="r"/>
            <a:r>
              <a:rPr lang="en-GB" b="1" dirty="0"/>
              <a:t>kchara01@ucy.ac.cy</a:t>
            </a:r>
            <a:r>
              <a:rPr lang="el-GR" b="1" dirty="0"/>
              <a:t> </a:t>
            </a:r>
            <a:endParaRPr lang="en-GB" b="1" dirty="0"/>
          </a:p>
        </p:txBody>
      </p:sp>
    </p:spTree>
    <p:extLst>
      <p:ext uri="{BB962C8B-B14F-4D97-AF65-F5344CB8AC3E}">
        <p14:creationId xmlns:p14="http://schemas.microsoft.com/office/powerpoint/2010/main" val="111361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606BD47-1BF0-4619-BE33-DE5504C33FCA}"/>
              </a:ext>
            </a:extLst>
          </p:cNvPr>
          <p:cNvSpPr/>
          <p:nvPr/>
        </p:nvSpPr>
        <p:spPr>
          <a:xfrm>
            <a:off x="235527" y="1499238"/>
            <a:ext cx="3668891" cy="279618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accent6"/>
                </a:solidFill>
              </a:rPr>
              <a:t>ΜΕΡΟΣ Ι</a:t>
            </a:r>
          </a:p>
          <a:p>
            <a:pPr algn="ctr"/>
            <a:endParaRPr lang="el-GR" sz="2000" b="1" dirty="0">
              <a:solidFill>
                <a:schemeClr val="tx1"/>
              </a:solidFill>
            </a:endParaRPr>
          </a:p>
          <a:p>
            <a:pPr algn="ctr"/>
            <a:r>
              <a:rPr lang="el-GR" sz="1700" b="1" dirty="0">
                <a:solidFill>
                  <a:schemeClr val="tx1"/>
                </a:solidFill>
              </a:rPr>
              <a:t>ΠΑΝΔΗΜΙΑ </a:t>
            </a:r>
            <a:r>
              <a:rPr lang="en-GB" sz="1700" b="1" dirty="0">
                <a:solidFill>
                  <a:schemeClr val="tx1"/>
                </a:solidFill>
              </a:rPr>
              <a:t>COVID-19</a:t>
            </a:r>
            <a:endParaRPr lang="el-GR" sz="1700" b="1" dirty="0">
              <a:solidFill>
                <a:schemeClr val="tx1"/>
              </a:solidFill>
            </a:endParaRPr>
          </a:p>
          <a:p>
            <a:pPr algn="ctr"/>
            <a:r>
              <a:rPr lang="el-GR" sz="1700" b="1" dirty="0">
                <a:solidFill>
                  <a:schemeClr val="tx1"/>
                </a:solidFill>
              </a:rPr>
              <a:t>&amp;</a:t>
            </a:r>
          </a:p>
          <a:p>
            <a:pPr algn="ctr"/>
            <a:r>
              <a:rPr lang="el-GR" sz="1700" b="1" dirty="0">
                <a:solidFill>
                  <a:schemeClr val="tx1"/>
                </a:solidFill>
              </a:rPr>
              <a:t>ΕΝΔΟΟΙΚΟΓΕΝΕΙΑΚΗ ΒΙΑ</a:t>
            </a:r>
            <a:endParaRPr lang="en-GB" sz="1700" b="1" dirty="0">
              <a:solidFill>
                <a:schemeClr val="tx1"/>
              </a:solidFill>
            </a:endParaRPr>
          </a:p>
        </p:txBody>
      </p:sp>
      <p:sp>
        <p:nvSpPr>
          <p:cNvPr id="5" name="Oval 4">
            <a:extLst>
              <a:ext uri="{FF2B5EF4-FFF2-40B4-BE49-F238E27FC236}">
                <a16:creationId xmlns:a16="http://schemas.microsoft.com/office/drawing/2014/main" id="{5FD9766B-BB4C-4218-A55A-65767C209512}"/>
              </a:ext>
            </a:extLst>
          </p:cNvPr>
          <p:cNvSpPr/>
          <p:nvPr/>
        </p:nvSpPr>
        <p:spPr>
          <a:xfrm>
            <a:off x="4147254" y="2617965"/>
            <a:ext cx="3668892" cy="2878667"/>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accent6"/>
                </a:solidFill>
              </a:rPr>
              <a:t>ΜΕΡΟΣ ΙΙ</a:t>
            </a:r>
          </a:p>
          <a:p>
            <a:pPr algn="ctr"/>
            <a:endParaRPr lang="el-GR" sz="1900" b="1" dirty="0">
              <a:solidFill>
                <a:schemeClr val="tx1"/>
              </a:solidFill>
            </a:endParaRPr>
          </a:p>
          <a:p>
            <a:pPr algn="ctr"/>
            <a:r>
              <a:rPr lang="el-GR" sz="1700" b="1" dirty="0">
                <a:solidFill>
                  <a:schemeClr val="tx1"/>
                </a:solidFill>
              </a:rPr>
              <a:t>ΕΝΔΟΟΙΚΟΓΕΝΕΙΑΚΗ</a:t>
            </a:r>
            <a:r>
              <a:rPr lang="el-GR" b="1" dirty="0">
                <a:solidFill>
                  <a:schemeClr val="tx1"/>
                </a:solidFill>
              </a:rPr>
              <a:t> ΒΙΑ: </a:t>
            </a:r>
          </a:p>
          <a:p>
            <a:pPr algn="ctr"/>
            <a:r>
              <a:rPr lang="el-GR" b="1" dirty="0">
                <a:solidFill>
                  <a:schemeClr val="tx1"/>
                </a:solidFill>
              </a:rPr>
              <a:t>ΔΙΑΡΚΕΙΣ ΚΡΑΤΙΚΕΣ ΥΠΟΧΡΕΩΣΕΙΣ</a:t>
            </a:r>
          </a:p>
          <a:p>
            <a:pPr algn="ctr"/>
            <a:endParaRPr lang="en-GB" dirty="0"/>
          </a:p>
        </p:txBody>
      </p:sp>
      <p:sp>
        <p:nvSpPr>
          <p:cNvPr id="6" name="Oval 5">
            <a:extLst>
              <a:ext uri="{FF2B5EF4-FFF2-40B4-BE49-F238E27FC236}">
                <a16:creationId xmlns:a16="http://schemas.microsoft.com/office/drawing/2014/main" id="{EAF13604-B8AA-4D03-A21F-47FB66E4F7A5}"/>
              </a:ext>
            </a:extLst>
          </p:cNvPr>
          <p:cNvSpPr/>
          <p:nvPr/>
        </p:nvSpPr>
        <p:spPr>
          <a:xfrm>
            <a:off x="8401664" y="3429000"/>
            <a:ext cx="3554809" cy="2672008"/>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accent6"/>
                </a:solidFill>
              </a:rPr>
              <a:t>ΜΕΡΟΣ ΙΙΙ</a:t>
            </a:r>
          </a:p>
          <a:p>
            <a:pPr algn="ctr"/>
            <a:endParaRPr lang="el-GR" sz="2000" b="1" dirty="0">
              <a:solidFill>
                <a:schemeClr val="tx1"/>
              </a:solidFill>
            </a:endParaRPr>
          </a:p>
          <a:p>
            <a:pPr algn="ctr"/>
            <a:r>
              <a:rPr lang="el-GR" b="1" dirty="0">
                <a:solidFill>
                  <a:schemeClr val="tx1"/>
                </a:solidFill>
              </a:rPr>
              <a:t>ΜΑΘΗΜΑΤΑ ΓΙΑ ΤΟ ΜΕΛΛΟΝ: ΠΡΟΣΤΑΣΙΑ ΤΩΝ ΓΥΝΑΙΚΩΝ ΑΠ</a:t>
            </a:r>
            <a:r>
              <a:rPr lang="en-GB" b="1" dirty="0">
                <a:solidFill>
                  <a:schemeClr val="tx1"/>
                </a:solidFill>
              </a:rPr>
              <a:t>O</a:t>
            </a:r>
            <a:r>
              <a:rPr lang="el-GR" b="1" dirty="0">
                <a:solidFill>
                  <a:schemeClr val="tx1"/>
                </a:solidFill>
              </a:rPr>
              <a:t> ΤΗ ΒΙΑ ΕΝ ΜΕΣΩ ΚΡΙΣΕΩΝ </a:t>
            </a:r>
          </a:p>
          <a:p>
            <a:pPr algn="ctr"/>
            <a:endParaRPr lang="en-GB" dirty="0"/>
          </a:p>
        </p:txBody>
      </p:sp>
      <p:sp>
        <p:nvSpPr>
          <p:cNvPr id="7" name="Title 1">
            <a:extLst>
              <a:ext uri="{FF2B5EF4-FFF2-40B4-BE49-F238E27FC236}">
                <a16:creationId xmlns:a16="http://schemas.microsoft.com/office/drawing/2014/main" id="{E69D6EA4-3098-44BF-B495-4B3A735D975F}"/>
              </a:ext>
            </a:extLst>
          </p:cNvPr>
          <p:cNvSpPr txBox="1">
            <a:spLocks/>
          </p:cNvSpPr>
          <p:nvPr/>
        </p:nvSpPr>
        <p:spPr>
          <a:xfrm>
            <a:off x="235527" y="310085"/>
            <a:ext cx="11734800" cy="999426"/>
          </a:xfrm>
          <a:prstGeom prst="rect">
            <a:avLst/>
          </a:prstGeom>
        </p:spPr>
        <p:txBody>
          <a:bodyP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l-GR" sz="3200" b="1" dirty="0">
                <a:solidFill>
                  <a:schemeClr val="tx1"/>
                </a:solidFill>
              </a:rPr>
              <a:t>ΔΟΜΗ ΠΑΡΟΥΣΙΑΣΗΣ</a:t>
            </a:r>
            <a:endParaRPr lang="en-GB" sz="3200" b="1" dirty="0">
              <a:solidFill>
                <a:schemeClr val="tx1"/>
              </a:solidFill>
            </a:endParaRPr>
          </a:p>
        </p:txBody>
      </p:sp>
    </p:spTree>
    <p:extLst>
      <p:ext uri="{BB962C8B-B14F-4D97-AF65-F5344CB8AC3E}">
        <p14:creationId xmlns:p14="http://schemas.microsoft.com/office/powerpoint/2010/main" val="261160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A4F621C-B1B7-4B4C-B3BB-E8C8AEB01E66}"/>
              </a:ext>
            </a:extLst>
          </p:cNvPr>
          <p:cNvSpPr>
            <a:spLocks noGrp="1"/>
          </p:cNvSpPr>
          <p:nvPr>
            <p:ph idx="1"/>
          </p:nvPr>
        </p:nvSpPr>
        <p:spPr>
          <a:xfrm>
            <a:off x="361244" y="1191819"/>
            <a:ext cx="11469512" cy="5162683"/>
          </a:xfrm>
        </p:spPr>
        <p:txBody>
          <a:bodyPr>
            <a:noAutofit/>
          </a:bodyPr>
          <a:lstStyle/>
          <a:p>
            <a:pPr>
              <a:buClr>
                <a:schemeClr val="accent3"/>
              </a:buClr>
              <a:buFont typeface="Wingdings" pitchFamily="2" charset="2"/>
              <a:buChar char="Ø"/>
            </a:pPr>
            <a:r>
              <a:rPr lang="el-GR" sz="2800" dirty="0"/>
              <a:t>Τι συμβαίνει όταν η καλύτερη συμβουλή για τον περιορισμό της εξάπλωσης μίας πανδημίας είναι και η πιο επικίνδυνη συμβουλή για την έξαρση μίας άλλης, της ενδοοικογενειακής βίας κατά γυναικών</a:t>
            </a:r>
            <a:r>
              <a:rPr lang="el-GR" sz="2800" b="1" dirty="0"/>
              <a:t>;</a:t>
            </a:r>
            <a:endParaRPr lang="en-US" sz="2800" b="1" dirty="0"/>
          </a:p>
          <a:p>
            <a:pPr>
              <a:buClr>
                <a:schemeClr val="accent3"/>
              </a:buClr>
              <a:buFont typeface="Wingdings" pitchFamily="2" charset="2"/>
              <a:buChar char="Ø"/>
            </a:pPr>
            <a:endParaRPr lang="en-US" sz="2800" dirty="0"/>
          </a:p>
          <a:p>
            <a:pPr>
              <a:buClr>
                <a:schemeClr val="accent3"/>
              </a:buClr>
              <a:buFont typeface="Wingdings" pitchFamily="2" charset="2"/>
              <a:buChar char="Ø"/>
            </a:pPr>
            <a:r>
              <a:rPr lang="el-GR" sz="2800" dirty="0"/>
              <a:t>Ποιες είναι οι </a:t>
            </a:r>
            <a:r>
              <a:rPr lang="el-GR" sz="2800" b="1" dirty="0"/>
              <a:t>υποχρεώσεις</a:t>
            </a:r>
            <a:r>
              <a:rPr lang="el-GR" sz="2800" dirty="0"/>
              <a:t> των κρατικών αρχών για αντιμετώπιση και περιορισμό της πανδημίας της βίας κατά γυναικών, ιδιαίτερα όταν συντρέχει και με άλλου είδους κρίσεις</a:t>
            </a:r>
            <a:r>
              <a:rPr lang="el-GR" sz="2800" b="1" dirty="0"/>
              <a:t>;</a:t>
            </a:r>
            <a:endParaRPr lang="en-US" sz="2800" b="1" dirty="0"/>
          </a:p>
          <a:p>
            <a:pPr>
              <a:buClr>
                <a:schemeClr val="accent3"/>
              </a:buClr>
              <a:buFont typeface="Wingdings" pitchFamily="2" charset="2"/>
              <a:buChar char="Ø"/>
            </a:pPr>
            <a:endParaRPr lang="en-US" sz="2800" dirty="0"/>
          </a:p>
          <a:p>
            <a:pPr>
              <a:buClr>
                <a:schemeClr val="accent3"/>
              </a:buClr>
              <a:buFont typeface="Wingdings" pitchFamily="2" charset="2"/>
              <a:buChar char="Ø"/>
            </a:pPr>
            <a:r>
              <a:rPr lang="el-GR" sz="2800" dirty="0"/>
              <a:t>Μήπως οι κρατικές υποχρεώσεις για προστασία των ανθρωπίνων δικαιωμάτων και καταπολέμηση της βίας κατά των γυναικών </a:t>
            </a:r>
            <a:r>
              <a:rPr lang="el-GR" sz="2800" b="1" dirty="0"/>
              <a:t>υποχωρούν </a:t>
            </a:r>
            <a:r>
              <a:rPr lang="el-GR" sz="2800" dirty="0"/>
              <a:t>σε περιπτώσεις ξαφνικών υγειονομικών κρίσεων</a:t>
            </a:r>
            <a:r>
              <a:rPr lang="el-GR" sz="2800" b="1" dirty="0"/>
              <a:t>;</a:t>
            </a:r>
            <a:r>
              <a:rPr lang="el-GR" sz="2800" dirty="0"/>
              <a:t> </a:t>
            </a:r>
            <a:endParaRPr lang="en-GB" sz="2800" b="1" dirty="0">
              <a:solidFill>
                <a:schemeClr val="tx1"/>
              </a:solidFill>
            </a:endParaRPr>
          </a:p>
        </p:txBody>
      </p:sp>
      <p:sp>
        <p:nvSpPr>
          <p:cNvPr id="6" name="Title 1">
            <a:extLst>
              <a:ext uri="{FF2B5EF4-FFF2-40B4-BE49-F238E27FC236}">
                <a16:creationId xmlns:a16="http://schemas.microsoft.com/office/drawing/2014/main" id="{C0F7E4E1-C1FE-4CDE-BEF7-47946392FA15}"/>
              </a:ext>
            </a:extLst>
          </p:cNvPr>
          <p:cNvSpPr txBox="1">
            <a:spLocks/>
          </p:cNvSpPr>
          <p:nvPr/>
        </p:nvSpPr>
        <p:spPr>
          <a:xfrm>
            <a:off x="235527" y="310085"/>
            <a:ext cx="11734800" cy="999426"/>
          </a:xfrm>
          <a:prstGeom prst="rect">
            <a:avLst/>
          </a:prstGeom>
        </p:spPr>
        <p:txBody>
          <a:bodyP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l-GR" sz="3200" b="1" dirty="0">
                <a:solidFill>
                  <a:schemeClr val="tx1"/>
                </a:solidFill>
              </a:rPr>
              <a:t>ΕΡΩΤΗΜΑΤΑ</a:t>
            </a:r>
            <a:endParaRPr lang="en-GB"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621C-B1B7-4B4C-B3BB-E8C8AEB01E66}"/>
              </a:ext>
            </a:extLst>
          </p:cNvPr>
          <p:cNvSpPr>
            <a:spLocks noGrp="1"/>
          </p:cNvSpPr>
          <p:nvPr>
            <p:ph type="title"/>
          </p:nvPr>
        </p:nvSpPr>
        <p:spPr>
          <a:xfrm>
            <a:off x="235527" y="310085"/>
            <a:ext cx="11734800" cy="1371600"/>
          </a:xfrm>
        </p:spPr>
        <p:txBody>
          <a:bodyPr>
            <a:normAutofit/>
          </a:bodyPr>
          <a:lstStyle/>
          <a:p>
            <a:r>
              <a:rPr lang="el-GR" sz="3200" b="1" dirty="0">
                <a:solidFill>
                  <a:schemeClr val="accent6"/>
                </a:solidFill>
              </a:rPr>
              <a:t>ΜΕΡΟΣ Ι: </a:t>
            </a:r>
            <a:br>
              <a:rPr lang="el-GR" sz="3200" b="1" dirty="0">
                <a:solidFill>
                  <a:schemeClr val="tx1"/>
                </a:solidFill>
              </a:rPr>
            </a:br>
            <a:r>
              <a:rPr lang="el-GR" sz="3200" b="1" dirty="0">
                <a:solidFill>
                  <a:schemeClr val="tx1"/>
                </a:solidFill>
              </a:rPr>
              <a:t>ΠΑΝΔΗΜΙΑ </a:t>
            </a:r>
            <a:r>
              <a:rPr lang="en-GB" sz="3200" b="1" dirty="0">
                <a:solidFill>
                  <a:schemeClr val="tx1"/>
                </a:solidFill>
              </a:rPr>
              <a:t>COVID-19 &amp; </a:t>
            </a:r>
            <a:r>
              <a:rPr lang="el-GR" sz="3200" b="1" dirty="0">
                <a:solidFill>
                  <a:schemeClr val="tx1"/>
                </a:solidFill>
              </a:rPr>
              <a:t>ΕΝΔΟΟΙΚΟΓΕΝΕΙΑΚΗ ΒΙΑ</a:t>
            </a:r>
            <a:endParaRPr lang="en-GB" sz="3200" b="1" dirty="0">
              <a:solidFill>
                <a:schemeClr val="tx1"/>
              </a:solidFill>
            </a:endParaRPr>
          </a:p>
        </p:txBody>
      </p:sp>
      <p:pic>
        <p:nvPicPr>
          <p:cNvPr id="1026" name="Picture 2" descr="Κορωνοϊός COVID-19: Ερωτήματα και απαντήσεις">
            <a:extLst>
              <a:ext uri="{FF2B5EF4-FFF2-40B4-BE49-F238E27FC236}">
                <a16:creationId xmlns:a16="http://schemas.microsoft.com/office/drawing/2014/main" id="{AD8FF826-A370-43C2-9F1B-1F0C30FA220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350126" y="2096081"/>
            <a:ext cx="3850456" cy="34129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Ρεκόρ κλήσεων για ενδοοικογενειακή βία και τον Απρίλιο ">
            <a:extLst>
              <a:ext uri="{FF2B5EF4-FFF2-40B4-BE49-F238E27FC236}">
                <a16:creationId xmlns:a16="http://schemas.microsoft.com/office/drawing/2014/main" id="{223AAFBA-F063-4A82-AB75-FC9CEDC825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967" y="2096081"/>
            <a:ext cx="4194974" cy="341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93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028"/>
                                        </p:tgtEl>
                                      </p:cBhvr>
                                    </p:animEffect>
                                    <p:set>
                                      <p:cBhvr>
                                        <p:cTn id="11"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Μείνε Σπίτι Σώσε Ζωές»: Το μήνυμα του Νίκου Αναστασιάδη για τον κορωνοϊό">
            <a:extLst>
              <a:ext uri="{FF2B5EF4-FFF2-40B4-BE49-F238E27FC236}">
                <a16:creationId xmlns:a16="http://schemas.microsoft.com/office/drawing/2014/main" id="{683DA0E3-2F03-4D31-9A0A-F340500A4B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31" y="1265177"/>
            <a:ext cx="3440621" cy="1806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2" name="Picture 8">
            <a:extLst>
              <a:ext uri="{FF2B5EF4-FFF2-40B4-BE49-F238E27FC236}">
                <a16:creationId xmlns:a16="http://schemas.microsoft.com/office/drawing/2014/main" id="{F3853CD8-6A5A-4885-89F3-A1C3FABFD6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9990" y="-51468"/>
            <a:ext cx="3122971" cy="31229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226,278 Stay Home Stock Photos, Pictures &amp; Royalty-Free Images - iStock">
            <a:extLst>
              <a:ext uri="{FF2B5EF4-FFF2-40B4-BE49-F238E27FC236}">
                <a16:creationId xmlns:a16="http://schemas.microsoft.com/office/drawing/2014/main" id="{2AC15F84-7C2B-453D-9E4E-CB64BC2CCE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1551" y="1008339"/>
            <a:ext cx="2701721" cy="239966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ΜΕΝΟΥΜΕ ΣΠΙΤΙ! – We Insurance">
            <a:extLst>
              <a:ext uri="{FF2B5EF4-FFF2-40B4-BE49-F238E27FC236}">
                <a16:creationId xmlns:a16="http://schemas.microsoft.com/office/drawing/2014/main" id="{B69890FF-F989-4B6C-B863-E94656BFF4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895" y="4076700"/>
            <a:ext cx="3323877" cy="2171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40" name="Picture 16" descr="Michigan Stay Home Stay Safe Save Lives">
            <a:extLst>
              <a:ext uri="{FF2B5EF4-FFF2-40B4-BE49-F238E27FC236}">
                <a16:creationId xmlns:a16="http://schemas.microsoft.com/office/drawing/2014/main" id="{2CBAC4B5-65AF-4A32-AC08-2B96C0298A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6558" y="2850173"/>
            <a:ext cx="3176586" cy="158829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42" name="Picture 18" descr="The poster seen on Twitter. It was pulled after complaints over its apparently sexist depiction of women.">
            <a:extLst>
              <a:ext uri="{FF2B5EF4-FFF2-40B4-BE49-F238E27FC236}">
                <a16:creationId xmlns:a16="http://schemas.microsoft.com/office/drawing/2014/main" id="{D753F832-2E29-4F5E-B587-EE621466BD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8264" y="4217135"/>
            <a:ext cx="4990642" cy="2399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84F0AB6-B721-4463-B04C-919E4F0248EC}"/>
              </a:ext>
            </a:extLst>
          </p:cNvPr>
          <p:cNvSpPr txBox="1"/>
          <p:nvPr/>
        </p:nvSpPr>
        <p:spPr>
          <a:xfrm>
            <a:off x="349039" y="333380"/>
            <a:ext cx="6098458" cy="507831"/>
          </a:xfrm>
          <a:prstGeom prst="rect">
            <a:avLst/>
          </a:prstGeom>
          <a:noFill/>
        </p:spPr>
        <p:txBody>
          <a:bodyPr wrap="square">
            <a:spAutoFit/>
          </a:bodyPr>
          <a:lstStyle/>
          <a:p>
            <a:r>
              <a:rPr lang="en-GB" sz="2700" b="1" dirty="0">
                <a:solidFill>
                  <a:schemeClr val="accent3">
                    <a:lumMod val="75000"/>
                  </a:schemeClr>
                </a:solidFill>
              </a:rPr>
              <a:t>#StayHomeStaySafe</a:t>
            </a:r>
            <a:endParaRPr lang="en-GB" sz="2700" b="1" dirty="0"/>
          </a:p>
        </p:txBody>
      </p:sp>
    </p:spTree>
    <p:extLst>
      <p:ext uri="{BB962C8B-B14F-4D97-AF65-F5344CB8AC3E}">
        <p14:creationId xmlns:p14="http://schemas.microsoft.com/office/powerpoint/2010/main" val="139389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7333-93C0-4ECB-9BF7-932B2F516090}"/>
              </a:ext>
            </a:extLst>
          </p:cNvPr>
          <p:cNvSpPr>
            <a:spLocks noGrp="1"/>
          </p:cNvSpPr>
          <p:nvPr>
            <p:ph type="title"/>
          </p:nvPr>
        </p:nvSpPr>
        <p:spPr>
          <a:xfrm>
            <a:off x="107995" y="0"/>
            <a:ext cx="10058400" cy="1447744"/>
          </a:xfrm>
        </p:spPr>
        <p:txBody>
          <a:bodyPr/>
          <a:lstStyle/>
          <a:p>
            <a:r>
              <a:rPr lang="en-GB" dirty="0">
                <a:solidFill>
                  <a:schemeClr val="accent3">
                    <a:lumMod val="75000"/>
                  </a:schemeClr>
                </a:solidFill>
              </a:rPr>
              <a:t>#</a:t>
            </a:r>
            <a:r>
              <a:rPr lang="en-GB" dirty="0" err="1">
                <a:solidFill>
                  <a:schemeClr val="accent3">
                    <a:lumMod val="75000"/>
                  </a:schemeClr>
                </a:solidFill>
              </a:rPr>
              <a:t>StayHomeStaySafe</a:t>
            </a:r>
            <a:r>
              <a:rPr lang="en-GB" dirty="0">
                <a:solidFill>
                  <a:schemeClr val="accent3">
                    <a:lumMod val="75000"/>
                  </a:schemeClr>
                </a:solidFill>
              </a:rPr>
              <a:t> </a:t>
            </a:r>
            <a:endParaRPr lang="en-GB" sz="5000" b="1" dirty="0">
              <a:solidFill>
                <a:schemeClr val="accent3">
                  <a:lumMod val="75000"/>
                </a:schemeClr>
              </a:solidFill>
            </a:endParaRPr>
          </a:p>
        </p:txBody>
      </p:sp>
      <p:pic>
        <p:nvPicPr>
          <p:cNvPr id="3074" name="Picture 2" descr="QUESTION MARK Vinyl Decal Sticker Riddle Joker Punctuation | Etsy Denmark">
            <a:extLst>
              <a:ext uri="{FF2B5EF4-FFF2-40B4-BE49-F238E27FC236}">
                <a16:creationId xmlns:a16="http://schemas.microsoft.com/office/drawing/2014/main" id="{C1449090-CBFC-4DCB-8C34-C9119915205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33259" y="1678830"/>
            <a:ext cx="3932237" cy="39322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81316B1-42D2-4878-81A9-2C525D6F6272}"/>
              </a:ext>
            </a:extLst>
          </p:cNvPr>
          <p:cNvPicPr>
            <a:picLocks noChangeAspect="1"/>
          </p:cNvPicPr>
          <p:nvPr/>
        </p:nvPicPr>
        <p:blipFill>
          <a:blip r:embed="rId3" cstate="print"/>
          <a:stretch>
            <a:fillRect/>
          </a:stretch>
        </p:blipFill>
        <p:spPr>
          <a:xfrm>
            <a:off x="7727306" y="3800503"/>
            <a:ext cx="3154900" cy="1776707"/>
          </a:xfrm>
          <a:prstGeom prst="rect">
            <a:avLst/>
          </a:prstGeom>
        </p:spPr>
      </p:pic>
      <p:pic>
        <p:nvPicPr>
          <p:cNvPr id="6" name="Picture 5">
            <a:extLst>
              <a:ext uri="{FF2B5EF4-FFF2-40B4-BE49-F238E27FC236}">
                <a16:creationId xmlns:a16="http://schemas.microsoft.com/office/drawing/2014/main" id="{78A0297F-FA14-4153-8C66-2DB4B789D1B3}"/>
              </a:ext>
            </a:extLst>
          </p:cNvPr>
          <p:cNvPicPr>
            <a:picLocks noChangeAspect="1"/>
          </p:cNvPicPr>
          <p:nvPr/>
        </p:nvPicPr>
        <p:blipFill>
          <a:blip r:embed="rId4" cstate="print"/>
          <a:stretch>
            <a:fillRect/>
          </a:stretch>
        </p:blipFill>
        <p:spPr>
          <a:xfrm>
            <a:off x="7163373" y="579798"/>
            <a:ext cx="3766091" cy="2535935"/>
          </a:xfrm>
          <a:prstGeom prst="rect">
            <a:avLst/>
          </a:prstGeom>
        </p:spPr>
      </p:pic>
      <p:pic>
        <p:nvPicPr>
          <p:cNvPr id="7" name="Picture 6">
            <a:extLst>
              <a:ext uri="{FF2B5EF4-FFF2-40B4-BE49-F238E27FC236}">
                <a16:creationId xmlns:a16="http://schemas.microsoft.com/office/drawing/2014/main" id="{DCA471B5-78DD-4433-9288-17B95049BA7B}"/>
              </a:ext>
            </a:extLst>
          </p:cNvPr>
          <p:cNvPicPr>
            <a:picLocks noChangeAspect="1"/>
          </p:cNvPicPr>
          <p:nvPr/>
        </p:nvPicPr>
        <p:blipFill>
          <a:blip r:embed="rId5" cstate="print"/>
          <a:stretch>
            <a:fillRect/>
          </a:stretch>
        </p:blipFill>
        <p:spPr>
          <a:xfrm>
            <a:off x="3682180" y="1325359"/>
            <a:ext cx="2392653" cy="2392653"/>
          </a:xfrm>
          <a:prstGeom prst="rect">
            <a:avLst/>
          </a:prstGeom>
        </p:spPr>
      </p:pic>
      <p:pic>
        <p:nvPicPr>
          <p:cNvPr id="9" name="Picture 8">
            <a:extLst>
              <a:ext uri="{FF2B5EF4-FFF2-40B4-BE49-F238E27FC236}">
                <a16:creationId xmlns:a16="http://schemas.microsoft.com/office/drawing/2014/main" id="{17536E9A-3713-4CAA-ADD2-89C44761AF9B}"/>
              </a:ext>
            </a:extLst>
          </p:cNvPr>
          <p:cNvPicPr>
            <a:picLocks noChangeAspect="1"/>
          </p:cNvPicPr>
          <p:nvPr/>
        </p:nvPicPr>
        <p:blipFill rotWithShape="1">
          <a:blip r:embed="rId6" cstate="print"/>
          <a:srcRect t="-358" r="39982" b="28749"/>
          <a:stretch/>
        </p:blipFill>
        <p:spPr>
          <a:xfrm>
            <a:off x="3902772" y="3989046"/>
            <a:ext cx="3218545" cy="2560090"/>
          </a:xfrm>
          <a:prstGeom prst="rect">
            <a:avLst/>
          </a:prstGeom>
        </p:spPr>
      </p:pic>
    </p:spTree>
    <p:extLst>
      <p:ext uri="{BB962C8B-B14F-4D97-AF65-F5344CB8AC3E}">
        <p14:creationId xmlns:p14="http://schemas.microsoft.com/office/powerpoint/2010/main" val="412023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6576 -0.00162 L -0.25 -8.14061E-7 " pathEditMode="relative" rAng="0" ptsTypes="AA">
                                      <p:cBhvr>
                                        <p:cTn id="6" dur="2000" fill="hold"/>
                                        <p:tgtEl>
                                          <p:spTgt spid="3074"/>
                                        </p:tgtEl>
                                        <p:attrNameLst>
                                          <p:attrName>ppt_x</p:attrName>
                                          <p:attrName>ppt_y</p:attrName>
                                        </p:attrNameLst>
                                      </p:cBhvr>
                                      <p:rCtr x="-9200" y="10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Before the pandemic 243 million women and girls, aged 15-49 experienced sexual and/or physical violence by an intimate partner in the past year. Since the pandemic, violence against women, especially domestic violence has intensified.">
            <a:extLst>
              <a:ext uri="{FF2B5EF4-FFF2-40B4-BE49-F238E27FC236}">
                <a16:creationId xmlns:a16="http://schemas.microsoft.com/office/drawing/2014/main" id="{6C59B282-7473-4E64-98B5-CB1D833197DB}"/>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07227" y="1681685"/>
            <a:ext cx="6427223" cy="46418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160CDC-A715-4F01-943B-E3B52F17DB97}"/>
              </a:ext>
            </a:extLst>
          </p:cNvPr>
          <p:cNvSpPr txBox="1"/>
          <p:nvPr/>
        </p:nvSpPr>
        <p:spPr>
          <a:xfrm>
            <a:off x="2507227" y="6227288"/>
            <a:ext cx="2507226" cy="369332"/>
          </a:xfrm>
          <a:prstGeom prst="rect">
            <a:avLst/>
          </a:prstGeom>
          <a:noFill/>
        </p:spPr>
        <p:txBody>
          <a:bodyPr wrap="square" rtlCol="0">
            <a:spAutoFit/>
          </a:bodyPr>
          <a:lstStyle/>
          <a:p>
            <a:r>
              <a:rPr lang="en-GB" dirty="0"/>
              <a:t>Source: UN Women</a:t>
            </a:r>
          </a:p>
        </p:txBody>
      </p:sp>
      <p:sp>
        <p:nvSpPr>
          <p:cNvPr id="8" name="Title 1">
            <a:extLst>
              <a:ext uri="{FF2B5EF4-FFF2-40B4-BE49-F238E27FC236}">
                <a16:creationId xmlns:a16="http://schemas.microsoft.com/office/drawing/2014/main" id="{9D07BF74-E804-4EDD-827B-0464E8B7791F}"/>
              </a:ext>
            </a:extLst>
          </p:cNvPr>
          <p:cNvSpPr>
            <a:spLocks noGrp="1"/>
          </p:cNvSpPr>
          <p:nvPr>
            <p:ph type="title"/>
          </p:nvPr>
        </p:nvSpPr>
        <p:spPr>
          <a:xfrm>
            <a:off x="235527" y="310085"/>
            <a:ext cx="11734800" cy="1371600"/>
          </a:xfrm>
        </p:spPr>
        <p:txBody>
          <a:bodyPr>
            <a:normAutofit/>
          </a:bodyPr>
          <a:lstStyle/>
          <a:p>
            <a:r>
              <a:rPr lang="el-GR" sz="3200" b="1" dirty="0">
                <a:solidFill>
                  <a:schemeClr val="accent6"/>
                </a:solidFill>
              </a:rPr>
              <a:t>ΜΕΡΟΣ Ι: </a:t>
            </a:r>
            <a:br>
              <a:rPr lang="el-GR" sz="3200" b="1" dirty="0">
                <a:solidFill>
                  <a:schemeClr val="tx1"/>
                </a:solidFill>
              </a:rPr>
            </a:br>
            <a:r>
              <a:rPr lang="el-GR" sz="3200" b="1" dirty="0">
                <a:solidFill>
                  <a:schemeClr val="tx1"/>
                </a:solidFill>
              </a:rPr>
              <a:t>ΠΑΝΔΗΜΙΑ </a:t>
            </a:r>
            <a:r>
              <a:rPr lang="en-GB" sz="3200" b="1" dirty="0">
                <a:solidFill>
                  <a:schemeClr val="tx1"/>
                </a:solidFill>
              </a:rPr>
              <a:t>COVID-19 &amp; </a:t>
            </a:r>
            <a:r>
              <a:rPr lang="el-GR" sz="3200" b="1" dirty="0">
                <a:solidFill>
                  <a:schemeClr val="tx1"/>
                </a:solidFill>
              </a:rPr>
              <a:t>ΕΝΔΟΟΙΚΟΓΕΝΕΙΑΚΗ ΒΙΑ</a:t>
            </a:r>
            <a:endParaRPr lang="en-GB" sz="3200" b="1" dirty="0">
              <a:solidFill>
                <a:schemeClr val="tx1"/>
              </a:solidFill>
            </a:endParaRPr>
          </a:p>
        </p:txBody>
      </p:sp>
    </p:spTree>
    <p:extLst>
      <p:ext uri="{BB962C8B-B14F-4D97-AF65-F5344CB8AC3E}">
        <p14:creationId xmlns:p14="http://schemas.microsoft.com/office/powerpoint/2010/main" val="314715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VAW infographic 2">
            <a:extLst>
              <a:ext uri="{FF2B5EF4-FFF2-40B4-BE49-F238E27FC236}">
                <a16:creationId xmlns:a16="http://schemas.microsoft.com/office/drawing/2014/main" id="{CD9B8256-9DE9-4E72-9C21-F0D8BF51F01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9173" y="1804472"/>
            <a:ext cx="8623327" cy="39322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557F78C-7C52-40C3-BE5F-96B7C2DC1D09}"/>
              </a:ext>
            </a:extLst>
          </p:cNvPr>
          <p:cNvSpPr txBox="1"/>
          <p:nvPr/>
        </p:nvSpPr>
        <p:spPr>
          <a:xfrm>
            <a:off x="1840474" y="5536330"/>
            <a:ext cx="7760723" cy="646331"/>
          </a:xfrm>
          <a:prstGeom prst="rect">
            <a:avLst/>
          </a:prstGeom>
          <a:noFill/>
        </p:spPr>
        <p:txBody>
          <a:bodyPr wrap="square" rtlCol="0">
            <a:spAutoFit/>
          </a:bodyPr>
          <a:lstStyle/>
          <a:p>
            <a:r>
              <a:rPr lang="en-GB" dirty="0"/>
              <a:t>Source: UN Women, The Shadow Pandemic: Violence Against Women and Girls and COVID-19, Infographic, April 2020</a:t>
            </a:r>
          </a:p>
        </p:txBody>
      </p:sp>
      <p:sp>
        <p:nvSpPr>
          <p:cNvPr id="9" name="Title 1">
            <a:extLst>
              <a:ext uri="{FF2B5EF4-FFF2-40B4-BE49-F238E27FC236}">
                <a16:creationId xmlns:a16="http://schemas.microsoft.com/office/drawing/2014/main" id="{C3C05856-C88E-4B66-B878-3A3109A5EB89}"/>
              </a:ext>
            </a:extLst>
          </p:cNvPr>
          <p:cNvSpPr>
            <a:spLocks noGrp="1"/>
          </p:cNvSpPr>
          <p:nvPr>
            <p:ph type="title"/>
          </p:nvPr>
        </p:nvSpPr>
        <p:spPr>
          <a:xfrm>
            <a:off x="235527" y="310085"/>
            <a:ext cx="11734800" cy="1371600"/>
          </a:xfrm>
        </p:spPr>
        <p:txBody>
          <a:bodyPr>
            <a:normAutofit/>
          </a:bodyPr>
          <a:lstStyle/>
          <a:p>
            <a:r>
              <a:rPr lang="el-GR" sz="3200" b="1" dirty="0">
                <a:solidFill>
                  <a:schemeClr val="accent6"/>
                </a:solidFill>
              </a:rPr>
              <a:t>ΜΕΡΟΣ Ι: </a:t>
            </a:r>
            <a:br>
              <a:rPr lang="el-GR" sz="3200" b="1" dirty="0">
                <a:solidFill>
                  <a:schemeClr val="tx1"/>
                </a:solidFill>
              </a:rPr>
            </a:br>
            <a:r>
              <a:rPr lang="el-GR" sz="3200" b="1" dirty="0">
                <a:solidFill>
                  <a:schemeClr val="tx1"/>
                </a:solidFill>
              </a:rPr>
              <a:t>ΠΑΝΔΗΜΙΑ </a:t>
            </a:r>
            <a:r>
              <a:rPr lang="en-GB" sz="3200" b="1" dirty="0">
                <a:solidFill>
                  <a:schemeClr val="tx1"/>
                </a:solidFill>
              </a:rPr>
              <a:t>COVID-19 &amp; </a:t>
            </a:r>
            <a:r>
              <a:rPr lang="el-GR" sz="3200" b="1" dirty="0">
                <a:solidFill>
                  <a:schemeClr val="tx1"/>
                </a:solidFill>
              </a:rPr>
              <a:t>ΕΝΔΟΟΙΚΟΓΕΝΕΙΑΚΗ ΒΙΑ</a:t>
            </a:r>
            <a:endParaRPr lang="en-GB" sz="3200" b="1" dirty="0">
              <a:solidFill>
                <a:schemeClr val="tx1"/>
              </a:solidFill>
            </a:endParaRPr>
          </a:p>
        </p:txBody>
      </p:sp>
    </p:spTree>
    <p:extLst>
      <p:ext uri="{BB962C8B-B14F-4D97-AF65-F5344CB8AC3E}">
        <p14:creationId xmlns:p14="http://schemas.microsoft.com/office/powerpoint/2010/main" val="411490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4323-069E-46AB-BD51-023D380F8D36}"/>
              </a:ext>
            </a:extLst>
          </p:cNvPr>
          <p:cNvSpPr>
            <a:spLocks noGrp="1"/>
          </p:cNvSpPr>
          <p:nvPr>
            <p:ph type="title"/>
          </p:nvPr>
        </p:nvSpPr>
        <p:spPr>
          <a:xfrm>
            <a:off x="247809" y="1595921"/>
            <a:ext cx="11661058" cy="1346528"/>
          </a:xfrm>
          <a:solidFill>
            <a:schemeClr val="accent2">
              <a:lumMod val="20000"/>
              <a:lumOff val="80000"/>
            </a:schemeClr>
          </a:solidFill>
        </p:spPr>
        <p:txBody>
          <a:bodyPr>
            <a:normAutofit/>
          </a:bodyPr>
          <a:lstStyle/>
          <a:p>
            <a:r>
              <a:rPr lang="en-GB" sz="2200" b="1" i="0" u="none" strike="noStrike" baseline="0" dirty="0">
                <a:solidFill>
                  <a:srgbClr val="000000"/>
                </a:solidFill>
                <a:latin typeface="+mn-lt"/>
              </a:rPr>
              <a:t>Declaration of the Committee of the Parties to the Council of Europe Convention </a:t>
            </a:r>
            <a:br>
              <a:rPr lang="el-GR" sz="2200" b="1" i="0" u="none" strike="noStrike" baseline="0" dirty="0">
                <a:solidFill>
                  <a:srgbClr val="000000"/>
                </a:solidFill>
                <a:latin typeface="+mn-lt"/>
              </a:rPr>
            </a:br>
            <a:r>
              <a:rPr lang="en-GB" sz="2200" b="1" i="0" u="none" strike="noStrike" baseline="0" dirty="0">
                <a:solidFill>
                  <a:srgbClr val="000000"/>
                </a:solidFill>
                <a:latin typeface="+mn-lt"/>
              </a:rPr>
              <a:t>on Preventing and Combating Violence against Women and Domestic Violence </a:t>
            </a:r>
            <a:br>
              <a:rPr lang="el-GR" sz="2200" b="1" i="0" u="none" strike="noStrike" baseline="0" dirty="0">
                <a:solidFill>
                  <a:srgbClr val="000000"/>
                </a:solidFill>
                <a:latin typeface="+mn-lt"/>
              </a:rPr>
            </a:br>
            <a:r>
              <a:rPr lang="en-GB" sz="2200" b="1" i="0" u="none" strike="noStrike" baseline="0" dirty="0">
                <a:solidFill>
                  <a:srgbClr val="000000"/>
                </a:solidFill>
                <a:latin typeface="+mn-lt"/>
              </a:rPr>
              <a:t>(Istanbul Convention) on the implementation of the Convention</a:t>
            </a:r>
            <a:r>
              <a:rPr lang="el-GR" sz="2200" b="1" i="0" u="none" strike="noStrike" baseline="0" dirty="0">
                <a:solidFill>
                  <a:srgbClr val="000000"/>
                </a:solidFill>
                <a:latin typeface="+mn-lt"/>
              </a:rPr>
              <a:t> </a:t>
            </a:r>
            <a:r>
              <a:rPr lang="en-GB" sz="2200" b="1" i="0" u="none" strike="noStrike" baseline="0" dirty="0">
                <a:solidFill>
                  <a:srgbClr val="000000"/>
                </a:solidFill>
                <a:latin typeface="+mn-lt"/>
              </a:rPr>
              <a:t>during </a:t>
            </a:r>
            <a:br>
              <a:rPr lang="el-GR" sz="2200" b="1" i="0" u="none" strike="noStrike" baseline="0" dirty="0">
                <a:solidFill>
                  <a:srgbClr val="000000"/>
                </a:solidFill>
                <a:latin typeface="+mn-lt"/>
              </a:rPr>
            </a:br>
            <a:r>
              <a:rPr lang="en-GB" sz="2200" b="1" i="0" u="none" strike="noStrike" baseline="0" dirty="0">
                <a:solidFill>
                  <a:srgbClr val="000000"/>
                </a:solidFill>
                <a:latin typeface="+mn-lt"/>
              </a:rPr>
              <a:t>the COVID-19 pandemic, 20/04/2020 </a:t>
            </a:r>
            <a:endParaRPr lang="en-GB" sz="2200" dirty="0">
              <a:latin typeface="+mn-lt"/>
            </a:endParaRPr>
          </a:p>
        </p:txBody>
      </p:sp>
      <p:pic>
        <p:nvPicPr>
          <p:cNvPr id="5" name="Picture 4">
            <a:extLst>
              <a:ext uri="{FF2B5EF4-FFF2-40B4-BE49-F238E27FC236}">
                <a16:creationId xmlns:a16="http://schemas.microsoft.com/office/drawing/2014/main" id="{F12B7258-5863-4FFF-94B3-176EFE78005C}"/>
              </a:ext>
            </a:extLst>
          </p:cNvPr>
          <p:cNvPicPr>
            <a:picLocks noChangeAspect="1"/>
          </p:cNvPicPr>
          <p:nvPr/>
        </p:nvPicPr>
        <p:blipFill>
          <a:blip r:embed="rId2" cstate="print"/>
          <a:stretch>
            <a:fillRect/>
          </a:stretch>
        </p:blipFill>
        <p:spPr>
          <a:xfrm>
            <a:off x="10227921" y="1550766"/>
            <a:ext cx="1682404" cy="1346528"/>
          </a:xfrm>
          <a:prstGeom prst="rect">
            <a:avLst/>
          </a:prstGeom>
        </p:spPr>
      </p:pic>
      <p:sp>
        <p:nvSpPr>
          <p:cNvPr id="6" name="Title 1">
            <a:extLst>
              <a:ext uri="{FF2B5EF4-FFF2-40B4-BE49-F238E27FC236}">
                <a16:creationId xmlns:a16="http://schemas.microsoft.com/office/drawing/2014/main" id="{DA4F621C-B1B7-4B4C-B3BB-E8C8AEB01E66}"/>
              </a:ext>
            </a:extLst>
          </p:cNvPr>
          <p:cNvSpPr txBox="1">
            <a:spLocks/>
          </p:cNvSpPr>
          <p:nvPr/>
        </p:nvSpPr>
        <p:spPr>
          <a:xfrm>
            <a:off x="235527" y="310085"/>
            <a:ext cx="11696829" cy="120262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2700" b="1" i="0" u="none" strike="noStrike" kern="1200" cap="none" spc="0" normalizeH="0" baseline="0" noProof="0" dirty="0">
                <a:ln>
                  <a:noFill/>
                </a:ln>
                <a:solidFill>
                  <a:schemeClr val="accent6"/>
                </a:solidFill>
                <a:effectLst/>
                <a:uLnTx/>
                <a:uFillTx/>
                <a:latin typeface="+mj-lt"/>
                <a:ea typeface="+mn-ea"/>
                <a:cs typeface="+mn-cs"/>
              </a:rPr>
              <a:t>ΜΕΡΟΣ ΙΙ: </a:t>
            </a:r>
            <a:br>
              <a:rPr kumimoji="0" lang="el-GR" sz="2700" b="1" i="0" u="none" strike="noStrike" kern="1200" cap="none" spc="0" normalizeH="0" baseline="0" noProof="0" dirty="0">
                <a:ln>
                  <a:noFill/>
                </a:ln>
                <a:solidFill>
                  <a:schemeClr val="tx1"/>
                </a:solidFill>
                <a:effectLst/>
                <a:uLnTx/>
                <a:uFillTx/>
                <a:latin typeface="+mj-lt"/>
                <a:ea typeface="+mn-ea"/>
                <a:cs typeface="+mn-cs"/>
              </a:rPr>
            </a:br>
            <a:r>
              <a:rPr kumimoji="0" lang="el-GR" sz="2700" b="1" i="0" u="none" strike="noStrike" kern="1200" cap="none" spc="0" normalizeH="0" baseline="0" noProof="0" dirty="0">
                <a:ln>
                  <a:noFill/>
                </a:ln>
                <a:solidFill>
                  <a:schemeClr val="tx1"/>
                </a:solidFill>
                <a:effectLst/>
                <a:uLnTx/>
                <a:uFillTx/>
                <a:latin typeface="+mj-lt"/>
                <a:ea typeface="+mn-ea"/>
                <a:cs typeface="+mn-cs"/>
              </a:rPr>
              <a:t>ΕΝΔΟΟΙΚΟΓΕΝΕΙΑΚΗ ΒΙΑ: </a:t>
            </a:r>
            <a:r>
              <a:rPr lang="el-GR" sz="2700" b="1" dirty="0">
                <a:latin typeface="+mj-lt"/>
              </a:rPr>
              <a:t>ΔΙΑΡΚΕΙΣ </a:t>
            </a:r>
            <a:r>
              <a:rPr kumimoji="0" lang="el-GR" sz="2700" b="1" i="0" u="none" strike="noStrike" kern="1200" cap="none" spc="0" normalizeH="0" baseline="0" noProof="0" dirty="0">
                <a:ln>
                  <a:noFill/>
                </a:ln>
                <a:solidFill>
                  <a:schemeClr val="tx1"/>
                </a:solidFill>
                <a:effectLst/>
                <a:uLnTx/>
                <a:uFillTx/>
                <a:latin typeface="+mj-lt"/>
                <a:ea typeface="+mn-ea"/>
                <a:cs typeface="+mn-cs"/>
              </a:rPr>
              <a:t>ΚΡΑΤΙΚΕΣ ΥΠΟΧΡΕΩΣΕΙΣ</a:t>
            </a:r>
            <a:r>
              <a:rPr kumimoji="0" lang="en-US" sz="2700" b="1" i="0" u="none" strike="noStrike" kern="1200" cap="none" spc="0" normalizeH="0" baseline="0" noProof="0" dirty="0">
                <a:ln>
                  <a:noFill/>
                </a:ln>
                <a:solidFill>
                  <a:schemeClr val="tx1"/>
                </a:solidFill>
                <a:effectLst/>
                <a:uLnTx/>
                <a:uFillTx/>
                <a:latin typeface="+mj-lt"/>
                <a:ea typeface="+mn-ea"/>
                <a:cs typeface="+mn-cs"/>
              </a:rPr>
              <a:t> </a:t>
            </a:r>
            <a:endParaRPr kumimoji="0" lang="en-GB" sz="2700" b="1" i="0" u="none" strike="noStrike" kern="1200" cap="none" spc="0" normalizeH="0" baseline="0" noProof="0" dirty="0">
              <a:ln>
                <a:noFill/>
              </a:ln>
              <a:solidFill>
                <a:schemeClr val="tx1"/>
              </a:solidFill>
              <a:effectLst/>
              <a:uLnTx/>
              <a:uFillTx/>
              <a:latin typeface="+mj-lt"/>
              <a:ea typeface="+mn-ea"/>
              <a:cs typeface="+mn-cs"/>
            </a:endParaRPr>
          </a:p>
        </p:txBody>
      </p:sp>
      <p:sp>
        <p:nvSpPr>
          <p:cNvPr id="7" name="Content Placeholder 6"/>
          <p:cNvSpPr>
            <a:spLocks noGrp="1"/>
          </p:cNvSpPr>
          <p:nvPr>
            <p:ph idx="1"/>
          </p:nvPr>
        </p:nvSpPr>
        <p:spPr>
          <a:xfrm>
            <a:off x="304799" y="3115732"/>
            <a:ext cx="11616267" cy="3533424"/>
          </a:xfrm>
        </p:spPr>
        <p:txBody>
          <a:bodyPr>
            <a:normAutofit lnSpcReduction="10000"/>
          </a:bodyPr>
          <a:lstStyle/>
          <a:p>
            <a:pPr>
              <a:buClr>
                <a:schemeClr val="accent3">
                  <a:lumMod val="75000"/>
                </a:schemeClr>
              </a:buClr>
              <a:buFont typeface="Wingdings" panose="05000000000000000000" pitchFamily="2" charset="2"/>
              <a:buChar char="Ø"/>
            </a:pPr>
            <a:r>
              <a:rPr lang="en-US" b="1" dirty="0"/>
              <a:t>Recalls</a:t>
            </a:r>
            <a:r>
              <a:rPr lang="en-US" dirty="0"/>
              <a:t> that the principles and the requirements of </a:t>
            </a:r>
            <a:r>
              <a:rPr lang="en-US" b="1" dirty="0"/>
              <a:t>the Istanbul Convention </a:t>
            </a:r>
            <a:r>
              <a:rPr lang="en-US" dirty="0"/>
              <a:t>provide a framework for devising and implementing measures to ensure equality between women and men and to counter violence against women and domestic violence, </a:t>
            </a:r>
            <a:r>
              <a:rPr lang="en-US" b="1" dirty="0">
                <a:solidFill>
                  <a:schemeClr val="accent6"/>
                </a:solidFill>
              </a:rPr>
              <a:t>which applies at all times and takes on further significance under the ongoing public emergency caused by the outbreak of COVID-19; </a:t>
            </a:r>
          </a:p>
          <a:p>
            <a:pPr>
              <a:buClr>
                <a:schemeClr val="accent3">
                  <a:lumMod val="75000"/>
                </a:schemeClr>
              </a:buClr>
              <a:buFont typeface="Wingdings" panose="05000000000000000000" pitchFamily="2" charset="2"/>
              <a:buChar char="Ø"/>
            </a:pPr>
            <a:endParaRPr lang="en-US" b="1" dirty="0">
              <a:solidFill>
                <a:schemeClr val="accent6"/>
              </a:solidFill>
            </a:endParaRPr>
          </a:p>
          <a:p>
            <a:pPr>
              <a:buClr>
                <a:schemeClr val="accent3">
                  <a:lumMod val="75000"/>
                </a:schemeClr>
              </a:buClr>
              <a:buFont typeface="Wingdings" panose="05000000000000000000" pitchFamily="2" charset="2"/>
              <a:buChar char="Ø"/>
            </a:pPr>
            <a:r>
              <a:rPr lang="en-US" b="1" dirty="0"/>
              <a:t>Underlines</a:t>
            </a:r>
            <a:r>
              <a:rPr lang="en-US" dirty="0"/>
              <a:t> the </a:t>
            </a:r>
            <a:r>
              <a:rPr lang="en-US" b="1" dirty="0"/>
              <a:t>obligation </a:t>
            </a:r>
            <a:r>
              <a:rPr lang="en-US" dirty="0"/>
              <a:t>of states party to the Istanbul Convention to exercise </a:t>
            </a:r>
            <a:r>
              <a:rPr lang="en-US" b="1" dirty="0"/>
              <a:t>due diligence to prevent, investigate, punish and provide reparation </a:t>
            </a:r>
            <a:r>
              <a:rPr lang="en-US" dirty="0"/>
              <a:t>for acts of violence covered therein, in accordance with their </a:t>
            </a:r>
            <a:r>
              <a:rPr lang="en-US" b="1" dirty="0"/>
              <a:t>obligations under the European Convention on Human Rights</a:t>
            </a:r>
            <a:r>
              <a:rPr lang="en-US" dirty="0"/>
              <a:t>; </a:t>
            </a:r>
          </a:p>
          <a:p>
            <a:pPr>
              <a:buClr>
                <a:schemeClr val="accent3">
                  <a:lumMod val="75000"/>
                </a:schemeClr>
              </a:buClr>
              <a:buFont typeface="Wingdings" panose="05000000000000000000" pitchFamily="2" charset="2"/>
              <a:buChar char="Ø"/>
            </a:pPr>
            <a:endParaRPr lang="en-US" dirty="0"/>
          </a:p>
          <a:p>
            <a:pPr>
              <a:buClr>
                <a:schemeClr val="accent3">
                  <a:lumMod val="75000"/>
                </a:schemeClr>
              </a:buClr>
              <a:buFont typeface="Wingdings" panose="05000000000000000000" pitchFamily="2" charset="2"/>
              <a:buChar char="Ø"/>
            </a:pPr>
            <a:r>
              <a:rPr lang="en-US" dirty="0"/>
              <a:t> </a:t>
            </a:r>
            <a:r>
              <a:rPr lang="en-US" b="1" dirty="0"/>
              <a:t>Welcome</a:t>
            </a:r>
            <a:r>
              <a:rPr lang="en-US" dirty="0"/>
              <a:t>s the approach of those states which are seeking </a:t>
            </a:r>
            <a:r>
              <a:rPr lang="en-US" b="1" dirty="0">
                <a:effectLst>
                  <a:glow rad="127000">
                    <a:schemeClr val="accent3">
                      <a:lumMod val="20000"/>
                      <a:lumOff val="80000"/>
                    </a:schemeClr>
                  </a:glow>
                </a:effectLst>
              </a:rPr>
              <a:t>innovative ways</a:t>
            </a:r>
            <a:r>
              <a:rPr lang="en-US" dirty="0">
                <a:effectLst>
                  <a:glow rad="127000">
                    <a:schemeClr val="accent3">
                      <a:lumMod val="20000"/>
                      <a:lumOff val="80000"/>
                    </a:schemeClr>
                  </a:glow>
                </a:effectLst>
              </a:rPr>
              <a:t> </a:t>
            </a:r>
            <a:r>
              <a:rPr lang="en-US" b="1" dirty="0">
                <a:effectLst>
                  <a:glow rad="127000">
                    <a:schemeClr val="accent3">
                      <a:lumMod val="20000"/>
                      <a:lumOff val="80000"/>
                    </a:schemeClr>
                  </a:glow>
                </a:effectLst>
              </a:rPr>
              <a:t>to adapt </a:t>
            </a:r>
            <a:r>
              <a:rPr lang="en-US" dirty="0">
                <a:effectLst>
                  <a:glow rad="127000">
                    <a:schemeClr val="accent3">
                      <a:lumMod val="20000"/>
                      <a:lumOff val="80000"/>
                    </a:schemeClr>
                  </a:glow>
                </a:effectLst>
              </a:rPr>
              <a:t>their institutional responses </a:t>
            </a:r>
            <a:r>
              <a:rPr lang="en-US" dirty="0"/>
              <a:t>to violence </a:t>
            </a:r>
            <a:r>
              <a:rPr lang="en-US" b="1" dirty="0"/>
              <a:t>in the light of the current context </a:t>
            </a:r>
            <a:r>
              <a:rPr lang="en-US" dirty="0"/>
              <a:t>and </a:t>
            </a:r>
            <a:r>
              <a:rPr lang="en-US" b="1" dirty="0"/>
              <a:t>calls</a:t>
            </a:r>
            <a:r>
              <a:rPr lang="en-US" dirty="0"/>
              <a:t> upon states parties to uphold their undertakings under the Istanbul Convention and </a:t>
            </a:r>
            <a:r>
              <a:rPr lang="en-US" b="1" dirty="0"/>
              <a:t>to fortify measures </a:t>
            </a:r>
            <a:r>
              <a:rPr lang="en-US" dirty="0"/>
              <a:t>taken to this end;</a:t>
            </a:r>
          </a:p>
          <a:p>
            <a:endParaRPr lang="en-US" dirty="0"/>
          </a:p>
        </p:txBody>
      </p:sp>
    </p:spTree>
    <p:extLst>
      <p:ext uri="{BB962C8B-B14F-4D97-AF65-F5344CB8AC3E}">
        <p14:creationId xmlns:p14="http://schemas.microsoft.com/office/powerpoint/2010/main" val="355784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Custom 1">
      <a:dk1>
        <a:sysClr val="windowText" lastClr="000000"/>
      </a:dk1>
      <a:lt1>
        <a:sysClr val="window" lastClr="FFFFFF"/>
      </a:lt1>
      <a:dk2>
        <a:srgbClr val="505046"/>
      </a:dk2>
      <a:lt2>
        <a:srgbClr val="EEECE1"/>
      </a:lt2>
      <a:accent1>
        <a:srgbClr val="F5B7A6"/>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Savon">
      <a:maj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1461</TotalTime>
  <Words>975</Words>
  <Application>Microsoft Office PowerPoint</Application>
  <PresentationFormat>Widescreen</PresentationFormat>
  <Paragraphs>132</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Garamond</vt:lpstr>
      <vt:lpstr>Wingdings</vt:lpstr>
      <vt:lpstr>Savon</vt:lpstr>
      <vt:lpstr>PowerPoint Presentation</vt:lpstr>
      <vt:lpstr>PowerPoint Presentation</vt:lpstr>
      <vt:lpstr>PowerPoint Presentation</vt:lpstr>
      <vt:lpstr>ΜΕΡΟΣ Ι:  ΠΑΝΔΗΜΙΑ COVID-19 &amp; ΕΝΔΟΟΙΚΟΓΕΝΕΙΑΚΗ ΒΙΑ</vt:lpstr>
      <vt:lpstr>PowerPoint Presentation</vt:lpstr>
      <vt:lpstr>#StayHomeStaySafe </vt:lpstr>
      <vt:lpstr>ΜΕΡΟΣ Ι:  ΠΑΝΔΗΜΙΑ COVID-19 &amp; ΕΝΔΟΟΙΚΟΓΕΝΕΙΑΚΗ ΒΙΑ</vt:lpstr>
      <vt:lpstr>ΜΕΡΟΣ Ι:  ΠΑΝΔΗΜΙΑ COVID-19 &amp; ΕΝΔΟΟΙΚΟΓΕΝΕΙΑΚΗ ΒΙΑ</vt:lpstr>
      <vt:lpstr>Declaration of the Committee of the Parties to the Council of Europe Convention  on Preventing and Combating Violence against Women and Domestic Violence  (Istanbul Convention) on the implementation of the Convention during  the COVID-19 pandemic, 20/04/2020 </vt:lpstr>
      <vt:lpstr>Προτεινόμενες Δράσεις &amp; Μέτρα Αντιμετώπισης της Βίας κατά τη Διάρκεια της Πανδημίας, σύμφωνα με πρόνοιες της Σύμβασης της Κωνσταντινούπολης</vt:lpstr>
      <vt:lpstr>Προτεινόμενες Δράσεις &amp; Μέτρα Αντιμετώπισης της Βίας κατά τη Διάρκεια της Πανδημίας, σύμφωνα με πρόνοιες της Σύμβασης της Κωνσταντινούπολης</vt:lpstr>
      <vt:lpstr>Στάδια Διαχείρισης Κρίσεων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103</cp:revision>
  <dcterms:created xsi:type="dcterms:W3CDTF">2022-04-29T14:58:54Z</dcterms:created>
  <dcterms:modified xsi:type="dcterms:W3CDTF">2022-05-09T05:48:10Z</dcterms:modified>
</cp:coreProperties>
</file>