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4"/>
  </p:sldMasterIdLst>
  <p:sldIdLst>
    <p:sldId id="256" r:id="rId5"/>
    <p:sldId id="259" r:id="rId6"/>
    <p:sldId id="262" r:id="rId7"/>
    <p:sldId id="272" r:id="rId8"/>
    <p:sldId id="264" r:id="rId9"/>
    <p:sldId id="267" r:id="rId10"/>
    <p:sldId id="269" r:id="rId11"/>
    <p:sldId id="260" r:id="rId12"/>
    <p:sldId id="257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6C87"/>
    <a:srgbClr val="1DBCBF"/>
    <a:srgbClr val="1CABDD"/>
    <a:srgbClr val="DBE0DF"/>
    <a:srgbClr val="0358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728079-C167-4C72-BFD4-4F49ACF27A40}" v="240" dt="2022-05-07T09:53:51.9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5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7015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050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5/9/2022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02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846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01297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35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611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752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78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699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9853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641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22" r:id="rId2"/>
    <p:sldLayoutId id="2147483923" r:id="rId3"/>
    <p:sldLayoutId id="2147483913" r:id="rId4"/>
    <p:sldLayoutId id="2147483914" r:id="rId5"/>
    <p:sldLayoutId id="2147483919" r:id="rId6"/>
    <p:sldLayoutId id="2147483915" r:id="rId7"/>
    <p:sldLayoutId id="2147483916" r:id="rId8"/>
    <p:sldLayoutId id="2147483917" r:id="rId9"/>
    <p:sldLayoutId id="2147483918" r:id="rId10"/>
    <p:sldLayoutId id="2147483920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ferl.org/a/russian-man-gets-under-judges-skin-with-image-of-judicial-flaying/29985028.html" TargetMode="External"/><Relationship Id="rId2" Type="http://schemas.openxmlformats.org/officeDocument/2006/relationships/hyperlink" Target="https://ssrn.com/abstract=89683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rill.com/view/book/edcoll/9789004189577/Bej.9789004183780.i-882_034.x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Straight Connector 28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3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CB7EEE-ABEA-490E-9433-3A88A1C96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518" y="442913"/>
            <a:ext cx="5271804" cy="1639888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 sz="2700">
                <a:solidFill>
                  <a:schemeClr val="tx1">
                    <a:lumMod val="75000"/>
                    <a:lumOff val="25000"/>
                  </a:schemeClr>
                </a:solidFill>
              </a:rPr>
              <a:t>DENOUNCING THE CORRUPTION OF JUDGES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101805-0735-4694-BB1C-70F9AA4CD5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2518" y="2312988"/>
            <a:ext cx="5503697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what’s the link between</a:t>
            </a:r>
            <a:b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Mesopotamia 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and Zelenskyy?</a:t>
            </a: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40000"/>
              </a:lnSpc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40000"/>
              </a:lnSpc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40000"/>
              </a:lnSpc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May CHEHAB</a:t>
            </a:r>
          </a:p>
          <a:p>
            <a:pPr>
              <a:lnSpc>
                <a:spcPct val="140000"/>
              </a:lnSpc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Department of French and European Studies</a:t>
            </a:r>
          </a:p>
        </p:txBody>
      </p:sp>
      <p:sp>
        <p:nvSpPr>
          <p:cNvPr id="45" name="Freeform: Shape 3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3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7" name="Freeform: Shape 36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3D87F-F78C-32E0-9AEA-6C176807F5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6" r="25189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445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72E366A-B6DD-4F06-A42A-FF634FDE1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839" y="970769"/>
            <a:ext cx="4936895" cy="4669465"/>
            <a:chOff x="648839" y="970769"/>
            <a:chExt cx="4936895" cy="46694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43803" y="1124162"/>
              <a:ext cx="4691485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2" y="1290468"/>
              <a:ext cx="438979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48839" y="970769"/>
              <a:ext cx="4936895" cy="466946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728F4F-1347-4803-82CB-F779A0D2E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8870" y="1729862"/>
            <a:ext cx="3577022" cy="2934031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fr-FR" sz="2500" dirty="0"/>
              <a:t>A </a:t>
            </a:r>
            <a:r>
              <a:rPr lang="fr-FR" sz="2500" dirty="0" err="1"/>
              <a:t>multidisciplinary</a:t>
            </a:r>
            <a:r>
              <a:rPr lang="fr-FR" sz="2500" dirty="0"/>
              <a:t> and </a:t>
            </a:r>
            <a:r>
              <a:rPr lang="fr-FR" sz="2500" dirty="0" err="1"/>
              <a:t>diachronic</a:t>
            </a:r>
            <a:r>
              <a:rPr lang="fr-FR" sz="2500" dirty="0"/>
              <a:t> </a:t>
            </a:r>
            <a:r>
              <a:rPr lang="fr-FR" sz="2500" dirty="0" err="1"/>
              <a:t>glimpse</a:t>
            </a:r>
            <a:r>
              <a:rPr lang="fr-FR" sz="2500" dirty="0"/>
              <a:t> on the corruption of </a:t>
            </a:r>
            <a:r>
              <a:rPr lang="fr-FR" sz="2500" dirty="0" err="1"/>
              <a:t>judges</a:t>
            </a:r>
            <a:endParaRPr lang="en-CY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EA6A4-C6F6-45CB-95AE-F9C97225A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774" y="1105306"/>
            <a:ext cx="4825512" cy="4337435"/>
          </a:xfrm>
        </p:spPr>
        <p:txBody>
          <a:bodyPr anchor="ctr">
            <a:normAutofit fontScale="925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from ancient Mesopotamia to late medieval Flanders and modern-day Slavic countries, through</a:t>
            </a:r>
          </a:p>
          <a:p>
            <a:r>
              <a:rPr lang="en-US" dirty="0"/>
              <a:t>	</a:t>
            </a:r>
          </a:p>
          <a:p>
            <a:r>
              <a:rPr lang="en-US" dirty="0"/>
              <a:t>	</a:t>
            </a:r>
            <a:r>
              <a:rPr lang="en-US" dirty="0">
                <a:solidFill>
                  <a:schemeClr val="bg1"/>
                </a:solidFill>
              </a:rPr>
              <a:t>Historiography</a:t>
            </a:r>
          </a:p>
          <a:p>
            <a:r>
              <a:rPr lang="en-US" dirty="0">
                <a:solidFill>
                  <a:schemeClr val="bg1"/>
                </a:solidFill>
              </a:rPr>
              <a:t>	Painting</a:t>
            </a:r>
          </a:p>
          <a:p>
            <a:r>
              <a:rPr lang="en-US" dirty="0">
                <a:solidFill>
                  <a:schemeClr val="bg1"/>
                </a:solidFill>
              </a:rPr>
              <a:t>	Photocopying</a:t>
            </a:r>
          </a:p>
          <a:p>
            <a:r>
              <a:rPr lang="en-US" dirty="0">
                <a:solidFill>
                  <a:schemeClr val="bg1"/>
                </a:solidFill>
              </a:rPr>
              <a:t>	Film-making</a:t>
            </a:r>
          </a:p>
          <a:p>
            <a:r>
              <a:rPr lang="en-US" dirty="0">
                <a:solidFill>
                  <a:schemeClr val="bg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02985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5872-E5CE-4C9A-8977-9187FEDF4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71" y="1121135"/>
            <a:ext cx="3288325" cy="4277802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l-GR" sz="2000" dirty="0" err="1">
                <a:solidFill>
                  <a:schemeClr val="bg1"/>
                </a:solidFill>
                <a:latin typeface="Palatino Linotype" panose="02040502050505030304" pitchFamily="18" charset="0"/>
              </a:rPr>
              <a:t>Ἡρόδοτος</a:t>
            </a:r>
            <a:r>
              <a:rPr lang="el-GR" sz="2000" dirty="0">
                <a:solidFill>
                  <a:schemeClr val="bg1"/>
                </a:solidFill>
                <a:latin typeface="Palatino Linotype" panose="02040502050505030304" pitchFamily="18" charset="0"/>
              </a:rPr>
              <a:t>, </a:t>
            </a:r>
            <a:r>
              <a:rPr lang="el-GR" sz="2000" i="1" dirty="0" err="1">
                <a:solidFill>
                  <a:schemeClr val="bg1"/>
                </a:solidFill>
                <a:latin typeface="Palatino Linotype" panose="02040502050505030304" pitchFamily="18" charset="0"/>
              </a:rPr>
              <a:t>Ἱστορίαι</a:t>
            </a:r>
            <a:br>
              <a:rPr lang="fr-FR" sz="2000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r>
              <a:rPr lang="el-GR" sz="2000" dirty="0">
                <a:solidFill>
                  <a:schemeClr val="bg1"/>
                </a:solidFill>
                <a:latin typeface="Palatino Linotype" panose="02040502050505030304" pitchFamily="18" charset="0"/>
              </a:rPr>
              <a:t>Βιβλίο Ε, Τερψιχόρη [5.25.1-2]</a:t>
            </a:r>
            <a:br>
              <a:rPr lang="fr-FR" sz="2000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br>
              <a:rPr lang="fr-FR" sz="2000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br>
              <a:rPr lang="el-GR" sz="2000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r>
              <a:rPr lang="el-GR" sz="1800" b="0" dirty="0">
                <a:solidFill>
                  <a:schemeClr val="bg1"/>
                </a:solidFill>
                <a:latin typeface="Palatino Linotype" panose="02040502050505030304" pitchFamily="18" charset="0"/>
              </a:rPr>
              <a:t>Μνημοσύνη: Ψηφιακή Βιβλιοθήκη της Αρχαίας Ελληνικής Γραμματείας</a:t>
            </a:r>
            <a:endParaRPr lang="en-CY" sz="2000" b="0" dirty="0">
              <a:solidFill>
                <a:schemeClr val="bg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CA743-8F46-4539-992E-A97B0EF75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0286" y="127221"/>
            <a:ext cx="6291714" cy="6032947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30000"/>
              </a:lnSpc>
            </a:pPr>
            <a:r>
              <a:rPr lang="el-GR" sz="2000" dirty="0" err="1"/>
              <a:t>ταῦτα</a:t>
            </a:r>
            <a:r>
              <a:rPr lang="el-GR" sz="2000" dirty="0"/>
              <a:t> </a:t>
            </a:r>
            <a:r>
              <a:rPr lang="el-GR" sz="2000" dirty="0" err="1"/>
              <a:t>Δαρεῖος</a:t>
            </a:r>
            <a:r>
              <a:rPr lang="el-GR" sz="2000" dirty="0"/>
              <a:t> </a:t>
            </a:r>
            <a:r>
              <a:rPr lang="el-GR" sz="2000" dirty="0" err="1"/>
              <a:t>εἴπας</a:t>
            </a:r>
            <a:r>
              <a:rPr lang="el-GR" sz="2000" dirty="0"/>
              <a:t> </a:t>
            </a:r>
            <a:r>
              <a:rPr lang="el-GR" sz="2000" dirty="0" err="1"/>
              <a:t>καὶ</a:t>
            </a:r>
            <a:r>
              <a:rPr lang="el-GR" sz="2000" dirty="0"/>
              <a:t> </a:t>
            </a:r>
            <a:r>
              <a:rPr lang="el-GR" sz="2000" dirty="0" err="1"/>
              <a:t>καταστήσας</a:t>
            </a:r>
            <a:r>
              <a:rPr lang="el-GR" sz="2000" dirty="0"/>
              <a:t> </a:t>
            </a:r>
            <a:r>
              <a:rPr lang="el-GR" sz="2000" dirty="0" err="1"/>
              <a:t>Ἀρταφρένεα</a:t>
            </a:r>
            <a:r>
              <a:rPr lang="el-GR" sz="2000" dirty="0"/>
              <a:t> </a:t>
            </a:r>
            <a:r>
              <a:rPr lang="el-GR" sz="2000" dirty="0" err="1"/>
              <a:t>ἀδελφεὸν</a:t>
            </a:r>
            <a:r>
              <a:rPr lang="el-GR" sz="2000" dirty="0"/>
              <a:t> </a:t>
            </a:r>
            <a:r>
              <a:rPr lang="el-GR" sz="2000" dirty="0" err="1"/>
              <a:t>ἑωυτοῦ</a:t>
            </a:r>
            <a:r>
              <a:rPr lang="el-GR" sz="2000" dirty="0"/>
              <a:t> </a:t>
            </a:r>
            <a:r>
              <a:rPr lang="el-GR" sz="2000" dirty="0" err="1"/>
              <a:t>ὁμοπάτριον</a:t>
            </a:r>
            <a:r>
              <a:rPr lang="el-GR" sz="2000" dirty="0"/>
              <a:t> </a:t>
            </a:r>
            <a:r>
              <a:rPr lang="el-GR" sz="2000" dirty="0" err="1"/>
              <a:t>ὕπαρχον</a:t>
            </a:r>
            <a:r>
              <a:rPr lang="el-GR" sz="2000" dirty="0"/>
              <a:t> </a:t>
            </a:r>
            <a:r>
              <a:rPr lang="el-GR" sz="2000" dirty="0" err="1"/>
              <a:t>εἶναι</a:t>
            </a:r>
            <a:r>
              <a:rPr lang="el-GR" sz="2000" dirty="0"/>
              <a:t> </a:t>
            </a:r>
            <a:r>
              <a:rPr lang="el-GR" sz="2000" dirty="0" err="1"/>
              <a:t>Σαρδίων</a:t>
            </a:r>
            <a:r>
              <a:rPr lang="el-GR" sz="2000" dirty="0"/>
              <a:t>, </a:t>
            </a:r>
            <a:r>
              <a:rPr lang="el-GR" sz="2000" dirty="0" err="1"/>
              <a:t>ἀπήλαυνε</a:t>
            </a:r>
            <a:r>
              <a:rPr lang="el-GR" sz="2000" dirty="0"/>
              <a:t> </a:t>
            </a:r>
            <a:r>
              <a:rPr lang="el-GR" sz="2000" dirty="0" err="1"/>
              <a:t>ἐς</a:t>
            </a:r>
            <a:r>
              <a:rPr lang="el-GR" sz="2000" dirty="0"/>
              <a:t> </a:t>
            </a:r>
            <a:r>
              <a:rPr lang="el-GR" sz="2000" dirty="0" err="1"/>
              <a:t>Σοῦσα</a:t>
            </a:r>
            <a:r>
              <a:rPr lang="el-GR" sz="2000" dirty="0"/>
              <a:t> </a:t>
            </a:r>
            <a:r>
              <a:rPr lang="el-GR" sz="2000" dirty="0" err="1"/>
              <a:t>ἅμα</a:t>
            </a:r>
            <a:r>
              <a:rPr lang="el-GR" sz="2000" dirty="0"/>
              <a:t> </a:t>
            </a:r>
            <a:r>
              <a:rPr lang="el-GR" sz="2000" dirty="0" err="1"/>
              <a:t>ἀγόμενος</a:t>
            </a:r>
            <a:r>
              <a:rPr lang="el-GR" sz="2000" dirty="0"/>
              <a:t> </a:t>
            </a:r>
            <a:r>
              <a:rPr lang="el-GR" sz="2000" dirty="0" err="1"/>
              <a:t>Ἱστιαῖον</a:t>
            </a:r>
            <a:r>
              <a:rPr lang="el-GR" sz="2000" dirty="0"/>
              <a:t>, </a:t>
            </a:r>
            <a:r>
              <a:rPr lang="el-GR" sz="2000" b="1" dirty="0" err="1"/>
              <a:t>Ὀτάνεα</a:t>
            </a:r>
            <a:r>
              <a:rPr lang="el-GR" sz="2000" b="1" dirty="0"/>
              <a:t> </a:t>
            </a:r>
            <a:r>
              <a:rPr lang="el-GR" sz="2000" b="1" dirty="0" err="1"/>
              <a:t>δὲ</a:t>
            </a:r>
            <a:r>
              <a:rPr lang="el-GR" sz="2000" b="1" dirty="0"/>
              <a:t> </a:t>
            </a:r>
            <a:r>
              <a:rPr lang="el-GR" sz="2000" b="1" dirty="0" err="1"/>
              <a:t>ἀποδέξας</a:t>
            </a:r>
            <a:r>
              <a:rPr lang="el-GR" sz="2000" b="1" dirty="0"/>
              <a:t> </a:t>
            </a:r>
            <a:r>
              <a:rPr lang="el-GR" sz="2000" b="1" dirty="0" err="1"/>
              <a:t>στρατηγὸν</a:t>
            </a:r>
            <a:r>
              <a:rPr lang="el-GR" sz="2000" b="1" dirty="0"/>
              <a:t> </a:t>
            </a:r>
            <a:r>
              <a:rPr lang="el-GR" sz="2000" b="1" dirty="0" err="1"/>
              <a:t>εἶναι</a:t>
            </a:r>
            <a:r>
              <a:rPr lang="el-GR" sz="2000" b="1" dirty="0"/>
              <a:t> </a:t>
            </a:r>
            <a:r>
              <a:rPr lang="el-GR" sz="2000" b="1" dirty="0" err="1"/>
              <a:t>τῶν</a:t>
            </a:r>
            <a:r>
              <a:rPr lang="el-GR" sz="2000" b="1" dirty="0"/>
              <a:t> παραθαλασσίων </a:t>
            </a:r>
            <a:r>
              <a:rPr lang="el-GR" sz="2000" b="1" dirty="0" err="1"/>
              <a:t>ἀνδρῶν</a:t>
            </a:r>
            <a:r>
              <a:rPr lang="el-GR" sz="2000" b="1" dirty="0"/>
              <a:t>, </a:t>
            </a:r>
            <a:r>
              <a:rPr lang="el-GR" sz="2000" b="1" dirty="0" err="1"/>
              <a:t>τοῦ</a:t>
            </a:r>
            <a:r>
              <a:rPr lang="el-GR" sz="2000" b="1" dirty="0"/>
              <a:t> </a:t>
            </a:r>
            <a:r>
              <a:rPr lang="el-GR" sz="2000" b="1" dirty="0" err="1"/>
              <a:t>τὸν</a:t>
            </a:r>
            <a:r>
              <a:rPr lang="el-GR" sz="2000" b="1" dirty="0"/>
              <a:t> πατέρα </a:t>
            </a:r>
            <a:r>
              <a:rPr lang="el-GR" sz="2000" b="1" dirty="0" err="1"/>
              <a:t>Σισάμνην</a:t>
            </a:r>
            <a:r>
              <a:rPr lang="el-GR" sz="2000" b="1" dirty="0"/>
              <a:t> </a:t>
            </a:r>
            <a:r>
              <a:rPr lang="el-GR" sz="2000" b="1" dirty="0" err="1"/>
              <a:t>βασιλεὺς</a:t>
            </a:r>
            <a:r>
              <a:rPr lang="el-GR" sz="2000" b="1" dirty="0"/>
              <a:t> Καμβύσης </a:t>
            </a:r>
            <a:r>
              <a:rPr lang="el-GR" sz="2000" b="1" dirty="0" err="1"/>
              <a:t>γενόμενον</a:t>
            </a:r>
            <a:r>
              <a:rPr lang="el-GR" sz="2000" b="1" dirty="0"/>
              <a:t> </a:t>
            </a:r>
            <a:r>
              <a:rPr lang="el-GR" sz="2000" b="1" dirty="0" err="1"/>
              <a:t>τῶν</a:t>
            </a:r>
            <a:r>
              <a:rPr lang="el-GR" sz="2000" b="1" dirty="0"/>
              <a:t> </a:t>
            </a:r>
            <a:r>
              <a:rPr lang="el-GR" sz="2000" b="1" dirty="0" err="1"/>
              <a:t>βασιληίων</a:t>
            </a:r>
            <a:r>
              <a:rPr lang="el-GR" sz="2000" b="1" dirty="0"/>
              <a:t> </a:t>
            </a:r>
            <a:r>
              <a:rPr lang="el-GR" sz="2000" b="1" dirty="0" err="1"/>
              <a:t>δικαστέων</a:t>
            </a:r>
            <a:r>
              <a:rPr lang="el-GR" sz="2000" b="1" dirty="0"/>
              <a:t>, </a:t>
            </a:r>
            <a:r>
              <a:rPr lang="el-GR" sz="2000" b="1" dirty="0" err="1"/>
              <a:t>ὅτι</a:t>
            </a:r>
            <a:r>
              <a:rPr lang="el-GR" sz="2000" b="1" dirty="0"/>
              <a:t> </a:t>
            </a:r>
            <a:r>
              <a:rPr lang="el-GR" sz="2000" b="1" dirty="0" err="1"/>
              <a:t>ἐπὶ</a:t>
            </a:r>
            <a:r>
              <a:rPr lang="el-GR" sz="2000" b="1" dirty="0"/>
              <a:t> </a:t>
            </a:r>
            <a:r>
              <a:rPr lang="el-GR" sz="2000" b="1" dirty="0" err="1"/>
              <a:t>χρήμασι</a:t>
            </a:r>
            <a:r>
              <a:rPr lang="el-GR" sz="2000" b="1" dirty="0"/>
              <a:t> δίκην </a:t>
            </a:r>
            <a:r>
              <a:rPr lang="el-GR" sz="2000" b="1" dirty="0" err="1"/>
              <a:t>ἄδικον</a:t>
            </a:r>
            <a:r>
              <a:rPr lang="el-GR" sz="2000" b="1" dirty="0"/>
              <a:t> </a:t>
            </a:r>
            <a:r>
              <a:rPr lang="el-GR" sz="2000" b="1" dirty="0" err="1"/>
              <a:t>ἐδίκασε</a:t>
            </a:r>
            <a:r>
              <a:rPr lang="el-GR" sz="2000" b="1" dirty="0"/>
              <a:t>, </a:t>
            </a:r>
            <a:r>
              <a:rPr lang="el-GR" sz="2000" b="1" dirty="0" err="1"/>
              <a:t>σφάξας</a:t>
            </a:r>
            <a:r>
              <a:rPr lang="el-GR" sz="2000" b="1" dirty="0"/>
              <a:t> </a:t>
            </a:r>
            <a:r>
              <a:rPr lang="el-GR" sz="2000" b="1" dirty="0" err="1"/>
              <a:t>ἀπέδειρε</a:t>
            </a:r>
            <a:r>
              <a:rPr lang="el-GR" sz="2000" b="1" dirty="0"/>
              <a:t> </a:t>
            </a:r>
            <a:r>
              <a:rPr lang="el-GR" sz="2000" b="1" dirty="0" err="1"/>
              <a:t>πᾶσαν</a:t>
            </a:r>
            <a:r>
              <a:rPr lang="el-GR" sz="2000" b="1" dirty="0"/>
              <a:t> </a:t>
            </a:r>
            <a:r>
              <a:rPr lang="el-GR" sz="2000" b="1" dirty="0" err="1"/>
              <a:t>τὴν</a:t>
            </a:r>
            <a:r>
              <a:rPr lang="el-GR" sz="2000" b="1" dirty="0"/>
              <a:t> </a:t>
            </a:r>
            <a:r>
              <a:rPr lang="el-GR" sz="2000" b="1" dirty="0" err="1"/>
              <a:t>ἀνθρωπέην</a:t>
            </a:r>
            <a:r>
              <a:rPr lang="el-GR" sz="2000" b="1" dirty="0"/>
              <a:t>, </a:t>
            </a:r>
            <a:r>
              <a:rPr lang="el-GR" sz="2000" b="1" dirty="0" err="1"/>
              <a:t>σπαδίξας</a:t>
            </a:r>
            <a:r>
              <a:rPr lang="el-GR" sz="2000" b="1" dirty="0"/>
              <a:t> </a:t>
            </a:r>
            <a:r>
              <a:rPr lang="el-GR" sz="2000" b="1" dirty="0" err="1"/>
              <a:t>δὲ</a:t>
            </a:r>
            <a:r>
              <a:rPr lang="el-GR" sz="2000" b="1" dirty="0"/>
              <a:t> </a:t>
            </a:r>
            <a:r>
              <a:rPr lang="el-GR" sz="2000" b="1" dirty="0" err="1"/>
              <a:t>αὐτοῦ</a:t>
            </a:r>
            <a:r>
              <a:rPr lang="el-GR" sz="2000" b="1" dirty="0"/>
              <a:t> </a:t>
            </a:r>
            <a:r>
              <a:rPr lang="el-GR" sz="2000" b="1" dirty="0" err="1"/>
              <a:t>τὸ</a:t>
            </a:r>
            <a:r>
              <a:rPr lang="el-GR" sz="2000" b="1" dirty="0"/>
              <a:t> δέρμα </a:t>
            </a:r>
            <a:r>
              <a:rPr lang="el-GR" sz="2000" b="1" dirty="0" err="1"/>
              <a:t>ἱμάντας</a:t>
            </a:r>
            <a:r>
              <a:rPr lang="el-GR" sz="2000" b="1" dirty="0"/>
              <a:t> </a:t>
            </a:r>
            <a:r>
              <a:rPr lang="el-GR" sz="2000" b="1" dirty="0" err="1"/>
              <a:t>ἐξ</a:t>
            </a:r>
            <a:r>
              <a:rPr lang="el-GR" sz="2000" b="1" dirty="0"/>
              <a:t> </a:t>
            </a:r>
            <a:r>
              <a:rPr lang="el-GR" sz="2000" b="1" dirty="0" err="1"/>
              <a:t>αὐτοῦ</a:t>
            </a:r>
            <a:r>
              <a:rPr lang="el-GR" sz="2000" b="1" dirty="0"/>
              <a:t> </a:t>
            </a:r>
            <a:r>
              <a:rPr lang="el-GR" sz="2000" b="1" dirty="0" err="1"/>
              <a:t>ἔταμε</a:t>
            </a:r>
            <a:r>
              <a:rPr lang="el-GR" sz="2000" b="1" dirty="0"/>
              <a:t> </a:t>
            </a:r>
            <a:r>
              <a:rPr lang="el-GR" sz="2000" b="1" dirty="0" err="1"/>
              <a:t>καὶ</a:t>
            </a:r>
            <a:r>
              <a:rPr lang="el-GR" sz="2000" b="1" dirty="0"/>
              <a:t> </a:t>
            </a:r>
            <a:r>
              <a:rPr lang="el-GR" sz="2000" b="1" dirty="0" err="1"/>
              <a:t>ἐνέτεινε</a:t>
            </a:r>
            <a:r>
              <a:rPr lang="el-GR" sz="2000" b="1" dirty="0"/>
              <a:t> </a:t>
            </a:r>
            <a:r>
              <a:rPr lang="el-GR" sz="2000" b="1" dirty="0" err="1"/>
              <a:t>τὸν</a:t>
            </a:r>
            <a:r>
              <a:rPr lang="el-GR" sz="2000" b="1" dirty="0"/>
              <a:t> </a:t>
            </a:r>
            <a:r>
              <a:rPr lang="el-GR" sz="2000" b="1" dirty="0" err="1"/>
              <a:t>θρόνον</a:t>
            </a:r>
            <a:r>
              <a:rPr lang="el-GR" sz="2000" b="1" dirty="0"/>
              <a:t> </a:t>
            </a:r>
            <a:r>
              <a:rPr lang="el-GR" sz="2000" b="1" dirty="0" err="1"/>
              <a:t>ἐς</a:t>
            </a:r>
            <a:r>
              <a:rPr lang="el-GR" sz="2000" b="1" dirty="0"/>
              <a:t> </a:t>
            </a:r>
            <a:r>
              <a:rPr lang="el-GR" sz="2000" b="1" dirty="0" err="1"/>
              <a:t>τὸν</a:t>
            </a:r>
            <a:r>
              <a:rPr lang="el-GR" sz="2000" b="1" dirty="0"/>
              <a:t> </a:t>
            </a:r>
            <a:r>
              <a:rPr lang="el-GR" sz="2000" b="1" dirty="0" err="1"/>
              <a:t>ἵζων</a:t>
            </a:r>
            <a:r>
              <a:rPr lang="el-GR" sz="2000" b="1" dirty="0"/>
              <a:t> </a:t>
            </a:r>
            <a:r>
              <a:rPr lang="el-GR" sz="2000" b="1" dirty="0" err="1"/>
              <a:t>ἐδίκαζε</a:t>
            </a:r>
            <a:r>
              <a:rPr lang="el-GR" sz="2000" b="1" dirty="0"/>
              <a:t>· </a:t>
            </a:r>
            <a:r>
              <a:rPr lang="el-GR" sz="2000" b="1" dirty="0" err="1"/>
              <a:t>ἐντανύσας</a:t>
            </a:r>
            <a:r>
              <a:rPr lang="el-GR" sz="2000" b="1" dirty="0"/>
              <a:t> </a:t>
            </a:r>
            <a:r>
              <a:rPr lang="el-GR" sz="2000" b="1" dirty="0" err="1"/>
              <a:t>δὲ</a:t>
            </a:r>
            <a:r>
              <a:rPr lang="el-GR" sz="2000" b="1" dirty="0"/>
              <a:t> ὁ Καμβύσης </a:t>
            </a:r>
            <a:r>
              <a:rPr lang="el-GR" sz="2000" b="1" dirty="0" err="1"/>
              <a:t>ἀπέδεξε</a:t>
            </a:r>
            <a:r>
              <a:rPr lang="el-GR" sz="2000" b="1" dirty="0"/>
              <a:t> </a:t>
            </a:r>
            <a:r>
              <a:rPr lang="el-GR" sz="2000" b="1" dirty="0" err="1"/>
              <a:t>δικαστὴν</a:t>
            </a:r>
            <a:r>
              <a:rPr lang="el-GR" sz="2000" b="1" dirty="0"/>
              <a:t> </a:t>
            </a:r>
            <a:r>
              <a:rPr lang="el-GR" sz="2000" b="1" dirty="0" err="1"/>
              <a:t>εἶναι</a:t>
            </a:r>
            <a:r>
              <a:rPr lang="el-GR" sz="2000" b="1" dirty="0"/>
              <a:t> </a:t>
            </a:r>
            <a:r>
              <a:rPr lang="el-GR" sz="2000" b="1" dirty="0" err="1"/>
              <a:t>ἀντὶ</a:t>
            </a:r>
            <a:r>
              <a:rPr lang="el-GR" sz="2000" b="1" dirty="0"/>
              <a:t> </a:t>
            </a:r>
            <a:r>
              <a:rPr lang="el-GR" sz="2000" b="1" dirty="0" err="1"/>
              <a:t>τοῦ</a:t>
            </a:r>
            <a:r>
              <a:rPr lang="el-GR" sz="2000" b="1" dirty="0"/>
              <a:t> </a:t>
            </a:r>
            <a:r>
              <a:rPr lang="el-GR" sz="2000" b="1" dirty="0" err="1"/>
              <a:t>Σισάμνεω</a:t>
            </a:r>
            <a:r>
              <a:rPr lang="el-GR" sz="2000" b="1" dirty="0"/>
              <a:t>, </a:t>
            </a:r>
            <a:r>
              <a:rPr lang="el-GR" sz="2000" b="1" dirty="0" err="1"/>
              <a:t>τὸν</a:t>
            </a:r>
            <a:r>
              <a:rPr lang="el-GR" sz="2000" b="1" dirty="0"/>
              <a:t> </a:t>
            </a:r>
            <a:r>
              <a:rPr lang="el-GR" sz="2000" b="1" dirty="0" err="1"/>
              <a:t>ἀποκτείνας</a:t>
            </a:r>
            <a:r>
              <a:rPr lang="el-GR" sz="2000" b="1" dirty="0"/>
              <a:t> </a:t>
            </a:r>
            <a:r>
              <a:rPr lang="el-GR" sz="2000" b="1" dirty="0" err="1"/>
              <a:t>ἀπέδειρε</a:t>
            </a:r>
            <a:r>
              <a:rPr lang="el-GR" sz="2000" b="1" dirty="0"/>
              <a:t>, </a:t>
            </a:r>
            <a:r>
              <a:rPr lang="el-GR" sz="2000" b="1" dirty="0" err="1"/>
              <a:t>τὸν</a:t>
            </a:r>
            <a:r>
              <a:rPr lang="el-GR" sz="2000" b="1" dirty="0"/>
              <a:t> </a:t>
            </a:r>
            <a:r>
              <a:rPr lang="el-GR" sz="2000" b="1" dirty="0" err="1"/>
              <a:t>παῖδα</a:t>
            </a:r>
            <a:r>
              <a:rPr lang="el-GR" sz="2000" b="1" dirty="0"/>
              <a:t> </a:t>
            </a:r>
            <a:r>
              <a:rPr lang="el-GR" sz="2000" b="1" dirty="0" err="1"/>
              <a:t>τοῦ</a:t>
            </a:r>
            <a:r>
              <a:rPr lang="el-GR" sz="2000" b="1" dirty="0"/>
              <a:t> </a:t>
            </a:r>
            <a:r>
              <a:rPr lang="el-GR" sz="2000" b="1" dirty="0" err="1"/>
              <a:t>Σισάμνεω</a:t>
            </a:r>
            <a:r>
              <a:rPr lang="el-GR" sz="2000" b="1" dirty="0"/>
              <a:t>, </a:t>
            </a:r>
            <a:r>
              <a:rPr lang="el-GR" sz="2000" b="1" dirty="0" err="1"/>
              <a:t>ἐντειλάμενός</a:t>
            </a:r>
            <a:r>
              <a:rPr lang="el-GR" sz="2000" b="1" dirty="0"/>
              <a:t> </a:t>
            </a:r>
            <a:r>
              <a:rPr lang="el-GR" sz="2000" b="1" dirty="0" err="1"/>
              <a:t>οἱ</a:t>
            </a:r>
            <a:r>
              <a:rPr lang="el-GR" sz="2000" b="1" dirty="0"/>
              <a:t> </a:t>
            </a:r>
            <a:r>
              <a:rPr lang="el-GR" sz="2000" b="1" dirty="0" err="1"/>
              <a:t>μεμνῆσθαι</a:t>
            </a:r>
            <a:r>
              <a:rPr lang="el-GR" sz="2000" b="1" dirty="0"/>
              <a:t> </a:t>
            </a:r>
            <a:r>
              <a:rPr lang="el-GR" sz="2000" b="1" dirty="0" err="1"/>
              <a:t>ἐν</a:t>
            </a:r>
            <a:r>
              <a:rPr lang="el-GR" sz="2000" b="1" dirty="0"/>
              <a:t> </a:t>
            </a:r>
            <a:r>
              <a:rPr lang="el-GR" sz="2000" b="1" dirty="0" err="1"/>
              <a:t>τῷ</a:t>
            </a:r>
            <a:r>
              <a:rPr lang="el-GR" sz="2000" b="1" dirty="0"/>
              <a:t> </a:t>
            </a:r>
            <a:r>
              <a:rPr lang="el-GR" sz="2000" b="1" dirty="0" err="1"/>
              <a:t>κατίζων</a:t>
            </a:r>
            <a:r>
              <a:rPr lang="el-GR" sz="2000" b="1" dirty="0"/>
              <a:t> </a:t>
            </a:r>
            <a:r>
              <a:rPr lang="el-GR" sz="2000" b="1" dirty="0" err="1"/>
              <a:t>θρόνῳ</a:t>
            </a:r>
            <a:r>
              <a:rPr lang="el-GR" sz="2000" b="1" dirty="0"/>
              <a:t> δικάζει.</a:t>
            </a:r>
            <a:endParaRPr lang="en-CY" sz="2000" b="1" dirty="0"/>
          </a:p>
        </p:txBody>
      </p:sp>
    </p:spTree>
    <p:extLst>
      <p:ext uri="{BB962C8B-B14F-4D97-AF65-F5344CB8AC3E}">
        <p14:creationId xmlns:p14="http://schemas.microsoft.com/office/powerpoint/2010/main" val="1518440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EFE52-0BE1-9A95-7259-8B0B337E4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5EE60-6449-B730-51A4-1709AE508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Y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658BE0-EDBE-5A61-E374-D8B058E4F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59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705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2C9DF-7132-4EAD-833E-7C8E3A49A7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5780690"/>
          </a:xfrm>
          <a:solidFill>
            <a:schemeClr val="accent6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endParaRPr lang="en-CY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B8886-B792-4E11-ACEE-892315EBB5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5780690"/>
            <a:ext cx="12191999" cy="1077309"/>
          </a:xfrm>
          <a:solidFill>
            <a:schemeClr val="accent6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Gerard David (1460–1523), </a:t>
            </a:r>
            <a:r>
              <a:rPr lang="en-US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Judgement of Cambyses</a:t>
            </a:r>
            <a:r>
              <a:rPr lang="en-US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1498.</a:t>
            </a:r>
            <a:br>
              <a:rPr lang="en-US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Diptych consisting of two painted oak panels measuring 182 X 159 cm each,</a:t>
            </a:r>
            <a:br>
              <a:rPr lang="en-US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 err="1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Groeningemuseum</a:t>
            </a:r>
            <a:r>
              <a:rPr lang="en-US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Bruges</a:t>
            </a:r>
            <a:endParaRPr lang="en-CY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0B049C-96BD-4569-A173-05F2C2A1FE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23" y="165339"/>
            <a:ext cx="10305149" cy="56153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60775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5D5B-E5F3-4CF6-8541-990F2ACC5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2220"/>
            <a:ext cx="10690811" cy="1345269"/>
          </a:xfrm>
        </p:spPr>
        <p:txBody>
          <a:bodyPr>
            <a:noAutofit/>
          </a:bodyPr>
          <a:lstStyle/>
          <a:p>
            <a:endParaRPr lang="en-CY" sz="2000" dirty="0"/>
          </a:p>
        </p:txBody>
      </p:sp>
      <p:pic>
        <p:nvPicPr>
          <p:cNvPr id="4" name="Content Placeholder 3" descr="A picture containing indoor, person, wall, people&#10;&#10;Description automatically generated">
            <a:extLst>
              <a:ext uri="{FF2B5EF4-FFF2-40B4-BE49-F238E27FC236}">
                <a16:creationId xmlns:a16="http://schemas.microsoft.com/office/drawing/2014/main" id="{4607C5A5-9EB8-4023-BF68-AE0E1BCE8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2582" y="0"/>
            <a:ext cx="91848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045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A36CE68-CB3C-4699-9422-3073853CB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46391" y="822971"/>
            <a:ext cx="5372376" cy="509056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356DA69-4637-40FE-A14B-5213BBB58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5541" y="584218"/>
            <a:ext cx="5693134" cy="5480198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64D709A-6610-48B7-9F98-AFA02ECBA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7313" y="895082"/>
            <a:ext cx="5029020" cy="4876793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88C12FD-506E-48D8-93FF-B2CAD0B81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04" y="180026"/>
            <a:ext cx="4369869" cy="6497947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EC6216A-E849-AC2F-A724-D32E3F4F3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068" y="1943059"/>
            <a:ext cx="4269851" cy="326420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“in Sochi someone sent his lawsuit to the court in an envelope with the same picture of skinning of a judge”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Source: englishrussia.com</a:t>
            </a:r>
          </a:p>
        </p:txBody>
      </p:sp>
    </p:spTree>
    <p:extLst>
      <p:ext uri="{BB962C8B-B14F-4D97-AF65-F5344CB8AC3E}">
        <p14:creationId xmlns:p14="http://schemas.microsoft.com/office/powerpoint/2010/main" val="1839386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B7EEE-ABEA-490E-9433-3A88A1C96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47073"/>
            <a:ext cx="3041583" cy="6529112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 sz="2700" dirty="0">
                <a:solidFill>
                  <a:schemeClr val="tx1"/>
                </a:solidFill>
              </a:rPr>
              <a:t>SERVANT OF THE PEOPLE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000" b="0" dirty="0">
                <a:solidFill>
                  <a:schemeClr val="tx1"/>
                </a:solidFill>
              </a:rPr>
              <a:t>Season 1</a:t>
            </a:r>
            <a:br>
              <a:rPr lang="en-US" sz="2000" b="0" dirty="0">
                <a:solidFill>
                  <a:schemeClr val="tx1"/>
                </a:solidFill>
              </a:rPr>
            </a:br>
            <a:r>
              <a:rPr lang="en-US" sz="2000" b="0" dirty="0">
                <a:solidFill>
                  <a:schemeClr val="tx1"/>
                </a:solidFill>
              </a:rPr>
              <a:t>Episode 22</a:t>
            </a:r>
            <a:br>
              <a:rPr lang="en-US" sz="2000" b="0" dirty="0">
                <a:solidFill>
                  <a:schemeClr val="tx1"/>
                </a:solidFill>
              </a:rPr>
            </a:br>
            <a:r>
              <a:rPr lang="en-US" sz="2000" b="0" dirty="0">
                <a:solidFill>
                  <a:schemeClr val="tx1"/>
                </a:solidFill>
              </a:rPr>
              <a:t>(“foul language”)</a:t>
            </a:r>
            <a:br>
              <a:rPr lang="en-US" sz="2700" dirty="0">
                <a:solidFill>
                  <a:schemeClr val="bg1"/>
                </a:solidFill>
              </a:rPr>
            </a:br>
            <a:br>
              <a:rPr lang="en-US" sz="2700" dirty="0">
                <a:solidFill>
                  <a:schemeClr val="bg1"/>
                </a:solidFill>
              </a:rPr>
            </a:br>
            <a:br>
              <a:rPr lang="en-US" sz="2700" dirty="0">
                <a:solidFill>
                  <a:schemeClr val="bg1"/>
                </a:solidFill>
              </a:rPr>
            </a:br>
            <a:br>
              <a:rPr lang="en-US" sz="2700" dirty="0">
                <a:solidFill>
                  <a:schemeClr val="bg1"/>
                </a:solidFill>
              </a:rPr>
            </a:br>
            <a:br>
              <a:rPr lang="en-US" sz="2700" dirty="0">
                <a:solidFill>
                  <a:schemeClr val="bg1"/>
                </a:solidFill>
              </a:rPr>
            </a:br>
            <a:endParaRPr lang="en-US" sz="27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101805-0735-4694-BB1C-70F9AA4CD5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3638" y="0"/>
            <a:ext cx="2733573" cy="6434488"/>
          </a:xfrm>
        </p:spPr>
        <p:txBody>
          <a:bodyPr vert="horz" lIns="109728" tIns="109728" rIns="109728" bIns="91440" rtlCol="0">
            <a:normAutofit fontScale="85000" lnSpcReduction="20000"/>
          </a:bodyPr>
          <a:lstStyle/>
          <a:p>
            <a:pPr>
              <a:lnSpc>
                <a:spcPct val="140000"/>
              </a:lnSpc>
            </a:pPr>
            <a:b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Vasyl gets invited to a talk show with other officials on Ukraine's Independence Day. In the live broadcast, they must answer numerous questions from the presenter about fighting corruption and reforming the judiciary.</a:t>
            </a:r>
          </a:p>
          <a:p>
            <a:pPr>
              <a:lnSpc>
                <a:spcPct val="140000"/>
              </a:lnSpc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40000"/>
              </a:lnSpc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3D87F-F78C-32E0-9AEA-6C176807F5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6" r="25189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2381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ervants-excerpt">
            <a:hlinkClick r:id="" action="ppaction://media"/>
            <a:extLst>
              <a:ext uri="{FF2B5EF4-FFF2-40B4-BE49-F238E27FC236}">
                <a16:creationId xmlns:a16="http://schemas.microsoft.com/office/drawing/2014/main" id="{1E8840CD-3025-497A-A2F8-7DA0C15846B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293600" cy="6914963"/>
          </a:xfrm>
        </p:spPr>
      </p:pic>
    </p:spTree>
    <p:extLst>
      <p:ext uri="{BB962C8B-B14F-4D97-AF65-F5344CB8AC3E}">
        <p14:creationId xmlns:p14="http://schemas.microsoft.com/office/powerpoint/2010/main" val="100801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CEBC5F-ECBB-4A96-BF8D-E8575DFA9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0363200" cy="685799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l-GR" sz="2000" dirty="0" err="1"/>
              <a:t>Ἡρόδοτος</a:t>
            </a:r>
            <a:r>
              <a:rPr lang="el-GR" sz="2000" dirty="0"/>
              <a:t>, </a:t>
            </a:r>
            <a:r>
              <a:rPr lang="el-GR" sz="2000" i="1" dirty="0" err="1"/>
              <a:t>Ἱστορίαι</a:t>
            </a:r>
            <a:r>
              <a:rPr lang="en-US" sz="2000" i="1" dirty="0"/>
              <a:t>. </a:t>
            </a:r>
            <a:r>
              <a:rPr lang="el-GR" sz="2000" dirty="0"/>
              <a:t>Ε</a:t>
            </a:r>
            <a:r>
              <a:rPr lang="en-US" sz="2000" dirty="0"/>
              <a:t>’</a:t>
            </a:r>
            <a:r>
              <a:rPr lang="el-GR" sz="2000" dirty="0"/>
              <a:t>, Τερψιχόρη [5.25.1-2]</a:t>
            </a:r>
            <a:r>
              <a:rPr lang="en-US" sz="2000" dirty="0"/>
              <a:t>.</a:t>
            </a:r>
            <a:endParaRPr lang="en-GB" sz="2000" dirty="0"/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Valerius</a:t>
            </a:r>
            <a:r>
              <a:rPr lang="en-US" sz="2000" dirty="0"/>
              <a:t> Maximus [early 1</a:t>
            </a:r>
            <a:r>
              <a:rPr lang="en-US" sz="2000" baseline="30000" dirty="0"/>
              <a:t>st</a:t>
            </a:r>
            <a:r>
              <a:rPr lang="en-US" sz="2000" dirty="0"/>
              <a:t> century AD], </a:t>
            </a:r>
            <a:r>
              <a:rPr lang="en-US" sz="2000" i="1" dirty="0" err="1"/>
              <a:t>Factorum</a:t>
            </a:r>
            <a:r>
              <a:rPr lang="en-US" sz="2000" i="1" dirty="0"/>
              <a:t> ac </a:t>
            </a:r>
            <a:r>
              <a:rPr lang="en-US" sz="2000" i="1" dirty="0" err="1"/>
              <a:t>dictorum</a:t>
            </a:r>
            <a:r>
              <a:rPr lang="en-US" sz="2000" i="1" dirty="0"/>
              <a:t> </a:t>
            </a:r>
            <a:r>
              <a:rPr lang="en-US" sz="2000" i="1" dirty="0" err="1"/>
              <a:t>memorabilium</a:t>
            </a:r>
            <a:r>
              <a:rPr lang="en-US" sz="2000" i="1" dirty="0"/>
              <a:t> libri IX</a:t>
            </a:r>
            <a:r>
              <a:rPr lang="en-US" sz="2000" dirty="0"/>
              <a:t> (</a:t>
            </a:r>
            <a:r>
              <a:rPr lang="en-US" sz="2000" i="1" dirty="0"/>
              <a:t>The nine books of memorable deeds and sayings</a:t>
            </a:r>
            <a:r>
              <a:rPr lang="en-US" sz="2000" dirty="0"/>
              <a:t>).</a:t>
            </a:r>
          </a:p>
          <a:p>
            <a:pPr marL="342900" indent="-34290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Ethan S. Burger (2004), “Corruption in Russia's </a:t>
            </a:r>
            <a:r>
              <a:rPr lang="en-US" sz="2000" dirty="0" err="1"/>
              <a:t>Arbitrazh</a:t>
            </a:r>
            <a:r>
              <a:rPr lang="en-US" sz="2000" dirty="0"/>
              <a:t> Courts.” </a:t>
            </a:r>
            <a:r>
              <a:rPr lang="en-US" sz="2000" i="1" dirty="0"/>
              <a:t>BNA's Eastern Europe Reporter</a:t>
            </a:r>
            <a:r>
              <a:rPr lang="en-US" sz="2000" dirty="0"/>
              <a:t>, Vol. 14, No. 12, December 2004, </a:t>
            </a:r>
            <a:r>
              <a:rPr lang="en-US" sz="2000" dirty="0">
                <a:hlinkClick r:id="rId2"/>
              </a:rPr>
              <a:t>https://ssrn.com/abstract=896835</a:t>
            </a:r>
            <a:r>
              <a:rPr lang="en-US" sz="2000" dirty="0"/>
              <a:t> 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Robert Colson (2019), </a:t>
            </a:r>
            <a:r>
              <a:rPr lang="en-GB" sz="2000" dirty="0">
                <a:hlinkClick r:id="rId3"/>
              </a:rPr>
              <a:t>https://www.rferl.org/a/russian-man-gets-under-judges-skin-with-image-of-judicial-flaying/29985028.html</a:t>
            </a:r>
            <a:r>
              <a:rPr lang="en-GB" sz="2000" dirty="0"/>
              <a:t> 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David Vaughn and </a:t>
            </a:r>
            <a:r>
              <a:rPr lang="en-GB" sz="2000" dirty="0" err="1"/>
              <a:t>Olha</a:t>
            </a:r>
            <a:r>
              <a:rPr lang="en-GB" sz="2000" dirty="0"/>
              <a:t> </a:t>
            </a:r>
            <a:r>
              <a:rPr lang="en-GB" sz="2000" dirty="0" err="1"/>
              <a:t>Nikolaieva</a:t>
            </a:r>
            <a:r>
              <a:rPr lang="en-GB" sz="2000" dirty="0"/>
              <a:t> (2021). “Launching an </a:t>
            </a:r>
            <a:r>
              <a:rPr lang="en-GB" sz="2000" dirty="0">
                <a:solidFill>
                  <a:schemeClr val="tx1"/>
                </a:solidFill>
              </a:rPr>
              <a:t>effective anti-corruption court: Lessons from Ukraine.” Bergen: U4 Anti-Corruption </a:t>
            </a:r>
            <a:r>
              <a:rPr lang="en-GB" sz="2000" dirty="0"/>
              <a:t>Resource Centre, Chr. Michelsen Institute.</a:t>
            </a:r>
            <a:r>
              <a:rPr lang="en-US" sz="2000" u="sng" dirty="0">
                <a:solidFill>
                  <a:srgbClr val="0000FF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 https://brill.com/view/book/edcoll/9789004189577/Bej.9789004183780.i-882_034.xml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CY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englishrussia.com, Radio Free Europe/Radio Liberty https://www.rferl.org/</a:t>
            </a:r>
            <a:endParaRPr lang="en-US" sz="2000" b="1" dirty="0"/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CY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0AE477-C68C-5A9B-AB53-EBFE1E5D0546}"/>
              </a:ext>
            </a:extLst>
          </p:cNvPr>
          <p:cNvSpPr txBox="1"/>
          <p:nvPr/>
        </p:nvSpPr>
        <p:spPr>
          <a:xfrm>
            <a:off x="10707230" y="477520"/>
            <a:ext cx="1127232" cy="5720080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endParaRPr lang="en-US" dirty="0"/>
          </a:p>
          <a:p>
            <a:r>
              <a:rPr lang="en-US" sz="2400" b="1" dirty="0">
                <a:solidFill>
                  <a:schemeClr val="bg1"/>
                </a:solidFill>
              </a:rPr>
              <a:t>SOURCES</a:t>
            </a:r>
            <a:endParaRPr lang="en-CY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41442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DarkSeedLeftStep">
      <a:dk1>
        <a:srgbClr val="000000"/>
      </a:dk1>
      <a:lt1>
        <a:srgbClr val="FFFFFF"/>
      </a:lt1>
      <a:dk2>
        <a:srgbClr val="1B302A"/>
      </a:dk2>
      <a:lt2>
        <a:srgbClr val="F0F3F0"/>
      </a:lt2>
      <a:accent1>
        <a:srgbClr val="C73CD4"/>
      </a:accent1>
      <a:accent2>
        <a:srgbClr val="792FC3"/>
      </a:accent2>
      <a:accent3>
        <a:srgbClr val="493CD4"/>
      </a:accent3>
      <a:accent4>
        <a:srgbClr val="2A5DC2"/>
      </a:accent4>
      <a:accent5>
        <a:srgbClr val="3CAED4"/>
      </a:accent5>
      <a:accent6>
        <a:srgbClr val="2AC2A9"/>
      </a:accent6>
      <a:hlink>
        <a:srgbClr val="3F8ABF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F7C624575BEB4CA106B8F65CA79D92" ma:contentTypeVersion="10" ma:contentTypeDescription="Create a new document." ma:contentTypeScope="" ma:versionID="dd87907bb7f205d8eded8a69bfee5f18">
  <xsd:schema xmlns:xsd="http://www.w3.org/2001/XMLSchema" xmlns:xs="http://www.w3.org/2001/XMLSchema" xmlns:p="http://schemas.microsoft.com/office/2006/metadata/properties" xmlns:ns3="4f6d4d5d-4e6d-44e6-b730-eba96837c681" targetNamespace="http://schemas.microsoft.com/office/2006/metadata/properties" ma:root="true" ma:fieldsID="14d89b10286ba6f2a8cfd14c48f5c7fa" ns3:_="">
    <xsd:import namespace="4f6d4d5d-4e6d-44e6-b730-eba96837c68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d4d5d-4e6d-44e6-b730-eba96837c6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25AA3BD-3BCF-4E1F-AE32-9FDF77C38E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d4d5d-4e6d-44e6-b730-eba96837c6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B4A22D4-40DD-4B0C-B516-E8DD6A0250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7D97B5-083D-468A-8B15-FE92DA58A111}">
  <ds:schemaRefs>
    <ds:schemaRef ds:uri="http://schemas.microsoft.com/office/2006/documentManagement/types"/>
    <ds:schemaRef ds:uri="http://schemas.microsoft.com/office/2006/metadata/properties"/>
    <ds:schemaRef ds:uri="4f6d4d5d-4e6d-44e6-b730-eba96837c681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685</TotalTime>
  <Words>461</Words>
  <Application>Microsoft Office PowerPoint</Application>
  <PresentationFormat>Widescreen</PresentationFormat>
  <Paragraphs>30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Meiryo</vt:lpstr>
      <vt:lpstr>Arial</vt:lpstr>
      <vt:lpstr>Calibri</vt:lpstr>
      <vt:lpstr>Corbel</vt:lpstr>
      <vt:lpstr>Palatino Linotype</vt:lpstr>
      <vt:lpstr>Times New Roman</vt:lpstr>
      <vt:lpstr>SketchLinesVTI</vt:lpstr>
      <vt:lpstr>DENOUNCING THE CORRUPTION OF JUDGES</vt:lpstr>
      <vt:lpstr>A multidisciplinary and diachronic glimpse on the corruption of judges</vt:lpstr>
      <vt:lpstr>Ἡρόδοτος, Ἱστορίαι Βιβλίο Ε, Τερψιχόρη [5.25.1-2]   Μνημοσύνη: Ψηφιακή Βιβλιοθήκη της Αρχαίας Ελληνικής Γραμματείας</vt:lpstr>
      <vt:lpstr>PowerPoint Presentation</vt:lpstr>
      <vt:lpstr>PowerPoint Presentation</vt:lpstr>
      <vt:lpstr>PowerPoint Presentation</vt:lpstr>
      <vt:lpstr>PowerPoint Presentation</vt:lpstr>
      <vt:lpstr>SERVANT OF THE PEOPLE   Season 1 Episode 22 (“foul language”)  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Denouncing the corruption of judges:   what’s the link between Mesopotamia and Zelensky?</dc:title>
  <dc:creator>MC</dc:creator>
  <cp:lastModifiedBy>Calypso Charalambous</cp:lastModifiedBy>
  <cp:revision>2</cp:revision>
  <dcterms:created xsi:type="dcterms:W3CDTF">2022-04-11T20:07:10Z</dcterms:created>
  <dcterms:modified xsi:type="dcterms:W3CDTF">2022-05-09T08:55:02Z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0x010100BCF7C624575BEB4CA106B8F65CA79D92</vt:lpwstr>
  </property>
</Properties>
</file>