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260" r:id="rId6"/>
    <p:sldId id="288" r:id="rId7"/>
    <p:sldId id="262" r:id="rId8"/>
    <p:sldId id="263" r:id="rId9"/>
    <p:sldId id="264" r:id="rId10"/>
    <p:sldId id="287" r:id="rId11"/>
    <p:sldId id="268" r:id="rId12"/>
    <p:sldId id="269" r:id="rId13"/>
    <p:sldId id="266" r:id="rId14"/>
    <p:sldId id="290" r:id="rId15"/>
    <p:sldId id="267" r:id="rId16"/>
    <p:sldId id="283" r:id="rId17"/>
    <p:sldId id="282" r:id="rId18"/>
    <p:sldId id="284" r:id="rId19"/>
    <p:sldId id="289" r:id="rId20"/>
    <p:sldId id="265" r:id="rId21"/>
    <p:sldId id="257" r:id="rId22"/>
    <p:sldId id="258" r:id="rId23"/>
    <p:sldId id="259" r:id="rId24"/>
    <p:sldId id="286" r:id="rId25"/>
    <p:sldId id="285" r:id="rId26"/>
    <p:sldId id="291" r:id="rId27"/>
  </p:sldIdLst>
  <p:sldSz cx="12192000" cy="6858000"/>
  <p:notesSz cx="6858000" cy="9144000"/>
  <p:defaultTextStyle>
    <a:defPPr>
      <a:defRPr lang="en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66"/>
    <p:restoredTop sz="94640"/>
  </p:normalViewPr>
  <p:slideViewPr>
    <p:cSldViewPr snapToGrid="0" snapToObjects="1">
      <p:cViewPr varScale="1">
        <p:scale>
          <a:sx n="65" d="100"/>
          <a:sy n="65" d="100"/>
        </p:scale>
        <p:origin x="2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FC73D-D025-1249-8349-A4A83F6D82F5}" type="datetimeFigureOut">
              <a:rPr lang="en-CY" smtClean="0"/>
              <a:t>05/09/2022</a:t>
            </a:fld>
            <a:endParaRPr lang="en-C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DB892-7DD8-2E49-91F0-016662DA3940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392609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44FD3-BFF9-CD46-AEA2-944E5CEFA0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38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Muslim graves in </a:t>
            </a:r>
            <a:r>
              <a:rPr lang="en-US" dirty="0" err="1"/>
              <a:t>Vestre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840EC-1D6C-024E-9648-6A4D26D8F8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96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Graves in the middle of the road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840EC-1D6C-024E-9648-6A4D26D8F8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7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60195-3FFC-FFD0-46F2-EEED13470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11F38A-7E51-D072-5012-75216B81E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AD7BF-8DA1-E312-F63B-7C304B4C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12A8-8C9B-7045-8201-9C68F0409AB3}" type="datetimeFigureOut">
              <a:rPr lang="en-CY" smtClean="0"/>
              <a:t>05/09/2022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0C40A-17A6-9C5D-61A7-E8AC6AD9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14CEE-262F-F39C-DB15-6164523D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58C9-8BED-1440-BC0B-73D32016D787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914401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DC855-36A4-5755-4F1B-38DB24695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F74F90-8D17-BA63-3394-6B1C4A4EF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18556-7D4E-8FB5-74C1-6381671AB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12A8-8C9B-7045-8201-9C68F0409AB3}" type="datetimeFigureOut">
              <a:rPr lang="en-CY" smtClean="0"/>
              <a:t>05/09/2022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1EC94-198F-5529-AC27-ACEA574B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FD458-DE2F-17D8-EA3B-D098558C1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58C9-8BED-1440-BC0B-73D32016D787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60620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78DA03-5BE9-0303-5C42-87E40BC9C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9BC6B-15E0-9B00-3232-045D7796B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DE3C-4500-6092-57DD-A8CDFC46A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12A8-8C9B-7045-8201-9C68F0409AB3}" type="datetimeFigureOut">
              <a:rPr lang="en-CY" smtClean="0"/>
              <a:t>05/09/2022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9AA13-F7AF-7AD6-0E60-55D052EA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725C3-29CD-AFF2-34D4-BC427BB58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58C9-8BED-1440-BC0B-73D32016D787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72316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BB266-A252-2BF1-792E-555386E4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2679A-B3E1-D445-2FC5-E037F73F3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BD251-3A53-E9A1-13AD-720E7DCC0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12A8-8C9B-7045-8201-9C68F0409AB3}" type="datetimeFigureOut">
              <a:rPr lang="en-CY" smtClean="0"/>
              <a:t>05/09/2022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41345-9D94-A6F5-D499-2A3985886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F31AB-8192-1BE5-3ADD-6424B44C2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58C9-8BED-1440-BC0B-73D32016D787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53970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3D13-B4C2-72D1-632C-9919BCCAF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B600F-A7C8-649B-7972-988FED5F0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D65A5-5D93-6505-E359-B8BD61AD4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12A8-8C9B-7045-8201-9C68F0409AB3}" type="datetimeFigureOut">
              <a:rPr lang="en-CY" smtClean="0"/>
              <a:t>05/09/2022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3363A-84CF-1BF9-CEC7-8228925D1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6F9DC-015D-D4F4-6B3A-A062FD72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58C9-8BED-1440-BC0B-73D32016D787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352342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4D15-AC32-E372-BC70-AFB322365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D2639-F73E-28B2-D410-0804AF1A4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78554-FE07-83A9-8874-177D23148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48A68-2D28-C17F-B3EE-420BA8284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12A8-8C9B-7045-8201-9C68F0409AB3}" type="datetimeFigureOut">
              <a:rPr lang="en-CY" smtClean="0"/>
              <a:t>05/09/2022</a:t>
            </a:fld>
            <a:endParaRPr lang="en-C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6072D-94B7-8F23-46B6-EE62F53B0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4975A-CF1C-7251-0D79-657ED352F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58C9-8BED-1440-BC0B-73D32016D787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415102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FAB9C-1BDC-A6A8-49DF-9AC9C262C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3E502-F537-FCC6-4747-98E8681C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5078C-1E5A-21C1-841A-EA16B8A00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B49A0-A017-74C7-DB8C-F3960DF58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1A3DF7-94DC-5343-2A16-D1F924405E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934995-8562-5F22-88C6-23124A04E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12A8-8C9B-7045-8201-9C68F0409AB3}" type="datetimeFigureOut">
              <a:rPr lang="en-CY" smtClean="0"/>
              <a:t>05/09/2022</a:t>
            </a:fld>
            <a:endParaRPr lang="en-C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97DEEE-2CCF-B573-97B5-FA89FDDB5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9418A0-E607-0513-6C73-3519FA342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58C9-8BED-1440-BC0B-73D32016D787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6125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5195A-ED31-5634-221A-5D726FB21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3F24A-E2C4-5361-4406-ED2E663D1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12A8-8C9B-7045-8201-9C68F0409AB3}" type="datetimeFigureOut">
              <a:rPr lang="en-CY" smtClean="0"/>
              <a:t>05/09/2022</a:t>
            </a:fld>
            <a:endParaRPr lang="en-C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D4B16-B8F5-3A5F-64A6-0BAAF049A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EB067-0F87-896D-D617-3EAA24ECD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58C9-8BED-1440-BC0B-73D32016D787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93646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EE214B-EE73-5543-43BE-698E1BF7A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12A8-8C9B-7045-8201-9C68F0409AB3}" type="datetimeFigureOut">
              <a:rPr lang="en-CY" smtClean="0"/>
              <a:t>05/09/2022</a:t>
            </a:fld>
            <a:endParaRPr lang="en-C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D80CC-97D4-D365-AAB5-0C01DF947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25BE2-CF75-B77D-5955-74A327BAA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58C9-8BED-1440-BC0B-73D32016D787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067965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2868E-85E0-4CFD-81A2-197C56585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0A556-E840-7671-A7B8-D61A46B9F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37ED3-8F49-998D-A554-A205C0E2B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C0A822-FD7C-1A47-597F-7A7CE74F7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12A8-8C9B-7045-8201-9C68F0409AB3}" type="datetimeFigureOut">
              <a:rPr lang="en-CY" smtClean="0"/>
              <a:t>05/09/2022</a:t>
            </a:fld>
            <a:endParaRPr lang="en-C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BF6B7-0F8E-A362-BB5F-D112A221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3F4C6-EDBF-AD14-1E38-C191EC221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58C9-8BED-1440-BC0B-73D32016D787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122681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AD527-C46B-B9C5-08B5-737CB9486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6E643F-DF34-C6FF-7BC3-6CEFC70FA8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683DF-17C4-1660-4365-E50C0E313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DCC5F-8A41-2166-FC59-48D4BFB56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12A8-8C9B-7045-8201-9C68F0409AB3}" type="datetimeFigureOut">
              <a:rPr lang="en-CY" smtClean="0"/>
              <a:t>05/09/2022</a:t>
            </a:fld>
            <a:endParaRPr lang="en-C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9A116-B642-303E-55AF-EDC49FCB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4D35F-B98E-22EC-49F7-491E7005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58C9-8BED-1440-BC0B-73D32016D787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08746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F240A7-0A74-7510-0DB4-A45910C99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9B779-6C06-77D5-EF57-0CEE17A94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752D6-00B5-5620-43AD-71637FE19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812A8-8C9B-7045-8201-9C68F0409AB3}" type="datetimeFigureOut">
              <a:rPr lang="en-CY" smtClean="0"/>
              <a:t>05/09/2022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2723F-418F-5AE5-D582-74A981CD9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5750D-C463-A563-EFF3-7048F7252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358C9-8BED-1440-BC0B-73D32016D787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52123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3C2B2-686D-AD83-273A-2F26A366F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300" y="447430"/>
            <a:ext cx="10483515" cy="273968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l-GR" sz="3300" b="1" i="1" dirty="0" err="1"/>
              <a:t>Νεκρογεωγραφ</a:t>
            </a:r>
            <a:r>
              <a:rPr lang="en-CY" sz="3300" b="1" i="1" dirty="0"/>
              <a:t>ί</a:t>
            </a:r>
            <a:r>
              <a:rPr lang="el-GR" sz="3300" b="1" i="1" dirty="0" err="1"/>
              <a:t>ες</a:t>
            </a:r>
            <a:r>
              <a:rPr lang="el-GR" sz="3300" b="1" i="1" dirty="0"/>
              <a:t>, </a:t>
            </a:r>
            <a:r>
              <a:rPr lang="el-GR" sz="3300" b="1" i="1" dirty="0" err="1"/>
              <a:t>Νεωτερικότητες</a:t>
            </a:r>
            <a:r>
              <a:rPr lang="el-GR" sz="3300" b="1" i="1" dirty="0"/>
              <a:t> και Μεταθανάτιες Ταυτότητες: </a:t>
            </a:r>
            <a:br>
              <a:rPr lang="el-GR" sz="3300" b="1" i="1" dirty="0"/>
            </a:br>
            <a:r>
              <a:rPr lang="el-GR" sz="3300" b="1" i="1" dirty="0"/>
              <a:t>Κύπρος, Δανία και Ιαπωνία</a:t>
            </a:r>
            <a:br>
              <a:rPr lang="en-US" sz="3300" dirty="0"/>
            </a:br>
            <a:r>
              <a:rPr lang="el-GR" sz="3300" dirty="0"/>
              <a:t>Γιάννης Παπαδάκης</a:t>
            </a:r>
            <a:br>
              <a:rPr lang="el-GR" sz="3300" dirty="0"/>
            </a:br>
            <a:r>
              <a:rPr lang="el-GR" sz="3300" dirty="0"/>
              <a:t>Τμήμα Κοινωνικών και Πολιτικών Επιστημών</a:t>
            </a:r>
            <a:r>
              <a:rPr lang="en-US" sz="3300" dirty="0"/>
              <a:t>, </a:t>
            </a:r>
            <a:r>
              <a:rPr lang="el-GR" sz="3300" dirty="0"/>
              <a:t>Παν. Κύπρου</a:t>
            </a:r>
            <a:br>
              <a:rPr lang="el-GR" sz="3300" dirty="0"/>
            </a:br>
            <a:br>
              <a:rPr lang="el-GR" sz="3300" i="1" dirty="0"/>
            </a:br>
            <a:r>
              <a:rPr lang="el-GR" sz="3300" dirty="0"/>
              <a:t>(</a:t>
            </a:r>
            <a:r>
              <a:rPr lang="en-US" sz="3300" i="1" dirty="0"/>
              <a:t>Visiting Researcher </a:t>
            </a:r>
            <a:r>
              <a:rPr lang="en-US" sz="3300" i="1" dirty="0" err="1"/>
              <a:t>Waseda</a:t>
            </a:r>
            <a:r>
              <a:rPr lang="en-US" sz="3300" i="1" dirty="0"/>
              <a:t> University Tokyo</a:t>
            </a:r>
            <a:r>
              <a:rPr lang="en-US" sz="3300" dirty="0"/>
              <a:t>)</a:t>
            </a:r>
            <a:br>
              <a:rPr lang="en-CY" sz="3300" dirty="0"/>
            </a:br>
            <a:endParaRPr lang="en-CY" sz="3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DA558C-B5B2-CA6C-F52B-7EA6BC014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076" y="3429000"/>
            <a:ext cx="3592924" cy="2309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514E2B-1D0A-A747-40CB-E13E4E4B0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1967"/>
            <a:ext cx="4045239" cy="2275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E88B81-7A54-4E78-25EA-6292902A28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671" r="-6671"/>
          <a:stretch/>
        </p:blipFill>
        <p:spPr>
          <a:xfrm>
            <a:off x="4305906" y="3429000"/>
            <a:ext cx="3943048" cy="2275447"/>
          </a:xfrm>
          <a:prstGeom prst="rect">
            <a:avLst/>
          </a:prstGeom>
          <a:scene3d>
            <a:camera prst="orthographicFront">
              <a:rot lat="0" lon="0" rev="21594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240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5">
            <a:extLst>
              <a:ext uri="{FF2B5EF4-FFF2-40B4-BE49-F238E27FC236}">
                <a16:creationId xmlns:a16="http://schemas.microsoft.com/office/drawing/2014/main" id="{4A4BFF02-3952-81D6-6E66-338132CEC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7" t="17336" r="10010" b="15416"/>
          <a:stretch/>
        </p:blipFill>
        <p:spPr bwMode="auto">
          <a:xfrm>
            <a:off x="716281" y="0"/>
            <a:ext cx="10759437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3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1B96B-D6DD-524F-A3E5-42C536480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299" y="0"/>
            <a:ext cx="9145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13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A382AC-196E-414B-A262-CC7510B17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96" y="0"/>
            <a:ext cx="969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36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40D13-2FC8-8045-A7F9-4B81AC7ED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73" y="0"/>
            <a:ext cx="9145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65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884AA-5D8C-D046-B447-69DD58FAB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173" y="0"/>
            <a:ext cx="9145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9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84DDC-F39F-F04E-A8C6-CDC5A6309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73" y="0"/>
            <a:ext cx="9145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46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7326D7-6E6F-3F21-86B2-092EBD58D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73" y="0"/>
            <a:ext cx="9145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09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B82FCE-A887-D4DC-F102-E68234F81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73" y="0"/>
            <a:ext cx="9145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23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E4878B-A52E-8483-81EF-B1C837026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843" y="0"/>
            <a:ext cx="10328314" cy="6858000"/>
          </a:xfrm>
        </p:spPr>
      </p:pic>
    </p:spTree>
    <p:extLst>
      <p:ext uri="{BB962C8B-B14F-4D97-AF65-F5344CB8AC3E}">
        <p14:creationId xmlns:p14="http://schemas.microsoft.com/office/powerpoint/2010/main" val="1208667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F79D26-70A2-B8CA-6101-1A932A699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92" y="0"/>
            <a:ext cx="10726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73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2BA3E-F6BD-BDF7-DFB1-099D710B1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62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C68160-4260-2D50-8143-8FD1D3E72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560" y="0"/>
            <a:ext cx="9146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83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6A1132-B420-FB79-4A42-D4F8DDFA8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544" y="0"/>
            <a:ext cx="7914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90210EFD-FA12-6CAE-1056-57AEE4ED7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11429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27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D5521-D92A-704A-BCCE-D4C98BD68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0" y="1238250"/>
            <a:ext cx="6362700" cy="43815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19C6EF9-73C7-E546-A24F-3698AE1B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5682762"/>
            <a:ext cx="11353067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                             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Στο </a:t>
            </a:r>
            <a:r>
              <a:rPr lang="el-GR" dirty="0" err="1">
                <a:solidFill>
                  <a:schemeClr val="bg1">
                    <a:lumMod val="50000"/>
                  </a:schemeClr>
                </a:solidFill>
              </a:rPr>
              <a:t>επανιδε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ί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</a:rPr>
              <a:t>ν!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06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rk with a bench&#10;&#10;Description automatically generated with low confidence">
            <a:extLst>
              <a:ext uri="{FF2B5EF4-FFF2-40B4-BE49-F238E27FC236}">
                <a16:creationId xmlns:a16="http://schemas.microsoft.com/office/drawing/2014/main" id="{27CFC245-4CC7-E8E3-0DAF-68A962AE5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01" y="0"/>
            <a:ext cx="941539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12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36CBEE-7C1B-8B0A-8699-01C69971A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44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2C365-145B-BE96-F330-9816B8960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Θεωρία</a:t>
            </a:r>
            <a:endParaRPr lang="en-C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A7436-313F-9109-7264-54C8D75DF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2488"/>
            <a:ext cx="10515600" cy="531311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Aries (1981), </a:t>
            </a:r>
            <a:r>
              <a:rPr lang="en-US" dirty="0" err="1"/>
              <a:t>Laquer</a:t>
            </a:r>
            <a:r>
              <a:rPr lang="en-US" dirty="0"/>
              <a:t> (2015), Rugg (2000): </a:t>
            </a:r>
          </a:p>
          <a:p>
            <a:pPr marL="0" indent="0">
              <a:buNone/>
            </a:pPr>
            <a:r>
              <a:rPr lang="el-GR" dirty="0"/>
              <a:t>            -  Τα κοιμητήρια μετατρέπονται σε κοσμικούς χώρους.</a:t>
            </a:r>
          </a:p>
          <a:p>
            <a:pPr marL="0" indent="0">
              <a:buNone/>
            </a:pPr>
            <a:r>
              <a:rPr lang="el-GR" dirty="0"/>
              <a:t>            - Επικρατεί η </a:t>
            </a:r>
            <a:r>
              <a:rPr lang="el-GR" dirty="0" err="1"/>
              <a:t>εξατομικοποίηση</a:t>
            </a:r>
            <a:r>
              <a:rPr lang="el-GR" dirty="0"/>
              <a:t>.</a:t>
            </a:r>
          </a:p>
          <a:p>
            <a:pPr marL="0" indent="0">
              <a:buNone/>
            </a:pPr>
            <a:r>
              <a:rPr lang="el-GR" dirty="0"/>
              <a:t>            - </a:t>
            </a:r>
            <a:r>
              <a:rPr lang="el-GR" i="1" dirty="0"/>
              <a:t>Δημοκρατία</a:t>
            </a:r>
            <a:r>
              <a:rPr lang="el-GR" dirty="0"/>
              <a:t>: Ο κάθε νεκρός πρέπει να έχει «διεύθυνση» (παρουσία),       </a:t>
            </a:r>
          </a:p>
          <a:p>
            <a:pPr marL="0" indent="0">
              <a:buNone/>
            </a:pPr>
            <a:r>
              <a:rPr lang="el-GR" dirty="0"/>
              <a:t>              αντίθετα με το μεσαίωνα όταν οι φτωχοί θάβονταν μαζικά και ανώνυμα.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Εν πολλοίς ακολουθούν τους κλασσικούς θεωρητικούς της </a:t>
            </a:r>
            <a:r>
              <a:rPr lang="el-GR" dirty="0" err="1"/>
              <a:t>νεωτερικότητας</a:t>
            </a:r>
            <a:r>
              <a:rPr lang="el-GR" dirty="0"/>
              <a:t> (</a:t>
            </a:r>
            <a:r>
              <a:rPr lang="en-US" dirty="0"/>
              <a:t>Marx, Weber, Durkheim)</a:t>
            </a:r>
          </a:p>
          <a:p>
            <a:pPr marL="0" indent="0">
              <a:buNone/>
            </a:pPr>
            <a:endParaRPr lang="en-US" dirty="0"/>
          </a:p>
          <a:p>
            <a:r>
              <a:rPr lang="el-GR" dirty="0"/>
              <a:t>Πως μας βοηθά αυτή η εμπειρική έρευνα να σκεφτούμε κριτικά για τις βασικές θεωρητικές παραδοχές περί </a:t>
            </a:r>
            <a:r>
              <a:rPr lang="el-GR" dirty="0" err="1"/>
              <a:t>νεωτερικότητας</a:t>
            </a:r>
            <a:r>
              <a:rPr lang="el-GR" dirty="0"/>
              <a:t>; </a:t>
            </a:r>
          </a:p>
          <a:p>
            <a:pPr marL="0" indent="0">
              <a:buNone/>
            </a:pPr>
            <a:r>
              <a:rPr lang="el-GR" dirty="0"/>
              <a:t>              - Ανθρωπολογική προσέγγιση περί διαφορετικών </a:t>
            </a:r>
            <a:r>
              <a:rPr lang="el-GR" dirty="0" err="1"/>
              <a:t>νεωτερικοτή</a:t>
            </a:r>
            <a:r>
              <a:rPr lang="el-GR" b="1" i="1" u="sng" dirty="0" err="1"/>
              <a:t>των</a:t>
            </a:r>
            <a:r>
              <a:rPr lang="el-GR" dirty="0"/>
              <a:t> 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Και πως επίσης μας βοηθά για να διακρίνουμε τα όρια του τι σημαίνει άνθρωπος τελικά;</a:t>
            </a:r>
          </a:p>
          <a:p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592148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BF831-167C-3098-A881-584570734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Μεθοδολογία: Σύγκριση και Αν-οικειοποίηση (</a:t>
            </a:r>
            <a:r>
              <a:rPr lang="en-US" dirty="0"/>
              <a:t>defamiliarization)</a:t>
            </a:r>
            <a:endParaRPr lang="en-C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D538F-8F5C-A50F-7388-CDB2D9359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l-GR" dirty="0"/>
              <a:t>Σύγκριση και αν-οικειοποίηση (</a:t>
            </a:r>
            <a:r>
              <a:rPr lang="en-US" dirty="0"/>
              <a:t>defamiliarization)</a:t>
            </a:r>
            <a:endParaRPr lang="el-GR" dirty="0"/>
          </a:p>
          <a:p>
            <a:r>
              <a:rPr lang="el-GR" dirty="0"/>
              <a:t>Δυο νεκροταφεία σε κάθε πρωτεύουσα, νέο και παλιό </a:t>
            </a:r>
          </a:p>
          <a:p>
            <a:pPr marL="0" indent="0">
              <a:buNone/>
            </a:pPr>
            <a:r>
              <a:rPr lang="el-GR" dirty="0"/>
              <a:t>   (ιστορική διάσταση)</a:t>
            </a:r>
            <a:endParaRPr lang="en-US" dirty="0"/>
          </a:p>
          <a:p>
            <a:r>
              <a:rPr lang="en-US" dirty="0"/>
              <a:t>  </a:t>
            </a:r>
            <a:r>
              <a:rPr lang="el-GR" dirty="0"/>
              <a:t>Έρευνα για νεκρούς ακόμα ένα επίπεδο αν-οικειοποίησης</a:t>
            </a: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l-GR" dirty="0"/>
              <a:t>Ποιοτικές μέθοδοι, </a:t>
            </a:r>
            <a:r>
              <a:rPr lang="en-US" dirty="0"/>
              <a:t> </a:t>
            </a:r>
            <a:r>
              <a:rPr lang="el-GR" dirty="0"/>
              <a:t>κυρ</a:t>
            </a:r>
            <a:r>
              <a:rPr lang="en-US" dirty="0" err="1"/>
              <a:t>ί</a:t>
            </a:r>
            <a:r>
              <a:rPr lang="el-GR" dirty="0"/>
              <a:t>ως συνεντεύξεις, συμμετοχική παρατήρηση</a:t>
            </a:r>
          </a:p>
          <a:p>
            <a:r>
              <a:rPr lang="el-GR" dirty="0"/>
              <a:t>Χαρτογράφηση χώρου</a:t>
            </a:r>
          </a:p>
          <a:p>
            <a:r>
              <a:rPr lang="el-GR" dirty="0"/>
              <a:t>Αρχεία και Εφημερίδες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799887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rk with a bench&#10;&#10;Description automatically generated with low confidence">
            <a:extLst>
              <a:ext uri="{FF2B5EF4-FFF2-40B4-BE49-F238E27FC236}">
                <a16:creationId xmlns:a16="http://schemas.microsoft.com/office/drawing/2014/main" id="{27CFC245-4CC7-E8E3-0DAF-68A962AE5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01" y="0"/>
            <a:ext cx="941539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26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9C4F27-EB80-3D4C-AA2F-AECB72852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288" y="0"/>
            <a:ext cx="9704934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2EAF5AA-EF65-DA9F-1615-07F14FF016EA}"/>
              </a:ext>
            </a:extLst>
          </p:cNvPr>
          <p:cNvCxnSpPr/>
          <p:nvPr/>
        </p:nvCxnSpPr>
        <p:spPr>
          <a:xfrm>
            <a:off x="4986779" y="1131217"/>
            <a:ext cx="245097" cy="76357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67DE18-0B88-91B2-35F8-DBC47C0E50E4}"/>
              </a:ext>
            </a:extLst>
          </p:cNvPr>
          <p:cNvCxnSpPr/>
          <p:nvPr/>
        </p:nvCxnSpPr>
        <p:spPr>
          <a:xfrm flipH="1">
            <a:off x="6473072" y="1008668"/>
            <a:ext cx="339365" cy="76357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820984C-AF1D-0651-6720-9600B99B5C38}"/>
              </a:ext>
            </a:extLst>
          </p:cNvPr>
          <p:cNvCxnSpPr/>
          <p:nvPr/>
        </p:nvCxnSpPr>
        <p:spPr>
          <a:xfrm>
            <a:off x="7588577" y="1131217"/>
            <a:ext cx="75415" cy="8672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B7F852C-95F6-13CE-C710-815AF952AF69}"/>
              </a:ext>
            </a:extLst>
          </p:cNvPr>
          <p:cNvSpPr txBox="1"/>
          <p:nvPr/>
        </p:nvSpPr>
        <p:spPr>
          <a:xfrm>
            <a:off x="6126637" y="639336"/>
            <a:ext cx="163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Migrants</a:t>
            </a:r>
            <a:endParaRPr lang="en-CY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25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0BA0EB-DEDC-FB48-943C-3376A044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282" y="0"/>
            <a:ext cx="9145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72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F7C624575BEB4CA106B8F65CA79D92" ma:contentTypeVersion="10" ma:contentTypeDescription="Create a new document." ma:contentTypeScope="" ma:versionID="dd87907bb7f205d8eded8a69bfee5f18">
  <xsd:schema xmlns:xsd="http://www.w3.org/2001/XMLSchema" xmlns:xs="http://www.w3.org/2001/XMLSchema" xmlns:p="http://schemas.microsoft.com/office/2006/metadata/properties" xmlns:ns3="4f6d4d5d-4e6d-44e6-b730-eba96837c681" targetNamespace="http://schemas.microsoft.com/office/2006/metadata/properties" ma:root="true" ma:fieldsID="14d89b10286ba6f2a8cfd14c48f5c7fa" ns3:_="">
    <xsd:import namespace="4f6d4d5d-4e6d-44e6-b730-eba96837c68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6d4d5d-4e6d-44e6-b730-eba96837c6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1272E9-7DA0-4AA1-BDF0-EAEC59E99B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6d4d5d-4e6d-44e6-b730-eba96837c6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5852F7-83F9-4D0D-B7D3-1774ED7D5D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D9F04E-692D-4937-B286-D552086B0379}">
  <ds:schemaRefs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4f6d4d5d-4e6d-44e6-b730-eba96837c68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225</Words>
  <Application>Microsoft Office PowerPoint</Application>
  <PresentationFormat>Widescreen</PresentationFormat>
  <Paragraphs>33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 Νεκρογεωγραφίες, Νεωτερικότητες και Μεταθανάτιες Ταυτότητες:  Κύπρος, Δανία και Ιαπωνία Γιάννης Παπαδάκης Τμήμα Κοινωνικών και Πολιτικών Επιστημών, Παν. Κύπρου  (Visiting Researcher Waseda University Tokyo) </vt:lpstr>
      <vt:lpstr>PowerPoint Presentation</vt:lpstr>
      <vt:lpstr>PowerPoint Presentation</vt:lpstr>
      <vt:lpstr>PowerPoint Presentation</vt:lpstr>
      <vt:lpstr>Θεωρία</vt:lpstr>
      <vt:lpstr>Μεθοδολογία: Σύγκριση και Αν-οικειοποίηση (defamiliarization)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Στο επανιδείν!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Νεκρογεωγραφίες της Νεωτερικότητας:  Κύπρος, Δανία και Ιαπωνία Γιάννης Παπαδάκης Τμήμα Κοινωνικών και Πολιτικών Επιστημών, Πανεπιστήμιο Κύπρου (Visiting Researcher Waseda University Tokyo)</dc:title>
  <dc:creator>Yiannis Papadakis</dc:creator>
  <cp:lastModifiedBy>Calypso Charalambous</cp:lastModifiedBy>
  <cp:revision>7</cp:revision>
  <dcterms:created xsi:type="dcterms:W3CDTF">2022-05-08T02:40:18Z</dcterms:created>
  <dcterms:modified xsi:type="dcterms:W3CDTF">2022-05-09T10:23:05Z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0x010100BCF7C624575BEB4CA106B8F65CA79D92</vt:lpwstr>
  </property>
</Properties>
</file>