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2"/>
  </p:notesMasterIdLst>
  <p:sldIdLst>
    <p:sldId id="338" r:id="rId5"/>
    <p:sldId id="332" r:id="rId6"/>
    <p:sldId id="305" r:id="rId7"/>
    <p:sldId id="306" r:id="rId8"/>
    <p:sldId id="307" r:id="rId9"/>
    <p:sldId id="308" r:id="rId10"/>
    <p:sldId id="339" r:id="rId11"/>
    <p:sldId id="323" r:id="rId12"/>
    <p:sldId id="313" r:id="rId13"/>
    <p:sldId id="350" r:id="rId14"/>
    <p:sldId id="324" r:id="rId15"/>
    <p:sldId id="325" r:id="rId16"/>
    <p:sldId id="345" r:id="rId17"/>
    <p:sldId id="355" r:id="rId18"/>
    <p:sldId id="359" r:id="rId19"/>
    <p:sldId id="360" r:id="rId20"/>
    <p:sldId id="364" r:id="rId21"/>
    <p:sldId id="354" r:id="rId22"/>
    <p:sldId id="333" r:id="rId23"/>
    <p:sldId id="361" r:id="rId24"/>
    <p:sldId id="363" r:id="rId25"/>
    <p:sldId id="362" r:id="rId26"/>
    <p:sldId id="351" r:id="rId27"/>
    <p:sldId id="356" r:id="rId28"/>
    <p:sldId id="357" r:id="rId29"/>
    <p:sldId id="353" r:id="rId30"/>
    <p:sldId id="312" r:id="rId31"/>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DF4"/>
          </a:solidFill>
        </a:fill>
      </a:tcStyle>
    </a:wholeTbl>
    <a:band1H>
      <a:tcStyle>
        <a:tcBdr/>
        <a:fill>
          <a:solidFill>
            <a:srgbClr val="D0D8E8"/>
          </a:solidFill>
        </a:fill>
      </a:tcStyle>
    </a:band1H>
    <a:band2H>
      <a:tcStyle>
        <a:tcBdr/>
      </a:tcStyle>
    </a:band2H>
    <a:band1V>
      <a:tcStyle>
        <a:tcBdr/>
        <a:fill>
          <a:solidFill>
            <a:srgbClr val="D0D8E8"/>
          </a:solidFill>
        </a:fill>
      </a:tcStyle>
    </a:band1V>
    <a:band2V>
      <a:tcStyle>
        <a:tcBdr/>
      </a:tcStyle>
    </a:band2V>
    <a:lastCol>
      <a:tcTxStyle b="on">
        <a:font>
          <a:latin typeface="+mn-lt"/>
          <a:ea typeface="+mn-ea"/>
          <a:cs typeface="+mn-cs"/>
        </a:font>
        <a:srgbClr val="FFFFFF"/>
      </a:tcTxStyle>
      <a:tcStyle>
        <a:tcBdr/>
        <a:fill>
          <a:solidFill>
            <a:srgbClr val="4F81BD"/>
          </a:solidFill>
        </a:fill>
      </a:tcStyle>
    </a:lastCol>
    <a:firstCol>
      <a:tcTxStyle b="on">
        <a:font>
          <a:latin typeface="+mn-lt"/>
          <a:ea typeface="+mn-ea"/>
          <a:cs typeface="+mn-cs"/>
        </a:font>
        <a:srgbClr val="FFFFFF"/>
      </a:tcTxStyle>
      <a:tcStyle>
        <a:tcBdr/>
        <a:fill>
          <a:solidFill>
            <a:srgbClr val="4F81BD"/>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F81BD"/>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F81BD"/>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07"/>
    <p:restoredTop sz="94674"/>
  </p:normalViewPr>
  <p:slideViewPr>
    <p:cSldViewPr snapToGrid="0">
      <p:cViewPr varScale="1">
        <p:scale>
          <a:sx n="105" d="100"/>
          <a:sy n="105" d="100"/>
        </p:scale>
        <p:origin x="1494" y="66"/>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dirty="0"/>
              <a:t>Εσωτερική και Εξωτερική Χρηματοδότηση</a:t>
            </a:r>
            <a:r>
              <a:rPr lang="el-GR" baseline="0" dirty="0"/>
              <a:t> στο ΠΚ</a:t>
            </a:r>
            <a:r>
              <a:rPr lang="en-US" baseline="0" dirty="0"/>
              <a:t> </a:t>
            </a:r>
            <a:r>
              <a:rPr lang="el-GR" baseline="0" dirty="0"/>
              <a:t>σε</a:t>
            </a:r>
            <a:r>
              <a:rPr lang="en-US" baseline="0" dirty="0"/>
              <a:t> € </a:t>
            </a:r>
            <a:r>
              <a:rPr lang="el-GR" baseline="0" dirty="0"/>
              <a:t>εκατομμύρια</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manualLayout>
          <c:layoutTarget val="inner"/>
          <c:xMode val="edge"/>
          <c:yMode val="edge"/>
          <c:x val="3.0536692756566886E-2"/>
          <c:y val="8.5326428658615366E-2"/>
          <c:w val="0.94370635451403273"/>
          <c:h val="0.77887084114188421"/>
        </c:manualLayout>
      </c:layout>
      <c:barChart>
        <c:barDir val="col"/>
        <c:grouping val="clustered"/>
        <c:varyColors val="0"/>
        <c:ser>
          <c:idx val="0"/>
          <c:order val="0"/>
          <c:tx>
            <c:strRef>
              <c:f>'INTERNAL Vs EXTERNAL FUNDING'!$H$2</c:f>
              <c:strCache>
                <c:ptCount val="1"/>
                <c:pt idx="0">
                  <c:v>INTERNAL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l-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'INTERNAL Vs EXTERNAL FUNDING'!$G$3:$G$17</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'INTERNAL Vs EXTERNAL FUNDING'!$H$3:$H$17</c:f>
              <c:numCache>
                <c:formatCode>General</c:formatCode>
                <c:ptCount val="15"/>
                <c:pt idx="0">
                  <c:v>6.1</c:v>
                </c:pt>
                <c:pt idx="1">
                  <c:v>6.1</c:v>
                </c:pt>
                <c:pt idx="2">
                  <c:v>5.9</c:v>
                </c:pt>
                <c:pt idx="3">
                  <c:v>4.5</c:v>
                </c:pt>
                <c:pt idx="4">
                  <c:v>3.95</c:v>
                </c:pt>
                <c:pt idx="5">
                  <c:v>4.1500000000000004</c:v>
                </c:pt>
                <c:pt idx="6">
                  <c:v>3.3</c:v>
                </c:pt>
                <c:pt idx="7">
                  <c:v>3.2</c:v>
                </c:pt>
                <c:pt idx="8">
                  <c:v>3.6</c:v>
                </c:pt>
                <c:pt idx="9">
                  <c:v>4.0999999999999996</c:v>
                </c:pt>
                <c:pt idx="10">
                  <c:v>3.4</c:v>
                </c:pt>
                <c:pt idx="11">
                  <c:v>4.2</c:v>
                </c:pt>
                <c:pt idx="12">
                  <c:v>4.4000000000000004</c:v>
                </c:pt>
                <c:pt idx="13">
                  <c:v>4.5</c:v>
                </c:pt>
                <c:pt idx="14">
                  <c:v>4.3</c:v>
                </c:pt>
              </c:numCache>
            </c:numRef>
          </c:val>
          <c:extLst>
            <c:ext xmlns:c16="http://schemas.microsoft.com/office/drawing/2014/chart" uri="{C3380CC4-5D6E-409C-BE32-E72D297353CC}">
              <c16:uniqueId val="{00000000-1EF5-4360-8E33-3B8BE877DB88}"/>
            </c:ext>
          </c:extLst>
        </c:ser>
        <c:ser>
          <c:idx val="1"/>
          <c:order val="1"/>
          <c:tx>
            <c:strRef>
              <c:f>'INTERNAL Vs EXTERNAL FUNDING'!$I$2</c:f>
              <c:strCache>
                <c:ptCount val="1"/>
                <c:pt idx="0">
                  <c:v>EXTERNAL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l-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'INTERNAL Vs EXTERNAL FUNDING'!$G$3:$G$17</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'INTERNAL Vs EXTERNAL FUNDING'!$I$3:$I$17</c:f>
              <c:numCache>
                <c:formatCode>General</c:formatCode>
                <c:ptCount val="15"/>
                <c:pt idx="0">
                  <c:v>18.600000000000001</c:v>
                </c:pt>
                <c:pt idx="1">
                  <c:v>11.7</c:v>
                </c:pt>
                <c:pt idx="2">
                  <c:v>11.9</c:v>
                </c:pt>
                <c:pt idx="3">
                  <c:v>8.3000000000000007</c:v>
                </c:pt>
                <c:pt idx="4">
                  <c:v>6.5</c:v>
                </c:pt>
                <c:pt idx="5">
                  <c:v>8.1999999999999993</c:v>
                </c:pt>
                <c:pt idx="6">
                  <c:v>6.6</c:v>
                </c:pt>
                <c:pt idx="7">
                  <c:v>24.9</c:v>
                </c:pt>
                <c:pt idx="8">
                  <c:v>21.4</c:v>
                </c:pt>
                <c:pt idx="9">
                  <c:v>37.1</c:v>
                </c:pt>
                <c:pt idx="10">
                  <c:v>17.3</c:v>
                </c:pt>
                <c:pt idx="11">
                  <c:v>21.7</c:v>
                </c:pt>
                <c:pt idx="12">
                  <c:v>27.6</c:v>
                </c:pt>
                <c:pt idx="13">
                  <c:v>41.3</c:v>
                </c:pt>
                <c:pt idx="14">
                  <c:v>26.2</c:v>
                </c:pt>
              </c:numCache>
            </c:numRef>
          </c:val>
          <c:extLst>
            <c:ext xmlns:c16="http://schemas.microsoft.com/office/drawing/2014/chart" uri="{C3380CC4-5D6E-409C-BE32-E72D297353CC}">
              <c16:uniqueId val="{00000001-1EF5-4360-8E33-3B8BE877DB88}"/>
            </c:ext>
          </c:extLst>
        </c:ser>
        <c:dLbls>
          <c:dLblPos val="outEnd"/>
          <c:showLegendKey val="0"/>
          <c:showVal val="1"/>
          <c:showCatName val="0"/>
          <c:showSerName val="0"/>
          <c:showPercent val="0"/>
          <c:showBubbleSize val="0"/>
        </c:dLbls>
        <c:gapWidth val="219"/>
        <c:overlap val="-27"/>
        <c:axId val="119447264"/>
        <c:axId val="119444384"/>
      </c:barChart>
      <c:catAx>
        <c:axId val="119447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19444384"/>
        <c:crosses val="autoZero"/>
        <c:auto val="1"/>
        <c:lblAlgn val="ctr"/>
        <c:lblOffset val="100"/>
        <c:noMultiLvlLbl val="0"/>
      </c:catAx>
      <c:valAx>
        <c:axId val="1194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19447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6470CA-D2C3-E39A-0D87-ECDEFB037588}"/>
              </a:ext>
            </a:extLst>
          </p:cNvPr>
          <p:cNvSpPr txBox="1">
            <a:spLocks noGrp="1"/>
          </p:cNvSpPr>
          <p:nvPr>
            <p:ph type="hdr" sz="quarter"/>
          </p:nvPr>
        </p:nvSpPr>
        <p:spPr>
          <a:xfrm>
            <a:off x="0" y="0"/>
            <a:ext cx="2946397" cy="496884"/>
          </a:xfrm>
          <a:prstGeom prst="rect">
            <a:avLst/>
          </a:prstGeom>
          <a:noFill/>
          <a:ln>
            <a:noFill/>
          </a:ln>
        </p:spPr>
        <p:txBody>
          <a:bodyPr vert="horz" wrap="square" lIns="91430" tIns="45710" rIns="91430" bIns="45710" anchor="t" anchorCtr="0" compatLnSpc="1">
            <a:noAutofit/>
          </a:bodyPr>
          <a:lstStyle>
            <a:lvl1pPr marL="0" marR="0" lvl="0" indent="0" algn="l" defTabSz="914400" rtl="0" fontAlgn="auto" hangingPunct="1">
              <a:lnSpc>
                <a:spcPct val="100000"/>
              </a:lnSpc>
              <a:spcBef>
                <a:spcPts val="0"/>
              </a:spcBef>
              <a:spcAft>
                <a:spcPts val="0"/>
              </a:spcAft>
              <a:buNone/>
              <a:tabLst/>
              <a:defRPr lang="el-GR" sz="1200" b="0" i="0" u="none" strike="noStrike" kern="1200" cap="none" spc="0" baseline="0">
                <a:solidFill>
                  <a:srgbClr val="000000"/>
                </a:solidFill>
                <a:uFillTx/>
                <a:latin typeface="Calibri" pitchFamily="34"/>
                <a:cs typeface="Arial"/>
              </a:defRPr>
            </a:lvl1pPr>
          </a:lstStyle>
          <a:p>
            <a:pPr lvl="0"/>
            <a:endParaRPr lang="el-GR"/>
          </a:p>
        </p:txBody>
      </p:sp>
      <p:sp>
        <p:nvSpPr>
          <p:cNvPr id="3" name="Date Placeholder 2">
            <a:extLst>
              <a:ext uri="{FF2B5EF4-FFF2-40B4-BE49-F238E27FC236}">
                <a16:creationId xmlns:a16="http://schemas.microsoft.com/office/drawing/2014/main" id="{AE0E1F4D-EBBD-D62F-13D3-09A98F36C152}"/>
              </a:ext>
            </a:extLst>
          </p:cNvPr>
          <p:cNvSpPr txBox="1">
            <a:spLocks noGrp="1"/>
          </p:cNvSpPr>
          <p:nvPr>
            <p:ph type="dt" idx="1"/>
          </p:nvPr>
        </p:nvSpPr>
        <p:spPr>
          <a:xfrm>
            <a:off x="3849688" y="0"/>
            <a:ext cx="2946397" cy="496884"/>
          </a:xfrm>
          <a:prstGeom prst="rect">
            <a:avLst/>
          </a:prstGeom>
          <a:noFill/>
          <a:ln>
            <a:noFill/>
          </a:ln>
        </p:spPr>
        <p:txBody>
          <a:bodyPr vert="horz" wrap="square" lIns="91430" tIns="45710" rIns="91430" bIns="4571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pitchFamily="34"/>
                <a:cs typeface="Arial"/>
              </a:defRPr>
            </a:lvl1pPr>
          </a:lstStyle>
          <a:p>
            <a:pPr lvl="0"/>
            <a:fld id="{4E1F8B34-2801-8A45-82B5-FD3F84AF6338}" type="datetime1">
              <a:rPr lang="en-US"/>
              <a:pPr lvl="0"/>
              <a:t>9/16/2025</a:t>
            </a:fld>
            <a:endParaRPr lang="en-US"/>
          </a:p>
        </p:txBody>
      </p:sp>
      <p:sp>
        <p:nvSpPr>
          <p:cNvPr id="4" name="Slide Image Placeholder 3">
            <a:extLst>
              <a:ext uri="{FF2B5EF4-FFF2-40B4-BE49-F238E27FC236}">
                <a16:creationId xmlns:a16="http://schemas.microsoft.com/office/drawing/2014/main" id="{F857FFAA-E9D8-CB55-949B-467460C9F191}"/>
              </a:ext>
            </a:extLst>
          </p:cNvPr>
          <p:cNvSpPr>
            <a:spLocks noGrp="1" noRot="1" noChangeAspect="1"/>
          </p:cNvSpPr>
          <p:nvPr>
            <p:ph type="sldImg" idx="2"/>
          </p:nvPr>
        </p:nvSpPr>
        <p:spPr>
          <a:xfrm>
            <a:off x="917572" y="744541"/>
            <a:ext cx="4962521" cy="3722686"/>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290F268F-6B7B-E60F-5AD9-45584CB310CA}"/>
              </a:ext>
            </a:extLst>
          </p:cNvPr>
          <p:cNvSpPr txBox="1">
            <a:spLocks noGrp="1"/>
          </p:cNvSpPr>
          <p:nvPr>
            <p:ph type="body" sz="quarter" idx="3"/>
          </p:nvPr>
        </p:nvSpPr>
        <p:spPr>
          <a:xfrm>
            <a:off x="679454" y="4714875"/>
            <a:ext cx="5438778" cy="4467228"/>
          </a:xfrm>
          <a:prstGeom prst="rect">
            <a:avLst/>
          </a:prstGeom>
          <a:noFill/>
          <a:ln>
            <a:noFill/>
          </a:ln>
        </p:spPr>
        <p:txBody>
          <a:bodyPr vert="horz" wrap="square" lIns="91430" tIns="45710" rIns="91430" bIns="4571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7FA77FB-04A2-E9A6-9184-0A14EB11D614}"/>
              </a:ext>
            </a:extLst>
          </p:cNvPr>
          <p:cNvSpPr txBox="1">
            <a:spLocks noGrp="1"/>
          </p:cNvSpPr>
          <p:nvPr>
            <p:ph type="ftr" sz="quarter" idx="4"/>
          </p:nvPr>
        </p:nvSpPr>
        <p:spPr>
          <a:xfrm>
            <a:off x="0" y="9428158"/>
            <a:ext cx="2946397" cy="496884"/>
          </a:xfrm>
          <a:prstGeom prst="rect">
            <a:avLst/>
          </a:prstGeom>
          <a:noFill/>
          <a:ln>
            <a:noFill/>
          </a:ln>
        </p:spPr>
        <p:txBody>
          <a:bodyPr vert="horz" wrap="square" lIns="91430" tIns="45710" rIns="91430" bIns="45710" anchor="b" anchorCtr="0" compatLnSpc="1">
            <a:noAutofit/>
          </a:bodyPr>
          <a:lstStyle>
            <a:lvl1pPr marL="0" marR="0" lvl="0" indent="0" algn="l" defTabSz="914400" rtl="0" fontAlgn="auto" hangingPunct="1">
              <a:lnSpc>
                <a:spcPct val="100000"/>
              </a:lnSpc>
              <a:spcBef>
                <a:spcPts val="0"/>
              </a:spcBef>
              <a:spcAft>
                <a:spcPts val="0"/>
              </a:spcAft>
              <a:buNone/>
              <a:tabLst/>
              <a:defRPr lang="el-GR" sz="1200" b="0" i="0" u="none" strike="noStrike" kern="1200" cap="none" spc="0" baseline="0">
                <a:solidFill>
                  <a:srgbClr val="000000"/>
                </a:solidFill>
                <a:uFillTx/>
                <a:latin typeface="Calibri" pitchFamily="34"/>
                <a:cs typeface="Arial"/>
              </a:defRPr>
            </a:lvl1pPr>
          </a:lstStyle>
          <a:p>
            <a:pPr lvl="0"/>
            <a:endParaRPr lang="el-GR"/>
          </a:p>
        </p:txBody>
      </p:sp>
      <p:sp>
        <p:nvSpPr>
          <p:cNvPr id="7" name="Slide Number Placeholder 6">
            <a:extLst>
              <a:ext uri="{FF2B5EF4-FFF2-40B4-BE49-F238E27FC236}">
                <a16:creationId xmlns:a16="http://schemas.microsoft.com/office/drawing/2014/main" id="{18CE19FE-CAE7-5D3F-2A9C-F92F11AFCDE6}"/>
              </a:ext>
            </a:extLst>
          </p:cNvPr>
          <p:cNvSpPr txBox="1">
            <a:spLocks noGrp="1"/>
          </p:cNvSpPr>
          <p:nvPr>
            <p:ph type="sldNum" sz="quarter" idx="5"/>
          </p:nvPr>
        </p:nvSpPr>
        <p:spPr>
          <a:xfrm>
            <a:off x="3849688" y="9428158"/>
            <a:ext cx="2946397" cy="496884"/>
          </a:xfrm>
          <a:prstGeom prst="rect">
            <a:avLst/>
          </a:prstGeom>
          <a:noFill/>
          <a:ln>
            <a:noFill/>
          </a:ln>
        </p:spPr>
        <p:txBody>
          <a:bodyPr vert="horz" wrap="square" lIns="91430" tIns="45710" rIns="91430" bIns="4571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pitchFamily="34"/>
                <a:cs typeface="Arial" pitchFamily="34"/>
              </a:defRPr>
            </a:lvl1pPr>
          </a:lstStyle>
          <a:p>
            <a:pPr lvl="0"/>
            <a:fld id="{7A651A93-CDA7-0544-91D1-5811F5D5A3D9}" type="slidenum">
              <a:t>‹#›</a:t>
            </a:fld>
            <a:endParaRPr lang="en-US"/>
          </a:p>
        </p:txBody>
      </p:sp>
    </p:spTree>
    <p:extLst>
      <p:ext uri="{BB962C8B-B14F-4D97-AF65-F5344CB8AC3E}">
        <p14:creationId xmlns:p14="http://schemas.microsoft.com/office/powerpoint/2010/main" val="1135943166"/>
      </p:ext>
    </p:extLst>
  </p:cSld>
  <p:clrMap bg1="lt1" tx1="dk1" bg2="lt2" tx2="dk2" accent1="accent1" accent2="accent2" accent3="accent3" accent4="accent4" accent5="accent5" accent6="accent6" hlink="hlink" folHlink="folHlink"/>
  <p:notesStyle>
    <a:lvl1pPr marL="0" marR="0" lvl="0"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2EAB5AB8-51C9-847C-B16F-244C77CA251D}"/>
              </a:ext>
            </a:extLst>
          </p:cNvPr>
          <p:cNvSpPr>
            <a:spLocks noGrp="1" noRot="1" noChangeAspect="1"/>
          </p:cNvSpPr>
          <p:nvPr>
            <p:ph type="sldImg"/>
          </p:nvPr>
        </p:nvSpPr>
        <p:spPr>
          <a:xfrm>
            <a:off x="917575" y="744538"/>
            <a:ext cx="4962525" cy="3722687"/>
          </a:xfrm>
        </p:spPr>
      </p:sp>
      <p:sp>
        <p:nvSpPr>
          <p:cNvPr id="3" name="Θέση σημειώσεων 2">
            <a:extLst>
              <a:ext uri="{FF2B5EF4-FFF2-40B4-BE49-F238E27FC236}">
                <a16:creationId xmlns:a16="http://schemas.microsoft.com/office/drawing/2014/main" id="{2A9EF09E-AA00-7BEA-1A02-2E3E300E96D9}"/>
              </a:ext>
            </a:extLst>
          </p:cNvPr>
          <p:cNvSpPr txBox="1">
            <a:spLocks noGrp="1"/>
          </p:cNvSpPr>
          <p:nvPr>
            <p:ph type="body" sz="quarter"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B3007D23-CB87-99E3-D8DC-41FD72C9FC21}"/>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34D9A15-582C-244E-A0C3-1E22EE2EE1E8}" type="slidenum">
              <a:t>1</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29991AB4-DC0E-2BB0-0505-AF9F6F666484}"/>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84FD88B5-DA54-3E2C-9152-46C71EA3AEA7}"/>
              </a:ext>
            </a:extLst>
          </p:cNvPr>
          <p:cNvSpPr txBox="1">
            <a:spLocks noGrp="1"/>
          </p:cNvSpPr>
          <p:nvPr>
            <p:ph type="body" sz="quarter"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F95A7B75-5578-09DE-2D11-A9ECA4B5F579}"/>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EB6A744-B62A-4C40-AE67-0D071A5C0C85}" type="slidenum">
              <a:t>10</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3AC1B-3818-F6F4-D793-CBBDE7C51A1B}"/>
              </a:ext>
            </a:extLst>
          </p:cNvPr>
          <p:cNvSpPr>
            <a:spLocks noGrp="1" noRot="1" noChangeAspect="1"/>
          </p:cNvSpPr>
          <p:nvPr>
            <p:ph type="sldImg"/>
          </p:nvPr>
        </p:nvSpPr>
        <p:spPr>
          <a:xfrm>
            <a:off x="917575" y="744538"/>
            <a:ext cx="4962525" cy="3722687"/>
          </a:xfrm>
        </p:spPr>
      </p:sp>
      <p:sp>
        <p:nvSpPr>
          <p:cNvPr id="3" name="Notes Placeholder 2">
            <a:extLst>
              <a:ext uri="{FF2B5EF4-FFF2-40B4-BE49-F238E27FC236}">
                <a16:creationId xmlns:a16="http://schemas.microsoft.com/office/drawing/2014/main" id="{759DD76B-EAFD-40A2-B07B-B6014C7CA81A}"/>
              </a:ext>
            </a:extLst>
          </p:cNvPr>
          <p:cNvSpPr txBox="1">
            <a:spLocks noGrp="1"/>
          </p:cNvSpPr>
          <p:nvPr>
            <p:ph type="body" sz="quarter" idx="1"/>
          </p:nvPr>
        </p:nvSpPr>
        <p:spPr/>
        <p:txBody>
          <a:bodyPr/>
          <a:lstStyle/>
          <a:p>
            <a:endParaRPr lang="el-GR"/>
          </a:p>
        </p:txBody>
      </p:sp>
      <p:sp>
        <p:nvSpPr>
          <p:cNvPr id="4" name="Slide Number Placeholder 3">
            <a:extLst>
              <a:ext uri="{FF2B5EF4-FFF2-40B4-BE49-F238E27FC236}">
                <a16:creationId xmlns:a16="http://schemas.microsoft.com/office/drawing/2014/main" id="{5E714BFE-D143-2146-5B96-ED5F61F6632A}"/>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E19FB10-3838-A34E-A080-A3D2E07D85CC}" type="slidenum">
              <a:t>11</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056E6-C7A6-E05D-0F0D-0264A2D7B5D2}"/>
              </a:ext>
            </a:extLst>
          </p:cNvPr>
          <p:cNvSpPr>
            <a:spLocks noGrp="1" noRot="1" noChangeAspect="1"/>
          </p:cNvSpPr>
          <p:nvPr>
            <p:ph type="sldImg"/>
          </p:nvPr>
        </p:nvSpPr>
        <p:spPr>
          <a:xfrm>
            <a:off x="917575" y="744538"/>
            <a:ext cx="4962525" cy="3722687"/>
          </a:xfrm>
        </p:spPr>
      </p:sp>
      <p:sp>
        <p:nvSpPr>
          <p:cNvPr id="3" name="Notes Placeholder 2">
            <a:extLst>
              <a:ext uri="{FF2B5EF4-FFF2-40B4-BE49-F238E27FC236}">
                <a16:creationId xmlns:a16="http://schemas.microsoft.com/office/drawing/2014/main" id="{1EB3BA02-ADDB-930C-CACC-0DE65081202D}"/>
              </a:ext>
            </a:extLst>
          </p:cNvPr>
          <p:cNvSpPr txBox="1">
            <a:spLocks noGrp="1"/>
          </p:cNvSpPr>
          <p:nvPr>
            <p:ph type="body" sz="quarter" idx="1"/>
          </p:nvPr>
        </p:nvSpPr>
        <p:spPr/>
        <p:txBody>
          <a:bodyPr/>
          <a:lstStyle/>
          <a:p>
            <a:endParaRPr lang="el-GR"/>
          </a:p>
        </p:txBody>
      </p:sp>
      <p:sp>
        <p:nvSpPr>
          <p:cNvPr id="4" name="Slide Number Placeholder 3">
            <a:extLst>
              <a:ext uri="{FF2B5EF4-FFF2-40B4-BE49-F238E27FC236}">
                <a16:creationId xmlns:a16="http://schemas.microsoft.com/office/drawing/2014/main" id="{B7FCA266-D910-483B-6E4B-D9B4DAA2EFDB}"/>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9F63F5C-FA25-ED4E-A910-D818AE2EB9F5}" type="slidenum">
              <a:t>12</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pPr lvl="0"/>
            <a:fld id="{7A651A93-CDA7-0544-91D1-5811F5D5A3D9}" type="slidenum">
              <a:rPr lang="el-GR" smtClean="0"/>
              <a:t>14</a:t>
            </a:fld>
            <a:endParaRPr lang="el-GR"/>
          </a:p>
        </p:txBody>
      </p:sp>
    </p:spTree>
    <p:extLst>
      <p:ext uri="{BB962C8B-B14F-4D97-AF65-F5344CB8AC3E}">
        <p14:creationId xmlns:p14="http://schemas.microsoft.com/office/powerpoint/2010/main" val="1498718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6307BE-9F06-2028-7972-215EF172DDFD}"/>
              </a:ext>
            </a:extLst>
          </p:cNvPr>
          <p:cNvSpPr>
            <a:spLocks noGrp="1" noRot="1" noChangeAspect="1"/>
          </p:cNvSpPr>
          <p:nvPr>
            <p:ph type="sldImg"/>
          </p:nvPr>
        </p:nvSpPr>
        <p:spPr>
          <a:xfrm>
            <a:off x="917575" y="744538"/>
            <a:ext cx="4962525" cy="3722687"/>
          </a:xfrm>
        </p:spPr>
      </p:sp>
      <p:sp>
        <p:nvSpPr>
          <p:cNvPr id="3" name="Notes Placeholder 2">
            <a:extLst>
              <a:ext uri="{FF2B5EF4-FFF2-40B4-BE49-F238E27FC236}">
                <a16:creationId xmlns:a16="http://schemas.microsoft.com/office/drawing/2014/main" id="{D5CE2E9C-0785-D800-AA68-72E5E78EEBB4}"/>
              </a:ext>
            </a:extLst>
          </p:cNvPr>
          <p:cNvSpPr txBox="1">
            <a:spLocks noGrp="1"/>
          </p:cNvSpPr>
          <p:nvPr>
            <p:ph type="body" sz="quarter" idx="1"/>
          </p:nvPr>
        </p:nvSpPr>
        <p:spPr/>
        <p:txBody>
          <a:bodyPr/>
          <a:lstStyle/>
          <a:p>
            <a:endParaRPr lang="el-GR"/>
          </a:p>
        </p:txBody>
      </p:sp>
      <p:sp>
        <p:nvSpPr>
          <p:cNvPr id="4" name="Slide Number Placeholder 3">
            <a:extLst>
              <a:ext uri="{FF2B5EF4-FFF2-40B4-BE49-F238E27FC236}">
                <a16:creationId xmlns:a16="http://schemas.microsoft.com/office/drawing/2014/main" id="{CCAFD24A-CA85-D6C8-525F-D3465A942D90}"/>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1D1E22E-EB1D-D340-AAB0-B32CE9170046}" type="slidenum">
              <a:t>19</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0A05E690-895E-4D48-D1D8-C0BA6FD54E14}"/>
              </a:ext>
            </a:extLst>
          </p:cNvPr>
          <p:cNvSpPr>
            <a:spLocks noGrp="1" noRot="1" noChangeAspect="1"/>
          </p:cNvSpPr>
          <p:nvPr>
            <p:ph type="sldImg"/>
          </p:nvPr>
        </p:nvSpPr>
        <p:spPr>
          <a:xfrm>
            <a:off x="917575" y="744538"/>
            <a:ext cx="4962525" cy="3722687"/>
          </a:xfrm>
          <a:ln w="12701">
            <a:solidFill>
              <a:srgbClr val="000000"/>
            </a:solidFill>
            <a:prstDash val="solid"/>
            <a:miter/>
          </a:ln>
        </p:spPr>
      </p:sp>
      <p:sp>
        <p:nvSpPr>
          <p:cNvPr id="3" name="Θέση σημειώσεων 2">
            <a:extLst>
              <a:ext uri="{FF2B5EF4-FFF2-40B4-BE49-F238E27FC236}">
                <a16:creationId xmlns:a16="http://schemas.microsoft.com/office/drawing/2014/main" id="{E1AD86F3-0FB4-6AD0-7678-61D3599B7C7B}"/>
              </a:ext>
            </a:extLst>
          </p:cNvPr>
          <p:cNvSpPr txBox="1">
            <a:spLocks noGrp="1"/>
          </p:cNvSpPr>
          <p:nvPr>
            <p:ph type="body" sz="quarter" idx="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0EECEC0B-E7D4-B7D1-12DE-3570B2471B72}"/>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0906995-2BDA-0645-8046-FCE6192BB843}" type="slidenum">
              <a:t>27</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6B677-8AC4-5058-45E4-2F73981A7E35}"/>
              </a:ext>
            </a:extLst>
          </p:cNvPr>
          <p:cNvSpPr>
            <a:spLocks noGrp="1" noRot="1" noChangeAspect="1"/>
          </p:cNvSpPr>
          <p:nvPr>
            <p:ph type="sldImg"/>
          </p:nvPr>
        </p:nvSpPr>
        <p:spPr>
          <a:xfrm>
            <a:off x="917575" y="744538"/>
            <a:ext cx="4962525" cy="3722687"/>
          </a:xfrm>
        </p:spPr>
      </p:sp>
      <p:sp>
        <p:nvSpPr>
          <p:cNvPr id="3" name="Notes Placeholder 2">
            <a:extLst>
              <a:ext uri="{FF2B5EF4-FFF2-40B4-BE49-F238E27FC236}">
                <a16:creationId xmlns:a16="http://schemas.microsoft.com/office/drawing/2014/main" id="{26FB7C22-295C-A54A-2CA5-EC0793D764FB}"/>
              </a:ext>
            </a:extLst>
          </p:cNvPr>
          <p:cNvSpPr txBox="1">
            <a:spLocks noGrp="1"/>
          </p:cNvSpPr>
          <p:nvPr>
            <p:ph type="body" sz="quarter" idx="1"/>
          </p:nvPr>
        </p:nvSpPr>
        <p:spPr/>
        <p:txBody>
          <a:bodyPr/>
          <a:lstStyle/>
          <a:p>
            <a:endParaRPr lang="el-GR"/>
          </a:p>
        </p:txBody>
      </p:sp>
      <p:sp>
        <p:nvSpPr>
          <p:cNvPr id="4" name="Slide Number Placeholder 3">
            <a:extLst>
              <a:ext uri="{FF2B5EF4-FFF2-40B4-BE49-F238E27FC236}">
                <a16:creationId xmlns:a16="http://schemas.microsoft.com/office/drawing/2014/main" id="{5BBB5865-44EA-E459-6F3A-D98750CCBBA6}"/>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4086255-E726-344F-B385-169C832C4D25}" type="slidenum">
              <a:t>2</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C0535-D31D-DD22-5F43-E91612F32655}"/>
              </a:ext>
            </a:extLst>
          </p:cNvPr>
          <p:cNvSpPr>
            <a:spLocks noGrp="1" noRot="1" noChangeAspect="1"/>
          </p:cNvSpPr>
          <p:nvPr>
            <p:ph type="sldImg"/>
          </p:nvPr>
        </p:nvSpPr>
        <p:spPr>
          <a:xfrm>
            <a:off x="917575" y="744538"/>
            <a:ext cx="4962525" cy="3722687"/>
          </a:xfrm>
        </p:spPr>
      </p:sp>
      <p:sp>
        <p:nvSpPr>
          <p:cNvPr id="3" name="Notes Placeholder 2">
            <a:extLst>
              <a:ext uri="{FF2B5EF4-FFF2-40B4-BE49-F238E27FC236}">
                <a16:creationId xmlns:a16="http://schemas.microsoft.com/office/drawing/2014/main" id="{48709020-C195-3759-8BCA-CBAB2D634BF9}"/>
              </a:ext>
            </a:extLst>
          </p:cNvPr>
          <p:cNvSpPr txBox="1">
            <a:spLocks noGrp="1"/>
          </p:cNvSpPr>
          <p:nvPr>
            <p:ph type="body" sz="quarter" idx="1"/>
          </p:nvPr>
        </p:nvSpPr>
        <p:spPr/>
        <p:txBody>
          <a:bodyPr/>
          <a:lstStyle/>
          <a:p>
            <a:endParaRPr lang="el-GR"/>
          </a:p>
        </p:txBody>
      </p:sp>
      <p:sp>
        <p:nvSpPr>
          <p:cNvPr id="4" name="Slide Number Placeholder 3">
            <a:extLst>
              <a:ext uri="{FF2B5EF4-FFF2-40B4-BE49-F238E27FC236}">
                <a16:creationId xmlns:a16="http://schemas.microsoft.com/office/drawing/2014/main" id="{F75085B8-A1F6-175B-68FA-4FC1BCFFED35}"/>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EF0E25D-4AC7-F74A-BBF5-B4283515C95F}" type="slidenum">
              <a:t>3</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241DD-33EA-0D26-0A6C-55E355CF7E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00D5A-ADE7-3FFF-8999-0C2A684E4FDC}"/>
              </a:ext>
            </a:extLst>
          </p:cNvPr>
          <p:cNvSpPr txBox="1">
            <a:spLocks noGrp="1"/>
          </p:cNvSpPr>
          <p:nvPr>
            <p:ph type="body" sz="quarter" idx="1"/>
          </p:nvPr>
        </p:nvSpPr>
        <p:spPr/>
        <p:txBody>
          <a:bodyPr/>
          <a:lstStyle/>
          <a:p>
            <a:endParaRPr lang="el-GR"/>
          </a:p>
        </p:txBody>
      </p:sp>
      <p:sp>
        <p:nvSpPr>
          <p:cNvPr id="4" name="Slide Number Placeholder 3">
            <a:extLst>
              <a:ext uri="{FF2B5EF4-FFF2-40B4-BE49-F238E27FC236}">
                <a16:creationId xmlns:a16="http://schemas.microsoft.com/office/drawing/2014/main" id="{DC1D97D5-53FA-33CF-C171-DDE0787DDD0A}"/>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79DAD85-FA9B-BA41-9E43-F84DCFAEDB27}" type="slidenum">
              <a:t>4</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23DEE0BB-5B14-70EE-00BF-FE537B10AE46}"/>
              </a:ext>
            </a:extLst>
          </p:cNvPr>
          <p:cNvSpPr>
            <a:spLocks noGrp="1" noRot="1" noChangeAspect="1"/>
          </p:cNvSpPr>
          <p:nvPr>
            <p:ph type="sldImg"/>
          </p:nvPr>
        </p:nvSpPr>
        <p:spPr>
          <a:ln w="12701">
            <a:solidFill>
              <a:srgbClr val="000000"/>
            </a:solidFill>
            <a:prstDash val="solid"/>
            <a:miter/>
          </a:ln>
        </p:spPr>
      </p:sp>
      <p:sp>
        <p:nvSpPr>
          <p:cNvPr id="3" name="Θέση σημειώσεων 2">
            <a:extLst>
              <a:ext uri="{FF2B5EF4-FFF2-40B4-BE49-F238E27FC236}">
                <a16:creationId xmlns:a16="http://schemas.microsoft.com/office/drawing/2014/main" id="{DB7CAF37-508B-07B8-4A47-B6ED37E95F36}"/>
              </a:ext>
            </a:extLst>
          </p:cNvPr>
          <p:cNvSpPr txBox="1">
            <a:spLocks noGrp="1"/>
          </p:cNvSpPr>
          <p:nvPr>
            <p:ph type="body" sz="quarter"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7382E119-1218-27EE-DFFD-C34CB59C67BD}"/>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DB24FDD-4C9A-4B41-8809-416E18628236}" type="slidenum">
              <a:t>5</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3918C2-BC00-4A83-CEB4-8E7118AC2681}"/>
              </a:ext>
            </a:extLst>
          </p:cNvPr>
          <p:cNvSpPr>
            <a:spLocks noGrp="1" noRot="1" noChangeAspect="1"/>
          </p:cNvSpPr>
          <p:nvPr>
            <p:ph type="sldImg"/>
          </p:nvPr>
        </p:nvSpPr>
        <p:spPr>
          <a:xfrm>
            <a:off x="917575" y="744538"/>
            <a:ext cx="4962525" cy="3722687"/>
          </a:xfrm>
        </p:spPr>
      </p:sp>
      <p:sp>
        <p:nvSpPr>
          <p:cNvPr id="3" name="Notes Placeholder 2">
            <a:extLst>
              <a:ext uri="{FF2B5EF4-FFF2-40B4-BE49-F238E27FC236}">
                <a16:creationId xmlns:a16="http://schemas.microsoft.com/office/drawing/2014/main" id="{04C4364F-7192-DF8B-D471-6B3FAA199602}"/>
              </a:ext>
            </a:extLst>
          </p:cNvPr>
          <p:cNvSpPr txBox="1">
            <a:spLocks noGrp="1"/>
          </p:cNvSpPr>
          <p:nvPr>
            <p:ph type="body" sz="quarter" idx="1"/>
          </p:nvPr>
        </p:nvSpPr>
        <p:spPr/>
        <p:txBody>
          <a:bodyPr/>
          <a:lstStyle/>
          <a:p>
            <a:endParaRPr lang="el-GR"/>
          </a:p>
        </p:txBody>
      </p:sp>
      <p:sp>
        <p:nvSpPr>
          <p:cNvPr id="4" name="Slide Number Placeholder 3">
            <a:extLst>
              <a:ext uri="{FF2B5EF4-FFF2-40B4-BE49-F238E27FC236}">
                <a16:creationId xmlns:a16="http://schemas.microsoft.com/office/drawing/2014/main" id="{39248304-46AB-F070-A5E3-11B120A3C16B}"/>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5D63917-D4AF-EC4D-A8D6-1CBA70CB1517}" type="slidenum">
              <a:t>6</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182ADB6A-B5D0-CA51-16EA-3DDDD1AC41D6}"/>
              </a:ext>
            </a:extLst>
          </p:cNvPr>
          <p:cNvSpPr>
            <a:spLocks noGrp="1" noRot="1" noChangeAspect="1"/>
          </p:cNvSpPr>
          <p:nvPr>
            <p:ph type="sldImg"/>
          </p:nvPr>
        </p:nvSpPr>
        <p:spPr>
          <a:xfrm>
            <a:off x="917575" y="744538"/>
            <a:ext cx="4962525" cy="3722687"/>
          </a:xfrm>
        </p:spPr>
      </p:sp>
      <p:sp>
        <p:nvSpPr>
          <p:cNvPr id="3" name="Θέση σημειώσεων 2">
            <a:extLst>
              <a:ext uri="{FF2B5EF4-FFF2-40B4-BE49-F238E27FC236}">
                <a16:creationId xmlns:a16="http://schemas.microsoft.com/office/drawing/2014/main" id="{7072B03B-ADF8-E904-5123-9C1422872C15}"/>
              </a:ext>
            </a:extLst>
          </p:cNvPr>
          <p:cNvSpPr txBox="1">
            <a:spLocks noGrp="1"/>
          </p:cNvSpPr>
          <p:nvPr>
            <p:ph type="body" sz="quarter"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FBB65D4D-5C0E-9186-3D1D-572C7253E489}"/>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1315C69-CECA-DA4F-8A1E-FDB9ACE6081B}" type="slidenum">
              <a:t>7</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FDCB24-BB5E-D298-E5C8-BE5BB44005D7}"/>
              </a:ext>
            </a:extLst>
          </p:cNvPr>
          <p:cNvSpPr>
            <a:spLocks noGrp="1" noRot="1" noChangeAspect="1"/>
          </p:cNvSpPr>
          <p:nvPr>
            <p:ph type="sldImg"/>
          </p:nvPr>
        </p:nvSpPr>
        <p:spPr>
          <a:xfrm>
            <a:off x="917575" y="744538"/>
            <a:ext cx="4962525" cy="3722687"/>
          </a:xfrm>
        </p:spPr>
      </p:sp>
      <p:sp>
        <p:nvSpPr>
          <p:cNvPr id="3" name="Notes Placeholder 2">
            <a:extLst>
              <a:ext uri="{FF2B5EF4-FFF2-40B4-BE49-F238E27FC236}">
                <a16:creationId xmlns:a16="http://schemas.microsoft.com/office/drawing/2014/main" id="{797AD370-6C00-B3EC-F3CA-96FB9289C8D6}"/>
              </a:ext>
            </a:extLst>
          </p:cNvPr>
          <p:cNvSpPr txBox="1">
            <a:spLocks noGrp="1"/>
          </p:cNvSpPr>
          <p:nvPr>
            <p:ph type="body" sz="quarter" idx="1"/>
          </p:nvPr>
        </p:nvSpPr>
        <p:spPr/>
        <p:txBody>
          <a:bodyPr/>
          <a:lstStyle/>
          <a:p>
            <a:endParaRPr lang="el-GR"/>
          </a:p>
        </p:txBody>
      </p:sp>
      <p:sp>
        <p:nvSpPr>
          <p:cNvPr id="4" name="Slide Number Placeholder 3">
            <a:extLst>
              <a:ext uri="{FF2B5EF4-FFF2-40B4-BE49-F238E27FC236}">
                <a16:creationId xmlns:a16="http://schemas.microsoft.com/office/drawing/2014/main" id="{8C5C7D6B-9C87-1092-6E4F-72F8C3A8E67C}"/>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50BA426-2929-134C-8A7A-9B1B6F12C1B6}" type="slidenum">
              <a:t>8</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290DE-C369-ECB3-27C9-480893095A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A5E857-69AA-847D-3D7B-A4B8229D7306}"/>
              </a:ext>
            </a:extLst>
          </p:cNvPr>
          <p:cNvSpPr txBox="1">
            <a:spLocks noGrp="1"/>
          </p:cNvSpPr>
          <p:nvPr>
            <p:ph type="body" sz="quarter" idx="1"/>
          </p:nvPr>
        </p:nvSpPr>
        <p:spPr/>
        <p:txBody>
          <a:bodyPr/>
          <a:lstStyle/>
          <a:p>
            <a:endParaRPr lang="el-GR"/>
          </a:p>
        </p:txBody>
      </p:sp>
      <p:sp>
        <p:nvSpPr>
          <p:cNvPr id="4" name="Slide Number Placeholder 3">
            <a:extLst>
              <a:ext uri="{FF2B5EF4-FFF2-40B4-BE49-F238E27FC236}">
                <a16:creationId xmlns:a16="http://schemas.microsoft.com/office/drawing/2014/main" id="{E27E3399-0CEF-725B-FAFC-61C75E2CA5FA}"/>
              </a:ext>
            </a:extLst>
          </p:cNvPr>
          <p:cNvSpPr txBox="1"/>
          <p:nvPr/>
        </p:nvSpPr>
        <p:spPr>
          <a:xfrm>
            <a:off x="3849688" y="9428158"/>
            <a:ext cx="2946397" cy="496884"/>
          </a:xfrm>
          <a:prstGeom prst="rect">
            <a:avLst/>
          </a:prstGeom>
          <a:noFill/>
          <a:ln cap="flat">
            <a:noFill/>
          </a:ln>
        </p:spPr>
        <p:txBody>
          <a:bodyPr vert="horz" wrap="square" lIns="91430" tIns="45710" rIns="91430" bIns="4571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E26448-6B9C-FA4C-B153-921D66105BA7}" type="slidenum">
              <a:t>9</a:t>
            </a:fld>
            <a:endParaRPr lang="en-US" sz="1200" b="0" i="0" u="none" strike="noStrike" kern="1200" cap="none" spc="0" baseline="0">
              <a:solidFill>
                <a:srgbClr val="000000"/>
              </a:solidFill>
              <a:uFillTx/>
              <a:latin typeface="Calibri" pitchFamily="34"/>
              <a:cs typeface="Arial" pitchFamily="3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D3B23-6D71-C9EA-91CB-A6897AECF211}"/>
              </a:ext>
            </a:extLst>
          </p:cNvPr>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p>
        </p:txBody>
      </p:sp>
      <p:sp>
        <p:nvSpPr>
          <p:cNvPr id="3" name="Subtitle 2">
            <a:extLst>
              <a:ext uri="{FF2B5EF4-FFF2-40B4-BE49-F238E27FC236}">
                <a16:creationId xmlns:a16="http://schemas.microsoft.com/office/drawing/2014/main" id="{49FEAD3E-235F-9FB0-4E81-F57D68799542}"/>
              </a:ext>
            </a:extLst>
          </p:cNvPr>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n-US"/>
              <a:t>Click to edit Master subtitle style</a:t>
            </a:r>
          </a:p>
        </p:txBody>
      </p:sp>
      <p:sp>
        <p:nvSpPr>
          <p:cNvPr id="4" name="Date Placeholder 3">
            <a:extLst>
              <a:ext uri="{FF2B5EF4-FFF2-40B4-BE49-F238E27FC236}">
                <a16:creationId xmlns:a16="http://schemas.microsoft.com/office/drawing/2014/main" id="{7875AF37-85DB-3E24-8DE9-4D8CD496B47E}"/>
              </a:ext>
            </a:extLst>
          </p:cNvPr>
          <p:cNvSpPr txBox="1">
            <a:spLocks noGrp="1"/>
          </p:cNvSpPr>
          <p:nvPr>
            <p:ph type="dt" sz="half" idx="7"/>
          </p:nvPr>
        </p:nvSpPr>
        <p:spPr/>
        <p:txBody>
          <a:bodyPr/>
          <a:lstStyle>
            <a:lvl1pPr>
              <a:defRPr/>
            </a:lvl1pPr>
          </a:lstStyle>
          <a:p>
            <a:pPr lvl="0"/>
            <a:fld id="{0C5825B4-AC73-0F46-BBBD-AEDB1EE514A6}" type="datetime1">
              <a:rPr lang="en-US"/>
              <a:pPr lvl="0"/>
              <a:t>9/16/2025</a:t>
            </a:fld>
            <a:endParaRPr lang="en-US"/>
          </a:p>
        </p:txBody>
      </p:sp>
      <p:sp>
        <p:nvSpPr>
          <p:cNvPr id="5" name="Footer Placeholder 4">
            <a:extLst>
              <a:ext uri="{FF2B5EF4-FFF2-40B4-BE49-F238E27FC236}">
                <a16:creationId xmlns:a16="http://schemas.microsoft.com/office/drawing/2014/main" id="{B8C5B6CE-0957-4D05-5A08-7E935065363E}"/>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ADF8CB6E-C89B-82D5-1D35-8A341D05A0C7}"/>
              </a:ext>
            </a:extLst>
          </p:cNvPr>
          <p:cNvSpPr txBox="1">
            <a:spLocks noGrp="1"/>
          </p:cNvSpPr>
          <p:nvPr>
            <p:ph type="sldNum" sz="quarter" idx="8"/>
          </p:nvPr>
        </p:nvSpPr>
        <p:spPr/>
        <p:txBody>
          <a:bodyPr/>
          <a:lstStyle>
            <a:lvl1pPr>
              <a:defRPr/>
            </a:lvl1pPr>
          </a:lstStyle>
          <a:p>
            <a:pPr lvl="0"/>
            <a:fld id="{30A5BC57-BDEC-DB47-88CF-90D405772A3A}" type="slidenum">
              <a:t>‹#›</a:t>
            </a:fld>
            <a:endParaRPr lang="en-US"/>
          </a:p>
        </p:txBody>
      </p:sp>
    </p:spTree>
    <p:extLst>
      <p:ext uri="{BB962C8B-B14F-4D97-AF65-F5344CB8AC3E}">
        <p14:creationId xmlns:p14="http://schemas.microsoft.com/office/powerpoint/2010/main" val="3099979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EB32-E493-CB66-E575-4DE5F50B66C5}"/>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6DDAC880-0843-0AB2-34AC-3DDBDE49CC46}"/>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47854-8477-6782-183A-92D29E9EADA8}"/>
              </a:ext>
            </a:extLst>
          </p:cNvPr>
          <p:cNvSpPr txBox="1">
            <a:spLocks noGrp="1"/>
          </p:cNvSpPr>
          <p:nvPr>
            <p:ph type="dt" sz="half" idx="7"/>
          </p:nvPr>
        </p:nvSpPr>
        <p:spPr/>
        <p:txBody>
          <a:bodyPr/>
          <a:lstStyle>
            <a:lvl1pPr>
              <a:defRPr/>
            </a:lvl1pPr>
          </a:lstStyle>
          <a:p>
            <a:pPr lvl="0"/>
            <a:fld id="{FEABFBD4-2071-1B43-BBDC-345DC0B2108C}" type="datetime1">
              <a:rPr lang="en-US"/>
              <a:pPr lvl="0"/>
              <a:t>9/16/2025</a:t>
            </a:fld>
            <a:endParaRPr lang="en-US"/>
          </a:p>
        </p:txBody>
      </p:sp>
      <p:sp>
        <p:nvSpPr>
          <p:cNvPr id="5" name="Footer Placeholder 4">
            <a:extLst>
              <a:ext uri="{FF2B5EF4-FFF2-40B4-BE49-F238E27FC236}">
                <a16:creationId xmlns:a16="http://schemas.microsoft.com/office/drawing/2014/main" id="{5466101F-A9FE-433C-1D3E-D4DDA7F8482B}"/>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71F14770-74C1-4995-DEA0-74764FDE9680}"/>
              </a:ext>
            </a:extLst>
          </p:cNvPr>
          <p:cNvSpPr txBox="1">
            <a:spLocks noGrp="1"/>
          </p:cNvSpPr>
          <p:nvPr>
            <p:ph type="sldNum" sz="quarter" idx="8"/>
          </p:nvPr>
        </p:nvSpPr>
        <p:spPr/>
        <p:txBody>
          <a:bodyPr/>
          <a:lstStyle>
            <a:lvl1pPr>
              <a:defRPr/>
            </a:lvl1pPr>
          </a:lstStyle>
          <a:p>
            <a:pPr lvl="0"/>
            <a:fld id="{735509EC-A4D7-7045-83F8-DFFF8E4C5AC6}" type="slidenum">
              <a:t>‹#›</a:t>
            </a:fld>
            <a:endParaRPr lang="en-US"/>
          </a:p>
        </p:txBody>
      </p:sp>
    </p:spTree>
    <p:extLst>
      <p:ext uri="{BB962C8B-B14F-4D97-AF65-F5344CB8AC3E}">
        <p14:creationId xmlns:p14="http://schemas.microsoft.com/office/powerpoint/2010/main" val="2654681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236E09-F75F-81C3-4514-5AA6CFB8297B}"/>
              </a:ext>
            </a:extLst>
          </p:cNvPr>
          <p:cNvSpPr txBox="1">
            <a:spLocks noGrp="1"/>
          </p:cNvSpPr>
          <p:nvPr>
            <p:ph type="title" orient="vert"/>
          </p:nvPr>
        </p:nvSpPr>
        <p:spPr>
          <a:xfrm>
            <a:off x="6629400" y="274640"/>
            <a:ext cx="2057400" cy="5851529"/>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5FCD1685-D833-4BC0-6D51-2CE5FD2333EE}"/>
              </a:ext>
            </a:extLst>
          </p:cNvPr>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7223A1-01AE-309F-C3A3-4567580F4245}"/>
              </a:ext>
            </a:extLst>
          </p:cNvPr>
          <p:cNvSpPr txBox="1">
            <a:spLocks noGrp="1"/>
          </p:cNvSpPr>
          <p:nvPr>
            <p:ph type="dt" sz="half" idx="7"/>
          </p:nvPr>
        </p:nvSpPr>
        <p:spPr/>
        <p:txBody>
          <a:bodyPr/>
          <a:lstStyle>
            <a:lvl1pPr>
              <a:defRPr/>
            </a:lvl1pPr>
          </a:lstStyle>
          <a:p>
            <a:pPr lvl="0"/>
            <a:fld id="{3466BB4B-E9C5-DD47-89EB-909CC5513408}" type="datetime1">
              <a:rPr lang="en-US"/>
              <a:pPr lvl="0"/>
              <a:t>9/16/2025</a:t>
            </a:fld>
            <a:endParaRPr lang="en-US"/>
          </a:p>
        </p:txBody>
      </p:sp>
      <p:sp>
        <p:nvSpPr>
          <p:cNvPr id="5" name="Footer Placeholder 4">
            <a:extLst>
              <a:ext uri="{FF2B5EF4-FFF2-40B4-BE49-F238E27FC236}">
                <a16:creationId xmlns:a16="http://schemas.microsoft.com/office/drawing/2014/main" id="{DEA24DB3-983A-C9BD-0718-069172236CDE}"/>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518AA642-AA40-6B22-37E5-810B2AAD684A}"/>
              </a:ext>
            </a:extLst>
          </p:cNvPr>
          <p:cNvSpPr txBox="1">
            <a:spLocks noGrp="1"/>
          </p:cNvSpPr>
          <p:nvPr>
            <p:ph type="sldNum" sz="quarter" idx="8"/>
          </p:nvPr>
        </p:nvSpPr>
        <p:spPr/>
        <p:txBody>
          <a:bodyPr/>
          <a:lstStyle>
            <a:lvl1pPr>
              <a:defRPr/>
            </a:lvl1pPr>
          </a:lstStyle>
          <a:p>
            <a:pPr lvl="0"/>
            <a:fld id="{9D8D8329-4C34-3040-868E-3C804AFDECAB}" type="slidenum">
              <a:t>‹#›</a:t>
            </a:fld>
            <a:endParaRPr lang="en-US"/>
          </a:p>
        </p:txBody>
      </p:sp>
    </p:spTree>
    <p:extLst>
      <p:ext uri="{BB962C8B-B14F-4D97-AF65-F5344CB8AC3E}">
        <p14:creationId xmlns:p14="http://schemas.microsoft.com/office/powerpoint/2010/main" val="3112820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8B123-1A7B-76E0-EA97-1F5C2060AE1A}"/>
              </a:ext>
            </a:extLst>
          </p:cNvPr>
          <p:cNvSpPr txBox="1">
            <a:spLocks noGrp="1"/>
          </p:cNvSpPr>
          <p:nvPr>
            <p:ph type="ctrTitle"/>
          </p:nvPr>
        </p:nvSpPr>
        <p:spPr>
          <a:xfrm>
            <a:off x="1143000" y="1122361"/>
            <a:ext cx="6858000" cy="2387598"/>
          </a:xfrm>
        </p:spPr>
        <p:txBody>
          <a:bodyPr anchor="b" anchorCtr="1"/>
          <a:lstStyle>
            <a:lvl1pPr algn="ctr">
              <a:defRPr sz="6000"/>
            </a:lvl1pPr>
          </a:lstStyle>
          <a:p>
            <a:pPr lvl="0"/>
            <a:r>
              <a:rPr lang="en-US"/>
              <a:t>Click to edit Master title style</a:t>
            </a:r>
            <a:endParaRPr lang="el-GR"/>
          </a:p>
        </p:txBody>
      </p:sp>
      <p:sp>
        <p:nvSpPr>
          <p:cNvPr id="3" name="Subtitle 2">
            <a:extLst>
              <a:ext uri="{FF2B5EF4-FFF2-40B4-BE49-F238E27FC236}">
                <a16:creationId xmlns:a16="http://schemas.microsoft.com/office/drawing/2014/main" id="{746647E3-9624-2D1E-5482-E04E6A6E31D2}"/>
              </a:ext>
            </a:extLst>
          </p:cNvPr>
          <p:cNvSpPr txBox="1">
            <a:spLocks noGrp="1"/>
          </p:cNvSpPr>
          <p:nvPr>
            <p:ph type="subTitle" idx="1"/>
          </p:nvPr>
        </p:nvSpPr>
        <p:spPr>
          <a:xfrm>
            <a:off x="1143000" y="3602041"/>
            <a:ext cx="6858000" cy="1655758"/>
          </a:xfrm>
        </p:spPr>
        <p:txBody>
          <a:bodyPr anchorCtr="1"/>
          <a:lstStyle>
            <a:lvl1pPr marL="0" indent="0" algn="ctr">
              <a:buNone/>
              <a:defRPr sz="2400"/>
            </a:lvl1pPr>
          </a:lstStyle>
          <a:p>
            <a:pPr lvl="0"/>
            <a:r>
              <a:rPr lang="en-US"/>
              <a:t>Click to edit Master subtitle style</a:t>
            </a:r>
            <a:endParaRPr lang="el-GR"/>
          </a:p>
        </p:txBody>
      </p:sp>
      <p:sp>
        <p:nvSpPr>
          <p:cNvPr id="4" name="Date Placeholder 3">
            <a:extLst>
              <a:ext uri="{FF2B5EF4-FFF2-40B4-BE49-F238E27FC236}">
                <a16:creationId xmlns:a16="http://schemas.microsoft.com/office/drawing/2014/main" id="{F33590FE-675D-1C53-1DDC-C1F84EB88552}"/>
              </a:ext>
            </a:extLst>
          </p:cNvPr>
          <p:cNvSpPr txBox="1">
            <a:spLocks noGrp="1"/>
          </p:cNvSpPr>
          <p:nvPr>
            <p:ph type="dt" sz="half" idx="7"/>
          </p:nvPr>
        </p:nvSpPr>
        <p:spPr/>
        <p:txBody>
          <a:bodyPr/>
          <a:lstStyle>
            <a:lvl1pPr>
              <a:defRPr/>
            </a:lvl1pPr>
          </a:lstStyle>
          <a:p>
            <a:pPr lvl="0"/>
            <a:fld id="{4CF6ABB0-4D83-A448-9D94-B80D1347884A}" type="datetime1">
              <a:rPr lang="el-GR"/>
              <a:pPr lvl="0"/>
              <a:t>16/9/2025</a:t>
            </a:fld>
            <a:endParaRPr lang="el-GR"/>
          </a:p>
        </p:txBody>
      </p:sp>
      <p:sp>
        <p:nvSpPr>
          <p:cNvPr id="5" name="Footer Placeholder 4">
            <a:extLst>
              <a:ext uri="{FF2B5EF4-FFF2-40B4-BE49-F238E27FC236}">
                <a16:creationId xmlns:a16="http://schemas.microsoft.com/office/drawing/2014/main" id="{CEE92886-C1CB-15C3-A3F2-74514606A54D}"/>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5DA56EF3-B608-048B-387E-8C34FE0F5456}"/>
              </a:ext>
            </a:extLst>
          </p:cNvPr>
          <p:cNvSpPr txBox="1">
            <a:spLocks noGrp="1"/>
          </p:cNvSpPr>
          <p:nvPr>
            <p:ph type="sldNum" sz="quarter" idx="8"/>
          </p:nvPr>
        </p:nvSpPr>
        <p:spPr/>
        <p:txBody>
          <a:bodyPr/>
          <a:lstStyle>
            <a:lvl1pPr>
              <a:defRPr/>
            </a:lvl1pPr>
          </a:lstStyle>
          <a:p>
            <a:pPr lvl="0"/>
            <a:fld id="{316CCA82-32A9-794C-A053-43CEEBE9B9D6}" type="slidenum">
              <a:t>‹#›</a:t>
            </a:fld>
            <a:endParaRPr lang="el-GR"/>
          </a:p>
        </p:txBody>
      </p:sp>
    </p:spTree>
    <p:extLst>
      <p:ext uri="{BB962C8B-B14F-4D97-AF65-F5344CB8AC3E}">
        <p14:creationId xmlns:p14="http://schemas.microsoft.com/office/powerpoint/2010/main" val="492612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5863-4B65-9626-C2EF-FCB02BBA1263}"/>
              </a:ext>
            </a:extLst>
          </p:cNvPr>
          <p:cNvSpPr txBox="1">
            <a:spLocks noGrp="1"/>
          </p:cNvSpPr>
          <p:nvPr>
            <p:ph type="title"/>
          </p:nvPr>
        </p:nvSpPr>
        <p:spPr/>
        <p:txBody>
          <a:bodyPr/>
          <a:lstStyle>
            <a:lvl1pPr>
              <a:defRPr/>
            </a:lvl1pPr>
          </a:lstStyle>
          <a:p>
            <a:pPr lvl="0"/>
            <a:r>
              <a:rPr lang="en-US"/>
              <a:t>Click to edit Master title style</a:t>
            </a:r>
            <a:endParaRPr lang="el-GR"/>
          </a:p>
        </p:txBody>
      </p:sp>
      <p:sp>
        <p:nvSpPr>
          <p:cNvPr id="3" name="Content Placeholder 2">
            <a:extLst>
              <a:ext uri="{FF2B5EF4-FFF2-40B4-BE49-F238E27FC236}">
                <a16:creationId xmlns:a16="http://schemas.microsoft.com/office/drawing/2014/main" id="{B447167A-9193-D13E-D217-ABBC3E155F6A}"/>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E03A293E-3E8C-3EB1-9F23-10A57EA9D145}"/>
              </a:ext>
            </a:extLst>
          </p:cNvPr>
          <p:cNvSpPr txBox="1">
            <a:spLocks noGrp="1"/>
          </p:cNvSpPr>
          <p:nvPr>
            <p:ph type="dt" sz="half" idx="7"/>
          </p:nvPr>
        </p:nvSpPr>
        <p:spPr/>
        <p:txBody>
          <a:bodyPr/>
          <a:lstStyle>
            <a:lvl1pPr>
              <a:defRPr/>
            </a:lvl1pPr>
          </a:lstStyle>
          <a:p>
            <a:pPr lvl="0"/>
            <a:fld id="{76740357-1333-BC4F-9F6D-AFB4838CC672}" type="datetime1">
              <a:rPr lang="el-GR"/>
              <a:pPr lvl="0"/>
              <a:t>16/9/2025</a:t>
            </a:fld>
            <a:endParaRPr lang="el-GR"/>
          </a:p>
        </p:txBody>
      </p:sp>
      <p:sp>
        <p:nvSpPr>
          <p:cNvPr id="5" name="Footer Placeholder 4">
            <a:extLst>
              <a:ext uri="{FF2B5EF4-FFF2-40B4-BE49-F238E27FC236}">
                <a16:creationId xmlns:a16="http://schemas.microsoft.com/office/drawing/2014/main" id="{BB210DD1-BD6D-A657-B1DA-4B94680C52D0}"/>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3B905643-467B-715C-CF22-06E9CEE24C92}"/>
              </a:ext>
            </a:extLst>
          </p:cNvPr>
          <p:cNvSpPr txBox="1">
            <a:spLocks noGrp="1"/>
          </p:cNvSpPr>
          <p:nvPr>
            <p:ph type="sldNum" sz="quarter" idx="8"/>
          </p:nvPr>
        </p:nvSpPr>
        <p:spPr/>
        <p:txBody>
          <a:bodyPr/>
          <a:lstStyle>
            <a:lvl1pPr>
              <a:defRPr/>
            </a:lvl1pPr>
          </a:lstStyle>
          <a:p>
            <a:pPr lvl="0"/>
            <a:fld id="{F4F50312-BB74-5B42-BCE9-57B6CD66BA52}" type="slidenum">
              <a:t>‹#›</a:t>
            </a:fld>
            <a:endParaRPr lang="el-GR"/>
          </a:p>
        </p:txBody>
      </p:sp>
    </p:spTree>
    <p:extLst>
      <p:ext uri="{BB962C8B-B14F-4D97-AF65-F5344CB8AC3E}">
        <p14:creationId xmlns:p14="http://schemas.microsoft.com/office/powerpoint/2010/main" val="896119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C15EC-86FE-4A09-E0E9-18AD61024E27}"/>
              </a:ext>
            </a:extLst>
          </p:cNvPr>
          <p:cNvSpPr txBox="1">
            <a:spLocks noGrp="1"/>
          </p:cNvSpPr>
          <p:nvPr>
            <p:ph type="title"/>
          </p:nvPr>
        </p:nvSpPr>
        <p:spPr>
          <a:xfrm>
            <a:off x="623885" y="1709735"/>
            <a:ext cx="7886700" cy="2852735"/>
          </a:xfrm>
        </p:spPr>
        <p:txBody>
          <a:bodyPr anchor="b"/>
          <a:lstStyle>
            <a:lvl1pPr>
              <a:defRPr sz="6000"/>
            </a:lvl1pPr>
          </a:lstStyle>
          <a:p>
            <a:pPr lvl="0"/>
            <a:r>
              <a:rPr lang="en-US"/>
              <a:t>Click to edit Master title style</a:t>
            </a:r>
            <a:endParaRPr lang="el-GR"/>
          </a:p>
        </p:txBody>
      </p:sp>
      <p:sp>
        <p:nvSpPr>
          <p:cNvPr id="3" name="Text Placeholder 2">
            <a:extLst>
              <a:ext uri="{FF2B5EF4-FFF2-40B4-BE49-F238E27FC236}">
                <a16:creationId xmlns:a16="http://schemas.microsoft.com/office/drawing/2014/main" id="{F64D67D9-31B6-2EE2-3B5E-EEC0980AD1CC}"/>
              </a:ext>
            </a:extLst>
          </p:cNvPr>
          <p:cNvSpPr txBox="1">
            <a:spLocks noGrp="1"/>
          </p:cNvSpPr>
          <p:nvPr>
            <p:ph type="body" idx="1"/>
          </p:nvPr>
        </p:nvSpPr>
        <p:spPr>
          <a:xfrm>
            <a:off x="623885" y="4589465"/>
            <a:ext cx="78867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C46017CE-797D-3181-B451-4977F77A6115}"/>
              </a:ext>
            </a:extLst>
          </p:cNvPr>
          <p:cNvSpPr txBox="1">
            <a:spLocks noGrp="1"/>
          </p:cNvSpPr>
          <p:nvPr>
            <p:ph type="dt" sz="half" idx="7"/>
          </p:nvPr>
        </p:nvSpPr>
        <p:spPr/>
        <p:txBody>
          <a:bodyPr/>
          <a:lstStyle>
            <a:lvl1pPr>
              <a:defRPr/>
            </a:lvl1pPr>
          </a:lstStyle>
          <a:p>
            <a:pPr lvl="0"/>
            <a:fld id="{8D19A276-775F-DD46-A660-2FF09781F7E7}" type="datetime1">
              <a:rPr lang="el-GR"/>
              <a:pPr lvl="0"/>
              <a:t>16/9/2025</a:t>
            </a:fld>
            <a:endParaRPr lang="el-GR"/>
          </a:p>
        </p:txBody>
      </p:sp>
      <p:sp>
        <p:nvSpPr>
          <p:cNvPr id="5" name="Footer Placeholder 4">
            <a:extLst>
              <a:ext uri="{FF2B5EF4-FFF2-40B4-BE49-F238E27FC236}">
                <a16:creationId xmlns:a16="http://schemas.microsoft.com/office/drawing/2014/main" id="{D22E5843-15A4-D64E-B616-EA66724D375A}"/>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2478F45D-31BE-6DE4-F7A0-91462514567C}"/>
              </a:ext>
            </a:extLst>
          </p:cNvPr>
          <p:cNvSpPr txBox="1">
            <a:spLocks noGrp="1"/>
          </p:cNvSpPr>
          <p:nvPr>
            <p:ph type="sldNum" sz="quarter" idx="8"/>
          </p:nvPr>
        </p:nvSpPr>
        <p:spPr/>
        <p:txBody>
          <a:bodyPr/>
          <a:lstStyle>
            <a:lvl1pPr>
              <a:defRPr/>
            </a:lvl1pPr>
          </a:lstStyle>
          <a:p>
            <a:pPr lvl="0"/>
            <a:fld id="{3FE35384-2F92-E948-86AA-F792B1FC4588}" type="slidenum">
              <a:t>‹#›</a:t>
            </a:fld>
            <a:endParaRPr lang="el-GR"/>
          </a:p>
        </p:txBody>
      </p:sp>
    </p:spTree>
    <p:extLst>
      <p:ext uri="{BB962C8B-B14F-4D97-AF65-F5344CB8AC3E}">
        <p14:creationId xmlns:p14="http://schemas.microsoft.com/office/powerpoint/2010/main" val="3386095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7E5A2-1541-B339-F35A-085642C74038}"/>
              </a:ext>
            </a:extLst>
          </p:cNvPr>
          <p:cNvSpPr txBox="1">
            <a:spLocks noGrp="1"/>
          </p:cNvSpPr>
          <p:nvPr>
            <p:ph type="title"/>
          </p:nvPr>
        </p:nvSpPr>
        <p:spPr/>
        <p:txBody>
          <a:bodyPr/>
          <a:lstStyle>
            <a:lvl1pPr>
              <a:defRPr/>
            </a:lvl1pPr>
          </a:lstStyle>
          <a:p>
            <a:pPr lvl="0"/>
            <a:r>
              <a:rPr lang="en-US"/>
              <a:t>Click to edit Master title style</a:t>
            </a:r>
            <a:endParaRPr lang="el-GR"/>
          </a:p>
        </p:txBody>
      </p:sp>
      <p:sp>
        <p:nvSpPr>
          <p:cNvPr id="3" name="Content Placeholder 2">
            <a:extLst>
              <a:ext uri="{FF2B5EF4-FFF2-40B4-BE49-F238E27FC236}">
                <a16:creationId xmlns:a16="http://schemas.microsoft.com/office/drawing/2014/main" id="{0D213DCB-D1DC-31EF-5013-1949DD957319}"/>
              </a:ext>
            </a:extLst>
          </p:cNvPr>
          <p:cNvSpPr txBox="1">
            <a:spLocks noGrp="1"/>
          </p:cNvSpPr>
          <p:nvPr>
            <p:ph idx="1"/>
          </p:nvPr>
        </p:nvSpPr>
        <p:spPr>
          <a:xfrm>
            <a:off x="628650" y="1825627"/>
            <a:ext cx="386715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AD4EF11B-AB6D-5BAA-8DEA-AF22B997D6C7}"/>
              </a:ext>
            </a:extLst>
          </p:cNvPr>
          <p:cNvSpPr txBox="1">
            <a:spLocks noGrp="1"/>
          </p:cNvSpPr>
          <p:nvPr>
            <p:ph idx="2"/>
          </p:nvPr>
        </p:nvSpPr>
        <p:spPr>
          <a:xfrm>
            <a:off x="4648196" y="1825627"/>
            <a:ext cx="386715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B308EEE8-6914-189D-6A6E-05FDA41CACC3}"/>
              </a:ext>
            </a:extLst>
          </p:cNvPr>
          <p:cNvSpPr txBox="1">
            <a:spLocks noGrp="1"/>
          </p:cNvSpPr>
          <p:nvPr>
            <p:ph type="dt" sz="half" idx="7"/>
          </p:nvPr>
        </p:nvSpPr>
        <p:spPr/>
        <p:txBody>
          <a:bodyPr/>
          <a:lstStyle>
            <a:lvl1pPr>
              <a:defRPr/>
            </a:lvl1pPr>
          </a:lstStyle>
          <a:p>
            <a:pPr lvl="0"/>
            <a:fld id="{50CF12E4-B589-C045-8E6E-47341FC0F6FC}" type="datetime1">
              <a:rPr lang="el-GR"/>
              <a:pPr lvl="0"/>
              <a:t>16/9/2025</a:t>
            </a:fld>
            <a:endParaRPr lang="el-GR"/>
          </a:p>
        </p:txBody>
      </p:sp>
      <p:sp>
        <p:nvSpPr>
          <p:cNvPr id="6" name="Footer Placeholder 5">
            <a:extLst>
              <a:ext uri="{FF2B5EF4-FFF2-40B4-BE49-F238E27FC236}">
                <a16:creationId xmlns:a16="http://schemas.microsoft.com/office/drawing/2014/main" id="{6A08F2F4-8A2D-BF84-EA72-AFB47CFF9C67}"/>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106DC63D-C609-D206-B8B2-2C5D29577985}"/>
              </a:ext>
            </a:extLst>
          </p:cNvPr>
          <p:cNvSpPr txBox="1">
            <a:spLocks noGrp="1"/>
          </p:cNvSpPr>
          <p:nvPr>
            <p:ph type="sldNum" sz="quarter" idx="8"/>
          </p:nvPr>
        </p:nvSpPr>
        <p:spPr/>
        <p:txBody>
          <a:bodyPr/>
          <a:lstStyle>
            <a:lvl1pPr>
              <a:defRPr/>
            </a:lvl1pPr>
          </a:lstStyle>
          <a:p>
            <a:pPr lvl="0"/>
            <a:fld id="{C55EB5F0-DF82-3A44-9EF0-B80AFBB0AB60}" type="slidenum">
              <a:t>‹#›</a:t>
            </a:fld>
            <a:endParaRPr lang="el-GR"/>
          </a:p>
        </p:txBody>
      </p:sp>
    </p:spTree>
    <p:extLst>
      <p:ext uri="{BB962C8B-B14F-4D97-AF65-F5344CB8AC3E}">
        <p14:creationId xmlns:p14="http://schemas.microsoft.com/office/powerpoint/2010/main" val="997493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52A8-C600-2B7C-F389-A771E0A38A7E}"/>
              </a:ext>
            </a:extLst>
          </p:cNvPr>
          <p:cNvSpPr txBox="1">
            <a:spLocks noGrp="1"/>
          </p:cNvSpPr>
          <p:nvPr>
            <p:ph type="title"/>
          </p:nvPr>
        </p:nvSpPr>
        <p:spPr>
          <a:xfrm>
            <a:off x="630241" y="365129"/>
            <a:ext cx="7886700" cy="1325559"/>
          </a:xfrm>
        </p:spPr>
        <p:txBody>
          <a:bodyPr/>
          <a:lstStyle>
            <a:lvl1pPr>
              <a:defRPr/>
            </a:lvl1pPr>
          </a:lstStyle>
          <a:p>
            <a:pPr lvl="0"/>
            <a:r>
              <a:rPr lang="en-US"/>
              <a:t>Click to edit Master title style</a:t>
            </a:r>
            <a:endParaRPr lang="el-GR"/>
          </a:p>
        </p:txBody>
      </p:sp>
      <p:sp>
        <p:nvSpPr>
          <p:cNvPr id="3" name="Text Placeholder 2">
            <a:extLst>
              <a:ext uri="{FF2B5EF4-FFF2-40B4-BE49-F238E27FC236}">
                <a16:creationId xmlns:a16="http://schemas.microsoft.com/office/drawing/2014/main" id="{ED5E5982-3B7A-FE75-6101-9EE8E0E2A28D}"/>
              </a:ext>
            </a:extLst>
          </p:cNvPr>
          <p:cNvSpPr txBox="1">
            <a:spLocks noGrp="1"/>
          </p:cNvSpPr>
          <p:nvPr>
            <p:ph type="body" idx="1"/>
          </p:nvPr>
        </p:nvSpPr>
        <p:spPr>
          <a:xfrm>
            <a:off x="630241" y="1681160"/>
            <a:ext cx="3868734"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13D9DAF9-33B7-2E24-39F3-389D5D695128}"/>
              </a:ext>
            </a:extLst>
          </p:cNvPr>
          <p:cNvSpPr txBox="1">
            <a:spLocks noGrp="1"/>
          </p:cNvSpPr>
          <p:nvPr>
            <p:ph idx="2"/>
          </p:nvPr>
        </p:nvSpPr>
        <p:spPr>
          <a:xfrm>
            <a:off x="630241" y="2505071"/>
            <a:ext cx="386873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099BDDB3-9E95-1F19-7A90-A835EA7C35E0}"/>
              </a:ext>
            </a:extLst>
          </p:cNvPr>
          <p:cNvSpPr txBox="1">
            <a:spLocks noGrp="1"/>
          </p:cNvSpPr>
          <p:nvPr>
            <p:ph type="body" idx="3"/>
          </p:nvPr>
        </p:nvSpPr>
        <p:spPr>
          <a:xfrm>
            <a:off x="4629149" y="1681160"/>
            <a:ext cx="3887791"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5F066A5A-82DD-B24D-F5F6-1B843FB5B241}"/>
              </a:ext>
            </a:extLst>
          </p:cNvPr>
          <p:cNvSpPr txBox="1">
            <a:spLocks noGrp="1"/>
          </p:cNvSpPr>
          <p:nvPr>
            <p:ph idx="4"/>
          </p:nvPr>
        </p:nvSpPr>
        <p:spPr>
          <a:xfrm>
            <a:off x="4629149" y="2505071"/>
            <a:ext cx="3887791"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C8A3D2FB-DC2B-6EB1-1CE2-A6162C05814F}"/>
              </a:ext>
            </a:extLst>
          </p:cNvPr>
          <p:cNvSpPr txBox="1">
            <a:spLocks noGrp="1"/>
          </p:cNvSpPr>
          <p:nvPr>
            <p:ph type="dt" sz="half" idx="7"/>
          </p:nvPr>
        </p:nvSpPr>
        <p:spPr/>
        <p:txBody>
          <a:bodyPr/>
          <a:lstStyle>
            <a:lvl1pPr>
              <a:defRPr/>
            </a:lvl1pPr>
          </a:lstStyle>
          <a:p>
            <a:pPr lvl="0"/>
            <a:fld id="{3F6C3E5F-977E-2D46-869F-DD0B56CB857C}" type="datetime1">
              <a:rPr lang="el-GR"/>
              <a:pPr lvl="0"/>
              <a:t>16/9/2025</a:t>
            </a:fld>
            <a:endParaRPr lang="el-GR"/>
          </a:p>
        </p:txBody>
      </p:sp>
      <p:sp>
        <p:nvSpPr>
          <p:cNvPr id="8" name="Footer Placeholder 7">
            <a:extLst>
              <a:ext uri="{FF2B5EF4-FFF2-40B4-BE49-F238E27FC236}">
                <a16:creationId xmlns:a16="http://schemas.microsoft.com/office/drawing/2014/main" id="{D6445CA5-FE7D-F73C-7F55-674683477A2A}"/>
              </a:ext>
            </a:extLst>
          </p:cNvPr>
          <p:cNvSpPr txBox="1">
            <a:spLocks noGrp="1"/>
          </p:cNvSpPr>
          <p:nvPr>
            <p:ph type="ftr" sz="quarter" idx="9"/>
          </p:nvPr>
        </p:nvSpPr>
        <p:spPr/>
        <p:txBody>
          <a:bodyPr/>
          <a:lstStyle>
            <a:lvl1pPr>
              <a:defRPr/>
            </a:lvl1pPr>
          </a:lstStyle>
          <a:p>
            <a:pPr lvl="0"/>
            <a:endParaRPr lang="el-GR"/>
          </a:p>
        </p:txBody>
      </p:sp>
      <p:sp>
        <p:nvSpPr>
          <p:cNvPr id="9" name="Slide Number Placeholder 8">
            <a:extLst>
              <a:ext uri="{FF2B5EF4-FFF2-40B4-BE49-F238E27FC236}">
                <a16:creationId xmlns:a16="http://schemas.microsoft.com/office/drawing/2014/main" id="{72EDBB6D-E3E8-6E92-8E7F-B805565F7388}"/>
              </a:ext>
            </a:extLst>
          </p:cNvPr>
          <p:cNvSpPr txBox="1">
            <a:spLocks noGrp="1"/>
          </p:cNvSpPr>
          <p:nvPr>
            <p:ph type="sldNum" sz="quarter" idx="8"/>
          </p:nvPr>
        </p:nvSpPr>
        <p:spPr/>
        <p:txBody>
          <a:bodyPr/>
          <a:lstStyle>
            <a:lvl1pPr>
              <a:defRPr/>
            </a:lvl1pPr>
          </a:lstStyle>
          <a:p>
            <a:pPr lvl="0"/>
            <a:fld id="{6A69A58F-66FA-D141-9D52-301F2F194E35}" type="slidenum">
              <a:t>‹#›</a:t>
            </a:fld>
            <a:endParaRPr lang="el-GR"/>
          </a:p>
        </p:txBody>
      </p:sp>
    </p:spTree>
    <p:extLst>
      <p:ext uri="{BB962C8B-B14F-4D97-AF65-F5344CB8AC3E}">
        <p14:creationId xmlns:p14="http://schemas.microsoft.com/office/powerpoint/2010/main" val="2131280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EC8CD-979E-FBD1-D8CA-F2BAE21AD1D2}"/>
              </a:ext>
            </a:extLst>
          </p:cNvPr>
          <p:cNvSpPr txBox="1">
            <a:spLocks noGrp="1"/>
          </p:cNvSpPr>
          <p:nvPr>
            <p:ph type="title"/>
          </p:nvPr>
        </p:nvSpPr>
        <p:spPr/>
        <p:txBody>
          <a:bodyPr/>
          <a:lstStyle>
            <a:lvl1pPr>
              <a:defRPr/>
            </a:lvl1pPr>
          </a:lstStyle>
          <a:p>
            <a:pPr lvl="0"/>
            <a:r>
              <a:rPr lang="en-US"/>
              <a:t>Click to edit Master title style</a:t>
            </a:r>
            <a:endParaRPr lang="el-GR"/>
          </a:p>
        </p:txBody>
      </p:sp>
      <p:sp>
        <p:nvSpPr>
          <p:cNvPr id="3" name="Date Placeholder 2">
            <a:extLst>
              <a:ext uri="{FF2B5EF4-FFF2-40B4-BE49-F238E27FC236}">
                <a16:creationId xmlns:a16="http://schemas.microsoft.com/office/drawing/2014/main" id="{6DB72155-CF58-701D-502D-6E6D4121B97B}"/>
              </a:ext>
            </a:extLst>
          </p:cNvPr>
          <p:cNvSpPr txBox="1">
            <a:spLocks noGrp="1"/>
          </p:cNvSpPr>
          <p:nvPr>
            <p:ph type="dt" sz="half" idx="7"/>
          </p:nvPr>
        </p:nvSpPr>
        <p:spPr/>
        <p:txBody>
          <a:bodyPr/>
          <a:lstStyle>
            <a:lvl1pPr>
              <a:defRPr/>
            </a:lvl1pPr>
          </a:lstStyle>
          <a:p>
            <a:pPr lvl="0"/>
            <a:fld id="{69EDBAB4-B97A-0A4B-A649-E63366233D69}" type="datetime1">
              <a:rPr lang="el-GR"/>
              <a:pPr lvl="0"/>
              <a:t>16/9/2025</a:t>
            </a:fld>
            <a:endParaRPr lang="el-GR"/>
          </a:p>
        </p:txBody>
      </p:sp>
      <p:sp>
        <p:nvSpPr>
          <p:cNvPr id="4" name="Footer Placeholder 3">
            <a:extLst>
              <a:ext uri="{FF2B5EF4-FFF2-40B4-BE49-F238E27FC236}">
                <a16:creationId xmlns:a16="http://schemas.microsoft.com/office/drawing/2014/main" id="{7547DAE0-3B68-0F8E-8CA1-7143D0C767B7}"/>
              </a:ext>
            </a:extLst>
          </p:cNvPr>
          <p:cNvSpPr txBox="1">
            <a:spLocks noGrp="1"/>
          </p:cNvSpPr>
          <p:nvPr>
            <p:ph type="ftr" sz="quarter" idx="9"/>
          </p:nvPr>
        </p:nvSpPr>
        <p:spPr/>
        <p:txBody>
          <a:bodyPr/>
          <a:lstStyle>
            <a:lvl1pPr>
              <a:defRPr/>
            </a:lvl1pPr>
          </a:lstStyle>
          <a:p>
            <a:pPr lvl="0"/>
            <a:endParaRPr lang="el-GR"/>
          </a:p>
        </p:txBody>
      </p:sp>
      <p:sp>
        <p:nvSpPr>
          <p:cNvPr id="5" name="Slide Number Placeholder 4">
            <a:extLst>
              <a:ext uri="{FF2B5EF4-FFF2-40B4-BE49-F238E27FC236}">
                <a16:creationId xmlns:a16="http://schemas.microsoft.com/office/drawing/2014/main" id="{EC7EEAF0-280E-1C77-3363-F0DE3670E36B}"/>
              </a:ext>
            </a:extLst>
          </p:cNvPr>
          <p:cNvSpPr txBox="1">
            <a:spLocks noGrp="1"/>
          </p:cNvSpPr>
          <p:nvPr>
            <p:ph type="sldNum" sz="quarter" idx="8"/>
          </p:nvPr>
        </p:nvSpPr>
        <p:spPr/>
        <p:txBody>
          <a:bodyPr/>
          <a:lstStyle>
            <a:lvl1pPr>
              <a:defRPr/>
            </a:lvl1pPr>
          </a:lstStyle>
          <a:p>
            <a:pPr lvl="0"/>
            <a:fld id="{078C94A8-60A5-0A40-9B03-9D910DDFC171}" type="slidenum">
              <a:t>‹#›</a:t>
            </a:fld>
            <a:endParaRPr lang="el-GR"/>
          </a:p>
        </p:txBody>
      </p:sp>
    </p:spTree>
    <p:extLst>
      <p:ext uri="{BB962C8B-B14F-4D97-AF65-F5344CB8AC3E}">
        <p14:creationId xmlns:p14="http://schemas.microsoft.com/office/powerpoint/2010/main" val="1695401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DF7B3C-05DD-3443-010E-7B93CFFFCDAC}"/>
              </a:ext>
            </a:extLst>
          </p:cNvPr>
          <p:cNvSpPr txBox="1">
            <a:spLocks noGrp="1"/>
          </p:cNvSpPr>
          <p:nvPr>
            <p:ph type="dt" sz="half" idx="7"/>
          </p:nvPr>
        </p:nvSpPr>
        <p:spPr/>
        <p:txBody>
          <a:bodyPr/>
          <a:lstStyle>
            <a:lvl1pPr>
              <a:defRPr/>
            </a:lvl1pPr>
          </a:lstStyle>
          <a:p>
            <a:pPr lvl="0"/>
            <a:fld id="{35D1B544-8E49-7A47-AAF9-016B234BE9AF}" type="datetime1">
              <a:rPr lang="el-GR"/>
              <a:pPr lvl="0"/>
              <a:t>16/9/2025</a:t>
            </a:fld>
            <a:endParaRPr lang="el-GR"/>
          </a:p>
        </p:txBody>
      </p:sp>
      <p:sp>
        <p:nvSpPr>
          <p:cNvPr id="3" name="Footer Placeholder 2">
            <a:extLst>
              <a:ext uri="{FF2B5EF4-FFF2-40B4-BE49-F238E27FC236}">
                <a16:creationId xmlns:a16="http://schemas.microsoft.com/office/drawing/2014/main" id="{E42ED94F-AEE7-6351-BD22-BF3D5B25D91A}"/>
              </a:ext>
            </a:extLst>
          </p:cNvPr>
          <p:cNvSpPr txBox="1">
            <a:spLocks noGrp="1"/>
          </p:cNvSpPr>
          <p:nvPr>
            <p:ph type="ftr" sz="quarter" idx="9"/>
          </p:nvPr>
        </p:nvSpPr>
        <p:spPr/>
        <p:txBody>
          <a:bodyPr/>
          <a:lstStyle>
            <a:lvl1pPr>
              <a:defRPr/>
            </a:lvl1pPr>
          </a:lstStyle>
          <a:p>
            <a:pPr lvl="0"/>
            <a:endParaRPr lang="el-GR"/>
          </a:p>
        </p:txBody>
      </p:sp>
      <p:sp>
        <p:nvSpPr>
          <p:cNvPr id="4" name="Slide Number Placeholder 3">
            <a:extLst>
              <a:ext uri="{FF2B5EF4-FFF2-40B4-BE49-F238E27FC236}">
                <a16:creationId xmlns:a16="http://schemas.microsoft.com/office/drawing/2014/main" id="{F32B7C09-D91E-63A6-2A89-ACD809A45C42}"/>
              </a:ext>
            </a:extLst>
          </p:cNvPr>
          <p:cNvSpPr txBox="1">
            <a:spLocks noGrp="1"/>
          </p:cNvSpPr>
          <p:nvPr>
            <p:ph type="sldNum" sz="quarter" idx="8"/>
          </p:nvPr>
        </p:nvSpPr>
        <p:spPr/>
        <p:txBody>
          <a:bodyPr/>
          <a:lstStyle>
            <a:lvl1pPr>
              <a:defRPr/>
            </a:lvl1pPr>
          </a:lstStyle>
          <a:p>
            <a:pPr lvl="0"/>
            <a:fld id="{BAB343CE-5F36-8144-B646-F0DF46005325}" type="slidenum">
              <a:t>‹#›</a:t>
            </a:fld>
            <a:endParaRPr lang="el-GR"/>
          </a:p>
        </p:txBody>
      </p:sp>
    </p:spTree>
    <p:extLst>
      <p:ext uri="{BB962C8B-B14F-4D97-AF65-F5344CB8AC3E}">
        <p14:creationId xmlns:p14="http://schemas.microsoft.com/office/powerpoint/2010/main" val="970487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8006-3891-BFCA-D73F-D5611E3B6485}"/>
              </a:ext>
            </a:extLst>
          </p:cNvPr>
          <p:cNvSpPr txBox="1">
            <a:spLocks noGrp="1"/>
          </p:cNvSpPr>
          <p:nvPr>
            <p:ph type="title"/>
          </p:nvPr>
        </p:nvSpPr>
        <p:spPr>
          <a:xfrm>
            <a:off x="630241" y="457200"/>
            <a:ext cx="2949570" cy="1600200"/>
          </a:xfrm>
        </p:spPr>
        <p:txBody>
          <a:bodyPr anchor="b"/>
          <a:lstStyle>
            <a:lvl1pPr>
              <a:defRPr sz="3200"/>
            </a:lvl1pPr>
          </a:lstStyle>
          <a:p>
            <a:pPr lvl="0"/>
            <a:r>
              <a:rPr lang="en-US"/>
              <a:t>Click to edit Master title style</a:t>
            </a:r>
            <a:endParaRPr lang="el-GR"/>
          </a:p>
        </p:txBody>
      </p:sp>
      <p:sp>
        <p:nvSpPr>
          <p:cNvPr id="3" name="Content Placeholder 2">
            <a:extLst>
              <a:ext uri="{FF2B5EF4-FFF2-40B4-BE49-F238E27FC236}">
                <a16:creationId xmlns:a16="http://schemas.microsoft.com/office/drawing/2014/main" id="{475112CB-9BE7-59D2-65BC-FF4246655582}"/>
              </a:ext>
            </a:extLst>
          </p:cNvPr>
          <p:cNvSpPr txBox="1">
            <a:spLocks noGrp="1"/>
          </p:cNvSpPr>
          <p:nvPr>
            <p:ph idx="1"/>
          </p:nvPr>
        </p:nvSpPr>
        <p:spPr>
          <a:xfrm>
            <a:off x="3887791" y="987423"/>
            <a:ext cx="4629149"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FC11E9D2-4C01-0637-4CD5-C84F2B341FB3}"/>
              </a:ext>
            </a:extLst>
          </p:cNvPr>
          <p:cNvSpPr txBox="1">
            <a:spLocks noGrp="1"/>
          </p:cNvSpPr>
          <p:nvPr>
            <p:ph type="body" idx="2"/>
          </p:nvPr>
        </p:nvSpPr>
        <p:spPr>
          <a:xfrm>
            <a:off x="630241" y="2057400"/>
            <a:ext cx="294957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57D98825-83F3-2D99-17CC-86BE20B18C46}"/>
              </a:ext>
            </a:extLst>
          </p:cNvPr>
          <p:cNvSpPr txBox="1">
            <a:spLocks noGrp="1"/>
          </p:cNvSpPr>
          <p:nvPr>
            <p:ph type="dt" sz="half" idx="7"/>
          </p:nvPr>
        </p:nvSpPr>
        <p:spPr/>
        <p:txBody>
          <a:bodyPr/>
          <a:lstStyle>
            <a:lvl1pPr>
              <a:defRPr/>
            </a:lvl1pPr>
          </a:lstStyle>
          <a:p>
            <a:pPr lvl="0"/>
            <a:fld id="{E9EF25FE-91B9-2A43-82DE-DFA521026D28}" type="datetime1">
              <a:rPr lang="el-GR"/>
              <a:pPr lvl="0"/>
              <a:t>16/9/2025</a:t>
            </a:fld>
            <a:endParaRPr lang="el-GR"/>
          </a:p>
        </p:txBody>
      </p:sp>
      <p:sp>
        <p:nvSpPr>
          <p:cNvPr id="6" name="Footer Placeholder 5">
            <a:extLst>
              <a:ext uri="{FF2B5EF4-FFF2-40B4-BE49-F238E27FC236}">
                <a16:creationId xmlns:a16="http://schemas.microsoft.com/office/drawing/2014/main" id="{04D8E628-65E6-4A61-B8F5-6AC27612C6C4}"/>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B3AD40DB-8DE1-6D75-045A-77C14397208A}"/>
              </a:ext>
            </a:extLst>
          </p:cNvPr>
          <p:cNvSpPr txBox="1">
            <a:spLocks noGrp="1"/>
          </p:cNvSpPr>
          <p:nvPr>
            <p:ph type="sldNum" sz="quarter" idx="8"/>
          </p:nvPr>
        </p:nvSpPr>
        <p:spPr/>
        <p:txBody>
          <a:bodyPr/>
          <a:lstStyle>
            <a:lvl1pPr>
              <a:defRPr/>
            </a:lvl1pPr>
          </a:lstStyle>
          <a:p>
            <a:pPr lvl="0"/>
            <a:fld id="{DF4ABF0B-A5FA-874C-9EC3-3674730742A2}" type="slidenum">
              <a:t>‹#›</a:t>
            </a:fld>
            <a:endParaRPr lang="el-GR"/>
          </a:p>
        </p:txBody>
      </p:sp>
    </p:spTree>
    <p:extLst>
      <p:ext uri="{BB962C8B-B14F-4D97-AF65-F5344CB8AC3E}">
        <p14:creationId xmlns:p14="http://schemas.microsoft.com/office/powerpoint/2010/main" val="1794365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8E4C-AB62-2DC0-076D-B48C15DAAA49}"/>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77372463-7601-EF19-DDBD-B70B926ABCFB}"/>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18723-9861-B941-5170-B000F36D6D18}"/>
              </a:ext>
            </a:extLst>
          </p:cNvPr>
          <p:cNvSpPr txBox="1">
            <a:spLocks noGrp="1"/>
          </p:cNvSpPr>
          <p:nvPr>
            <p:ph type="dt" sz="half" idx="7"/>
          </p:nvPr>
        </p:nvSpPr>
        <p:spPr/>
        <p:txBody>
          <a:bodyPr/>
          <a:lstStyle>
            <a:lvl1pPr>
              <a:defRPr/>
            </a:lvl1pPr>
          </a:lstStyle>
          <a:p>
            <a:pPr lvl="0"/>
            <a:fld id="{98A8D488-F8AE-0149-B769-A3441C9BF21F}" type="datetime1">
              <a:rPr lang="en-US"/>
              <a:pPr lvl="0"/>
              <a:t>9/16/2025</a:t>
            </a:fld>
            <a:endParaRPr lang="en-US"/>
          </a:p>
        </p:txBody>
      </p:sp>
      <p:sp>
        <p:nvSpPr>
          <p:cNvPr id="5" name="Footer Placeholder 4">
            <a:extLst>
              <a:ext uri="{FF2B5EF4-FFF2-40B4-BE49-F238E27FC236}">
                <a16:creationId xmlns:a16="http://schemas.microsoft.com/office/drawing/2014/main" id="{61B0A608-7E73-3CBB-AF97-5AD6715260CA}"/>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C43CC8F4-EB2E-E8FF-43E8-1F20FDC3A0B2}"/>
              </a:ext>
            </a:extLst>
          </p:cNvPr>
          <p:cNvSpPr txBox="1">
            <a:spLocks noGrp="1"/>
          </p:cNvSpPr>
          <p:nvPr>
            <p:ph type="sldNum" sz="quarter" idx="8"/>
          </p:nvPr>
        </p:nvSpPr>
        <p:spPr/>
        <p:txBody>
          <a:bodyPr/>
          <a:lstStyle>
            <a:lvl1pPr>
              <a:defRPr/>
            </a:lvl1pPr>
          </a:lstStyle>
          <a:p>
            <a:pPr lvl="0"/>
            <a:fld id="{F5486953-1BAF-FF42-99BE-536621FD9F77}" type="slidenum">
              <a:t>‹#›</a:t>
            </a:fld>
            <a:endParaRPr lang="en-US"/>
          </a:p>
        </p:txBody>
      </p:sp>
    </p:spTree>
    <p:extLst>
      <p:ext uri="{BB962C8B-B14F-4D97-AF65-F5344CB8AC3E}">
        <p14:creationId xmlns:p14="http://schemas.microsoft.com/office/powerpoint/2010/main" val="1942718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3F70-5301-5972-E598-362CEFF9BE34}"/>
              </a:ext>
            </a:extLst>
          </p:cNvPr>
          <p:cNvSpPr txBox="1">
            <a:spLocks noGrp="1"/>
          </p:cNvSpPr>
          <p:nvPr>
            <p:ph type="title"/>
          </p:nvPr>
        </p:nvSpPr>
        <p:spPr>
          <a:xfrm>
            <a:off x="630241" y="457200"/>
            <a:ext cx="2949570" cy="1600200"/>
          </a:xfrm>
        </p:spPr>
        <p:txBody>
          <a:bodyPr anchor="b"/>
          <a:lstStyle>
            <a:lvl1pPr>
              <a:defRPr sz="3200"/>
            </a:lvl1pPr>
          </a:lstStyle>
          <a:p>
            <a:pPr lvl="0"/>
            <a:r>
              <a:rPr lang="en-US"/>
              <a:t>Click to edit Master title style</a:t>
            </a:r>
            <a:endParaRPr lang="el-GR"/>
          </a:p>
        </p:txBody>
      </p:sp>
      <p:sp>
        <p:nvSpPr>
          <p:cNvPr id="3" name="Picture Placeholder 2">
            <a:extLst>
              <a:ext uri="{FF2B5EF4-FFF2-40B4-BE49-F238E27FC236}">
                <a16:creationId xmlns:a16="http://schemas.microsoft.com/office/drawing/2014/main" id="{AF0F91A9-46D7-2557-CC6B-F116C02154EE}"/>
              </a:ext>
            </a:extLst>
          </p:cNvPr>
          <p:cNvSpPr txBox="1">
            <a:spLocks noGrp="1"/>
          </p:cNvSpPr>
          <p:nvPr>
            <p:ph type="pic" idx="1"/>
          </p:nvPr>
        </p:nvSpPr>
        <p:spPr>
          <a:xfrm>
            <a:off x="3887791" y="987423"/>
            <a:ext cx="4629149" cy="4873623"/>
          </a:xfrm>
        </p:spPr>
        <p:txBody>
          <a:bodyPr/>
          <a:lstStyle>
            <a:lvl1pPr marL="0" indent="0">
              <a:buNone/>
              <a:defRPr lang="el-GR" sz="3200"/>
            </a:lvl1pPr>
          </a:lstStyle>
          <a:p>
            <a:pPr lvl="0"/>
            <a:endParaRPr lang="el-GR"/>
          </a:p>
        </p:txBody>
      </p:sp>
      <p:sp>
        <p:nvSpPr>
          <p:cNvPr id="4" name="Text Placeholder 3">
            <a:extLst>
              <a:ext uri="{FF2B5EF4-FFF2-40B4-BE49-F238E27FC236}">
                <a16:creationId xmlns:a16="http://schemas.microsoft.com/office/drawing/2014/main" id="{78C1FAD5-ACCC-BD52-19A9-C51B1E5A1D0C}"/>
              </a:ext>
            </a:extLst>
          </p:cNvPr>
          <p:cNvSpPr txBox="1">
            <a:spLocks noGrp="1"/>
          </p:cNvSpPr>
          <p:nvPr>
            <p:ph type="body" idx="2"/>
          </p:nvPr>
        </p:nvSpPr>
        <p:spPr>
          <a:xfrm>
            <a:off x="630241" y="2057400"/>
            <a:ext cx="294957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038D6A18-B0C5-8815-20F3-BDBFC8BF7355}"/>
              </a:ext>
            </a:extLst>
          </p:cNvPr>
          <p:cNvSpPr txBox="1">
            <a:spLocks noGrp="1"/>
          </p:cNvSpPr>
          <p:nvPr>
            <p:ph type="dt" sz="half" idx="7"/>
          </p:nvPr>
        </p:nvSpPr>
        <p:spPr/>
        <p:txBody>
          <a:bodyPr/>
          <a:lstStyle>
            <a:lvl1pPr>
              <a:defRPr/>
            </a:lvl1pPr>
          </a:lstStyle>
          <a:p>
            <a:pPr lvl="0"/>
            <a:fld id="{AC859E58-3B68-0444-99D1-C4D247820C83}" type="datetime1">
              <a:rPr lang="el-GR"/>
              <a:pPr lvl="0"/>
              <a:t>16/9/2025</a:t>
            </a:fld>
            <a:endParaRPr lang="el-GR"/>
          </a:p>
        </p:txBody>
      </p:sp>
      <p:sp>
        <p:nvSpPr>
          <p:cNvPr id="6" name="Footer Placeholder 5">
            <a:extLst>
              <a:ext uri="{FF2B5EF4-FFF2-40B4-BE49-F238E27FC236}">
                <a16:creationId xmlns:a16="http://schemas.microsoft.com/office/drawing/2014/main" id="{63A85334-37DC-7146-4827-3BE831112BCE}"/>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66ADF772-37C4-6F0D-1DD8-FB2C759F84F1}"/>
              </a:ext>
            </a:extLst>
          </p:cNvPr>
          <p:cNvSpPr txBox="1">
            <a:spLocks noGrp="1"/>
          </p:cNvSpPr>
          <p:nvPr>
            <p:ph type="sldNum" sz="quarter" idx="8"/>
          </p:nvPr>
        </p:nvSpPr>
        <p:spPr/>
        <p:txBody>
          <a:bodyPr/>
          <a:lstStyle>
            <a:lvl1pPr>
              <a:defRPr/>
            </a:lvl1pPr>
          </a:lstStyle>
          <a:p>
            <a:pPr lvl="0"/>
            <a:fld id="{1064A599-D592-3142-810F-3DDC3797101C}" type="slidenum">
              <a:t>‹#›</a:t>
            </a:fld>
            <a:endParaRPr lang="el-GR"/>
          </a:p>
        </p:txBody>
      </p:sp>
    </p:spTree>
    <p:extLst>
      <p:ext uri="{BB962C8B-B14F-4D97-AF65-F5344CB8AC3E}">
        <p14:creationId xmlns:p14="http://schemas.microsoft.com/office/powerpoint/2010/main" val="2822701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6947-1D6E-EFCB-1761-5A9D1D9818F1}"/>
              </a:ext>
            </a:extLst>
          </p:cNvPr>
          <p:cNvSpPr txBox="1">
            <a:spLocks noGrp="1"/>
          </p:cNvSpPr>
          <p:nvPr>
            <p:ph type="title"/>
          </p:nvPr>
        </p:nvSpPr>
        <p:spPr/>
        <p:txBody>
          <a:bodyPr/>
          <a:lstStyle>
            <a:lvl1pPr>
              <a:defRPr/>
            </a:lvl1pPr>
          </a:lstStyle>
          <a:p>
            <a:pPr lvl="0"/>
            <a:r>
              <a:rPr lang="en-US"/>
              <a:t>Click to edit Master title style</a:t>
            </a:r>
            <a:endParaRPr lang="el-GR"/>
          </a:p>
        </p:txBody>
      </p:sp>
      <p:sp>
        <p:nvSpPr>
          <p:cNvPr id="3" name="Vertical Text Placeholder 2">
            <a:extLst>
              <a:ext uri="{FF2B5EF4-FFF2-40B4-BE49-F238E27FC236}">
                <a16:creationId xmlns:a16="http://schemas.microsoft.com/office/drawing/2014/main" id="{16B70E05-9662-7535-C771-B98A5D4F771D}"/>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48DE8C4A-C399-4AE7-FE48-91F58F23CE3A}"/>
              </a:ext>
            </a:extLst>
          </p:cNvPr>
          <p:cNvSpPr txBox="1">
            <a:spLocks noGrp="1"/>
          </p:cNvSpPr>
          <p:nvPr>
            <p:ph type="dt" sz="half" idx="7"/>
          </p:nvPr>
        </p:nvSpPr>
        <p:spPr/>
        <p:txBody>
          <a:bodyPr/>
          <a:lstStyle>
            <a:lvl1pPr>
              <a:defRPr/>
            </a:lvl1pPr>
          </a:lstStyle>
          <a:p>
            <a:pPr lvl="0"/>
            <a:fld id="{4A6850F7-8844-6E41-9D07-941DF269584C}" type="datetime1">
              <a:rPr lang="el-GR"/>
              <a:pPr lvl="0"/>
              <a:t>16/9/2025</a:t>
            </a:fld>
            <a:endParaRPr lang="el-GR"/>
          </a:p>
        </p:txBody>
      </p:sp>
      <p:sp>
        <p:nvSpPr>
          <p:cNvPr id="5" name="Footer Placeholder 4">
            <a:extLst>
              <a:ext uri="{FF2B5EF4-FFF2-40B4-BE49-F238E27FC236}">
                <a16:creationId xmlns:a16="http://schemas.microsoft.com/office/drawing/2014/main" id="{E90950E5-FC08-6C11-A242-FCCFD17DF3BB}"/>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391BA053-7B99-5FC2-E7FC-A8541EB18535}"/>
              </a:ext>
            </a:extLst>
          </p:cNvPr>
          <p:cNvSpPr txBox="1">
            <a:spLocks noGrp="1"/>
          </p:cNvSpPr>
          <p:nvPr>
            <p:ph type="sldNum" sz="quarter" idx="8"/>
          </p:nvPr>
        </p:nvSpPr>
        <p:spPr/>
        <p:txBody>
          <a:bodyPr/>
          <a:lstStyle>
            <a:lvl1pPr>
              <a:defRPr/>
            </a:lvl1pPr>
          </a:lstStyle>
          <a:p>
            <a:pPr lvl="0"/>
            <a:fld id="{CD8EB8DF-FA02-204F-A35D-F132134FFE8F}" type="slidenum">
              <a:t>‹#›</a:t>
            </a:fld>
            <a:endParaRPr lang="el-GR"/>
          </a:p>
        </p:txBody>
      </p:sp>
    </p:spTree>
    <p:extLst>
      <p:ext uri="{BB962C8B-B14F-4D97-AF65-F5344CB8AC3E}">
        <p14:creationId xmlns:p14="http://schemas.microsoft.com/office/powerpoint/2010/main" val="46393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4BAD8D-C7BB-692F-485C-298B1DA35128}"/>
              </a:ext>
            </a:extLst>
          </p:cNvPr>
          <p:cNvSpPr txBox="1">
            <a:spLocks noGrp="1"/>
          </p:cNvSpPr>
          <p:nvPr>
            <p:ph type="title" orient="vert"/>
          </p:nvPr>
        </p:nvSpPr>
        <p:spPr>
          <a:xfrm>
            <a:off x="6543675" y="365129"/>
            <a:ext cx="1971674" cy="5811834"/>
          </a:xfrm>
        </p:spPr>
        <p:txBody>
          <a:bodyPr vert="eaVert"/>
          <a:lstStyle>
            <a:lvl1pPr>
              <a:defRPr/>
            </a:lvl1pPr>
          </a:lstStyle>
          <a:p>
            <a:pPr lvl="0"/>
            <a:r>
              <a:rPr lang="en-US"/>
              <a:t>Click to edit Master title style</a:t>
            </a:r>
            <a:endParaRPr lang="el-GR"/>
          </a:p>
        </p:txBody>
      </p:sp>
      <p:sp>
        <p:nvSpPr>
          <p:cNvPr id="3" name="Vertical Text Placeholder 2">
            <a:extLst>
              <a:ext uri="{FF2B5EF4-FFF2-40B4-BE49-F238E27FC236}">
                <a16:creationId xmlns:a16="http://schemas.microsoft.com/office/drawing/2014/main" id="{F0B11C43-B5A5-16A6-8992-70784EF96FE8}"/>
              </a:ext>
            </a:extLst>
          </p:cNvPr>
          <p:cNvSpPr txBox="1">
            <a:spLocks noGrp="1"/>
          </p:cNvSpPr>
          <p:nvPr>
            <p:ph type="body" orient="vert" idx="1"/>
          </p:nvPr>
        </p:nvSpPr>
        <p:spPr>
          <a:xfrm>
            <a:off x="628650" y="365129"/>
            <a:ext cx="5762621"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F0212BCE-C036-6821-01D5-F874F134A7FF}"/>
              </a:ext>
            </a:extLst>
          </p:cNvPr>
          <p:cNvSpPr txBox="1">
            <a:spLocks noGrp="1"/>
          </p:cNvSpPr>
          <p:nvPr>
            <p:ph type="dt" sz="half" idx="7"/>
          </p:nvPr>
        </p:nvSpPr>
        <p:spPr/>
        <p:txBody>
          <a:bodyPr/>
          <a:lstStyle>
            <a:lvl1pPr>
              <a:defRPr/>
            </a:lvl1pPr>
          </a:lstStyle>
          <a:p>
            <a:pPr lvl="0"/>
            <a:fld id="{A168D3B9-1BE0-9E46-B394-929B00020E9E}" type="datetime1">
              <a:rPr lang="el-GR"/>
              <a:pPr lvl="0"/>
              <a:t>16/9/2025</a:t>
            </a:fld>
            <a:endParaRPr lang="el-GR"/>
          </a:p>
        </p:txBody>
      </p:sp>
      <p:sp>
        <p:nvSpPr>
          <p:cNvPr id="5" name="Footer Placeholder 4">
            <a:extLst>
              <a:ext uri="{FF2B5EF4-FFF2-40B4-BE49-F238E27FC236}">
                <a16:creationId xmlns:a16="http://schemas.microsoft.com/office/drawing/2014/main" id="{BB09F9C6-FD67-4C44-6619-F34AD74B54CB}"/>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433CDC86-0B0D-C374-E94F-B83324E8F3D2}"/>
              </a:ext>
            </a:extLst>
          </p:cNvPr>
          <p:cNvSpPr txBox="1">
            <a:spLocks noGrp="1"/>
          </p:cNvSpPr>
          <p:nvPr>
            <p:ph type="sldNum" sz="quarter" idx="8"/>
          </p:nvPr>
        </p:nvSpPr>
        <p:spPr/>
        <p:txBody>
          <a:bodyPr/>
          <a:lstStyle>
            <a:lvl1pPr>
              <a:defRPr/>
            </a:lvl1pPr>
          </a:lstStyle>
          <a:p>
            <a:pPr lvl="0"/>
            <a:fld id="{BD8EEFD7-B8B6-7649-BB7D-D30D414BCA90}" type="slidenum">
              <a:t>‹#›</a:t>
            </a:fld>
            <a:endParaRPr lang="el-GR"/>
          </a:p>
        </p:txBody>
      </p:sp>
    </p:spTree>
    <p:extLst>
      <p:ext uri="{BB962C8B-B14F-4D97-AF65-F5344CB8AC3E}">
        <p14:creationId xmlns:p14="http://schemas.microsoft.com/office/powerpoint/2010/main" val="588466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A0348-6A5D-8C1A-2C25-6D7F4438F8F3}"/>
              </a:ext>
            </a:extLst>
          </p:cNvPr>
          <p:cNvSpPr txBox="1">
            <a:spLocks noGrp="1"/>
          </p:cNvSpPr>
          <p:nvPr>
            <p:ph type="ctrTitle"/>
          </p:nvPr>
        </p:nvSpPr>
        <p:spPr>
          <a:xfrm>
            <a:off x="1143000" y="1122361"/>
            <a:ext cx="6858000" cy="2387598"/>
          </a:xfrm>
        </p:spPr>
        <p:txBody>
          <a:bodyPr anchor="b" anchorCtr="1"/>
          <a:lstStyle>
            <a:lvl1pPr algn="ctr">
              <a:defRPr sz="6000"/>
            </a:lvl1pPr>
          </a:lstStyle>
          <a:p>
            <a:pPr lvl="0"/>
            <a:r>
              <a:rPr lang="en-US"/>
              <a:t>Click to edit Master title style</a:t>
            </a:r>
            <a:endParaRPr lang="el-GR"/>
          </a:p>
        </p:txBody>
      </p:sp>
      <p:sp>
        <p:nvSpPr>
          <p:cNvPr id="3" name="Subtitle 2">
            <a:extLst>
              <a:ext uri="{FF2B5EF4-FFF2-40B4-BE49-F238E27FC236}">
                <a16:creationId xmlns:a16="http://schemas.microsoft.com/office/drawing/2014/main" id="{99250937-DA9E-45A7-74E5-1CF57DCA6EBF}"/>
              </a:ext>
            </a:extLst>
          </p:cNvPr>
          <p:cNvSpPr txBox="1">
            <a:spLocks noGrp="1"/>
          </p:cNvSpPr>
          <p:nvPr>
            <p:ph type="subTitle" idx="1"/>
          </p:nvPr>
        </p:nvSpPr>
        <p:spPr>
          <a:xfrm>
            <a:off x="1143000" y="3602041"/>
            <a:ext cx="6858000" cy="1655758"/>
          </a:xfrm>
        </p:spPr>
        <p:txBody>
          <a:bodyPr anchorCtr="1"/>
          <a:lstStyle>
            <a:lvl1pPr marL="0" indent="0" algn="ctr">
              <a:buNone/>
              <a:defRPr sz="2400"/>
            </a:lvl1pPr>
          </a:lstStyle>
          <a:p>
            <a:pPr lvl="0"/>
            <a:r>
              <a:rPr lang="en-US"/>
              <a:t>Click to edit Master subtitle style</a:t>
            </a:r>
            <a:endParaRPr lang="el-GR"/>
          </a:p>
        </p:txBody>
      </p:sp>
      <p:sp>
        <p:nvSpPr>
          <p:cNvPr id="4" name="Date Placeholder 3">
            <a:extLst>
              <a:ext uri="{FF2B5EF4-FFF2-40B4-BE49-F238E27FC236}">
                <a16:creationId xmlns:a16="http://schemas.microsoft.com/office/drawing/2014/main" id="{71BB3649-57D3-41A8-5C18-300EA33A1811}"/>
              </a:ext>
            </a:extLst>
          </p:cNvPr>
          <p:cNvSpPr txBox="1">
            <a:spLocks noGrp="1"/>
          </p:cNvSpPr>
          <p:nvPr>
            <p:ph type="dt" sz="half" idx="7"/>
          </p:nvPr>
        </p:nvSpPr>
        <p:spPr/>
        <p:txBody>
          <a:bodyPr/>
          <a:lstStyle>
            <a:lvl1pPr>
              <a:defRPr/>
            </a:lvl1pPr>
          </a:lstStyle>
          <a:p>
            <a:pPr lvl="0"/>
            <a:fld id="{909CEA6B-C0B0-4446-ACE8-FD3062678250}" type="datetime1">
              <a:rPr lang="el-GR"/>
              <a:pPr lvl="0"/>
              <a:t>16/9/2025</a:t>
            </a:fld>
            <a:endParaRPr lang="el-GR"/>
          </a:p>
        </p:txBody>
      </p:sp>
      <p:sp>
        <p:nvSpPr>
          <p:cNvPr id="5" name="Footer Placeholder 4">
            <a:extLst>
              <a:ext uri="{FF2B5EF4-FFF2-40B4-BE49-F238E27FC236}">
                <a16:creationId xmlns:a16="http://schemas.microsoft.com/office/drawing/2014/main" id="{6318FB19-BFFF-E7E4-02EF-51C58B5D1E6A}"/>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8BED3BF6-64C5-4A51-8794-0EE1012DF3CC}"/>
              </a:ext>
            </a:extLst>
          </p:cNvPr>
          <p:cNvSpPr txBox="1">
            <a:spLocks noGrp="1"/>
          </p:cNvSpPr>
          <p:nvPr>
            <p:ph type="sldNum" sz="quarter" idx="8"/>
          </p:nvPr>
        </p:nvSpPr>
        <p:spPr/>
        <p:txBody>
          <a:bodyPr/>
          <a:lstStyle>
            <a:lvl1pPr>
              <a:defRPr/>
            </a:lvl1pPr>
          </a:lstStyle>
          <a:p>
            <a:pPr lvl="0"/>
            <a:fld id="{1AC3CD48-CD61-7243-9BE1-CF7D5E4D191F}" type="slidenum">
              <a:t>‹#›</a:t>
            </a:fld>
            <a:endParaRPr lang="el-GR"/>
          </a:p>
        </p:txBody>
      </p:sp>
    </p:spTree>
    <p:extLst>
      <p:ext uri="{BB962C8B-B14F-4D97-AF65-F5344CB8AC3E}">
        <p14:creationId xmlns:p14="http://schemas.microsoft.com/office/powerpoint/2010/main" val="2086402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EABB5-8797-A8FD-59EB-5ADC511B6E22}"/>
              </a:ext>
            </a:extLst>
          </p:cNvPr>
          <p:cNvSpPr txBox="1">
            <a:spLocks noGrp="1"/>
          </p:cNvSpPr>
          <p:nvPr>
            <p:ph type="title"/>
          </p:nvPr>
        </p:nvSpPr>
        <p:spPr/>
        <p:txBody>
          <a:bodyPr/>
          <a:lstStyle>
            <a:lvl1pPr>
              <a:defRPr/>
            </a:lvl1pPr>
          </a:lstStyle>
          <a:p>
            <a:pPr lvl="0"/>
            <a:r>
              <a:rPr lang="en-US"/>
              <a:t>Click to edit Master title style</a:t>
            </a:r>
            <a:endParaRPr lang="el-GR"/>
          </a:p>
        </p:txBody>
      </p:sp>
      <p:sp>
        <p:nvSpPr>
          <p:cNvPr id="3" name="Content Placeholder 2">
            <a:extLst>
              <a:ext uri="{FF2B5EF4-FFF2-40B4-BE49-F238E27FC236}">
                <a16:creationId xmlns:a16="http://schemas.microsoft.com/office/drawing/2014/main" id="{73FF44F6-A46B-DAD2-41F5-9CE3BE92050B}"/>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4C068C9F-A7ED-E009-C17C-412D118091A7}"/>
              </a:ext>
            </a:extLst>
          </p:cNvPr>
          <p:cNvSpPr txBox="1">
            <a:spLocks noGrp="1"/>
          </p:cNvSpPr>
          <p:nvPr>
            <p:ph type="dt" sz="half" idx="7"/>
          </p:nvPr>
        </p:nvSpPr>
        <p:spPr/>
        <p:txBody>
          <a:bodyPr/>
          <a:lstStyle>
            <a:lvl1pPr>
              <a:defRPr/>
            </a:lvl1pPr>
          </a:lstStyle>
          <a:p>
            <a:pPr lvl="0"/>
            <a:fld id="{185ECEB3-F12A-1D41-B889-1262DF96D477}" type="datetime1">
              <a:rPr lang="el-GR"/>
              <a:pPr lvl="0"/>
              <a:t>16/9/2025</a:t>
            </a:fld>
            <a:endParaRPr lang="el-GR"/>
          </a:p>
        </p:txBody>
      </p:sp>
      <p:sp>
        <p:nvSpPr>
          <p:cNvPr id="5" name="Footer Placeholder 4">
            <a:extLst>
              <a:ext uri="{FF2B5EF4-FFF2-40B4-BE49-F238E27FC236}">
                <a16:creationId xmlns:a16="http://schemas.microsoft.com/office/drawing/2014/main" id="{D8A3304D-93CD-E088-C731-B0B72A72391E}"/>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6ED3573B-B6E3-6AA1-BE04-68B578D525AE}"/>
              </a:ext>
            </a:extLst>
          </p:cNvPr>
          <p:cNvSpPr txBox="1">
            <a:spLocks noGrp="1"/>
          </p:cNvSpPr>
          <p:nvPr>
            <p:ph type="sldNum" sz="quarter" idx="8"/>
          </p:nvPr>
        </p:nvSpPr>
        <p:spPr/>
        <p:txBody>
          <a:bodyPr/>
          <a:lstStyle>
            <a:lvl1pPr>
              <a:defRPr/>
            </a:lvl1pPr>
          </a:lstStyle>
          <a:p>
            <a:pPr lvl="0"/>
            <a:fld id="{A7BB66A2-8ED8-8940-A513-F2C5EEA76388}" type="slidenum">
              <a:t>‹#›</a:t>
            </a:fld>
            <a:endParaRPr lang="el-GR"/>
          </a:p>
        </p:txBody>
      </p:sp>
    </p:spTree>
    <p:extLst>
      <p:ext uri="{BB962C8B-B14F-4D97-AF65-F5344CB8AC3E}">
        <p14:creationId xmlns:p14="http://schemas.microsoft.com/office/powerpoint/2010/main" val="3968656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47D02-24FD-FFEF-6168-50E990D8E58D}"/>
              </a:ext>
            </a:extLst>
          </p:cNvPr>
          <p:cNvSpPr txBox="1">
            <a:spLocks noGrp="1"/>
          </p:cNvSpPr>
          <p:nvPr>
            <p:ph type="title"/>
          </p:nvPr>
        </p:nvSpPr>
        <p:spPr>
          <a:xfrm>
            <a:off x="623885" y="1709735"/>
            <a:ext cx="7886700" cy="2852735"/>
          </a:xfrm>
        </p:spPr>
        <p:txBody>
          <a:bodyPr anchor="b"/>
          <a:lstStyle>
            <a:lvl1pPr>
              <a:defRPr sz="6000"/>
            </a:lvl1pPr>
          </a:lstStyle>
          <a:p>
            <a:pPr lvl="0"/>
            <a:r>
              <a:rPr lang="en-US"/>
              <a:t>Click to edit Master title style</a:t>
            </a:r>
            <a:endParaRPr lang="el-GR"/>
          </a:p>
        </p:txBody>
      </p:sp>
      <p:sp>
        <p:nvSpPr>
          <p:cNvPr id="3" name="Text Placeholder 2">
            <a:extLst>
              <a:ext uri="{FF2B5EF4-FFF2-40B4-BE49-F238E27FC236}">
                <a16:creationId xmlns:a16="http://schemas.microsoft.com/office/drawing/2014/main" id="{A6C583A7-7EC2-D95D-3FBB-0C91D3DE1462}"/>
              </a:ext>
            </a:extLst>
          </p:cNvPr>
          <p:cNvSpPr txBox="1">
            <a:spLocks noGrp="1"/>
          </p:cNvSpPr>
          <p:nvPr>
            <p:ph type="body" idx="1"/>
          </p:nvPr>
        </p:nvSpPr>
        <p:spPr>
          <a:xfrm>
            <a:off x="623885" y="4589465"/>
            <a:ext cx="78867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C9C56E78-3338-79A8-155E-F367DF692EC1}"/>
              </a:ext>
            </a:extLst>
          </p:cNvPr>
          <p:cNvSpPr txBox="1">
            <a:spLocks noGrp="1"/>
          </p:cNvSpPr>
          <p:nvPr>
            <p:ph type="dt" sz="half" idx="7"/>
          </p:nvPr>
        </p:nvSpPr>
        <p:spPr/>
        <p:txBody>
          <a:bodyPr/>
          <a:lstStyle>
            <a:lvl1pPr>
              <a:defRPr/>
            </a:lvl1pPr>
          </a:lstStyle>
          <a:p>
            <a:pPr lvl="0"/>
            <a:fld id="{68E4E7EB-D7BC-F94A-8CD5-F2E287449EBB}" type="datetime1">
              <a:rPr lang="el-GR"/>
              <a:pPr lvl="0"/>
              <a:t>16/9/2025</a:t>
            </a:fld>
            <a:endParaRPr lang="el-GR"/>
          </a:p>
        </p:txBody>
      </p:sp>
      <p:sp>
        <p:nvSpPr>
          <p:cNvPr id="5" name="Footer Placeholder 4">
            <a:extLst>
              <a:ext uri="{FF2B5EF4-FFF2-40B4-BE49-F238E27FC236}">
                <a16:creationId xmlns:a16="http://schemas.microsoft.com/office/drawing/2014/main" id="{4C0DF4D4-714C-83F7-A3F1-D390E246F331}"/>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E920B695-BB69-3BFA-4B3B-F6819E134083}"/>
              </a:ext>
            </a:extLst>
          </p:cNvPr>
          <p:cNvSpPr txBox="1">
            <a:spLocks noGrp="1"/>
          </p:cNvSpPr>
          <p:nvPr>
            <p:ph type="sldNum" sz="quarter" idx="8"/>
          </p:nvPr>
        </p:nvSpPr>
        <p:spPr/>
        <p:txBody>
          <a:bodyPr/>
          <a:lstStyle>
            <a:lvl1pPr>
              <a:defRPr/>
            </a:lvl1pPr>
          </a:lstStyle>
          <a:p>
            <a:pPr lvl="0"/>
            <a:fld id="{86402F3E-9C3D-0947-9ECD-A5109D1F7BB9}" type="slidenum">
              <a:t>‹#›</a:t>
            </a:fld>
            <a:endParaRPr lang="el-GR"/>
          </a:p>
        </p:txBody>
      </p:sp>
    </p:spTree>
    <p:extLst>
      <p:ext uri="{BB962C8B-B14F-4D97-AF65-F5344CB8AC3E}">
        <p14:creationId xmlns:p14="http://schemas.microsoft.com/office/powerpoint/2010/main" val="1215254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737E8-5D24-D081-043C-679635AD0CC1}"/>
              </a:ext>
            </a:extLst>
          </p:cNvPr>
          <p:cNvSpPr txBox="1">
            <a:spLocks noGrp="1"/>
          </p:cNvSpPr>
          <p:nvPr>
            <p:ph type="title"/>
          </p:nvPr>
        </p:nvSpPr>
        <p:spPr/>
        <p:txBody>
          <a:bodyPr/>
          <a:lstStyle>
            <a:lvl1pPr>
              <a:defRPr/>
            </a:lvl1pPr>
          </a:lstStyle>
          <a:p>
            <a:pPr lvl="0"/>
            <a:r>
              <a:rPr lang="en-US"/>
              <a:t>Click to edit Master title style</a:t>
            </a:r>
            <a:endParaRPr lang="el-GR"/>
          </a:p>
        </p:txBody>
      </p:sp>
      <p:sp>
        <p:nvSpPr>
          <p:cNvPr id="3" name="Content Placeholder 2">
            <a:extLst>
              <a:ext uri="{FF2B5EF4-FFF2-40B4-BE49-F238E27FC236}">
                <a16:creationId xmlns:a16="http://schemas.microsoft.com/office/drawing/2014/main" id="{8BEDC3D4-B7C8-A8A1-9522-0071D5E65B2C}"/>
              </a:ext>
            </a:extLst>
          </p:cNvPr>
          <p:cNvSpPr txBox="1">
            <a:spLocks noGrp="1"/>
          </p:cNvSpPr>
          <p:nvPr>
            <p:ph idx="1"/>
          </p:nvPr>
        </p:nvSpPr>
        <p:spPr>
          <a:xfrm>
            <a:off x="628650" y="1825627"/>
            <a:ext cx="386715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8BC04FF8-7734-E963-F77F-FECF3154330C}"/>
              </a:ext>
            </a:extLst>
          </p:cNvPr>
          <p:cNvSpPr txBox="1">
            <a:spLocks noGrp="1"/>
          </p:cNvSpPr>
          <p:nvPr>
            <p:ph idx="2"/>
          </p:nvPr>
        </p:nvSpPr>
        <p:spPr>
          <a:xfrm>
            <a:off x="4648196" y="1825627"/>
            <a:ext cx="386715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9AD78E0D-BC82-CA5A-527D-30BE18A7D3E1}"/>
              </a:ext>
            </a:extLst>
          </p:cNvPr>
          <p:cNvSpPr txBox="1">
            <a:spLocks noGrp="1"/>
          </p:cNvSpPr>
          <p:nvPr>
            <p:ph type="dt" sz="half" idx="7"/>
          </p:nvPr>
        </p:nvSpPr>
        <p:spPr/>
        <p:txBody>
          <a:bodyPr/>
          <a:lstStyle>
            <a:lvl1pPr>
              <a:defRPr/>
            </a:lvl1pPr>
          </a:lstStyle>
          <a:p>
            <a:pPr lvl="0"/>
            <a:fld id="{77CFA4ED-0ADF-7E48-9C23-D28BEF80D4B2}" type="datetime1">
              <a:rPr lang="el-GR"/>
              <a:pPr lvl="0"/>
              <a:t>16/9/2025</a:t>
            </a:fld>
            <a:endParaRPr lang="el-GR"/>
          </a:p>
        </p:txBody>
      </p:sp>
      <p:sp>
        <p:nvSpPr>
          <p:cNvPr id="6" name="Footer Placeholder 5">
            <a:extLst>
              <a:ext uri="{FF2B5EF4-FFF2-40B4-BE49-F238E27FC236}">
                <a16:creationId xmlns:a16="http://schemas.microsoft.com/office/drawing/2014/main" id="{F193914C-8590-6F62-751F-4EAA8BC59FC6}"/>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25A6BAE1-1D22-70D9-E14B-256E35F966E3}"/>
              </a:ext>
            </a:extLst>
          </p:cNvPr>
          <p:cNvSpPr txBox="1">
            <a:spLocks noGrp="1"/>
          </p:cNvSpPr>
          <p:nvPr>
            <p:ph type="sldNum" sz="quarter" idx="8"/>
          </p:nvPr>
        </p:nvSpPr>
        <p:spPr/>
        <p:txBody>
          <a:bodyPr/>
          <a:lstStyle>
            <a:lvl1pPr>
              <a:defRPr/>
            </a:lvl1pPr>
          </a:lstStyle>
          <a:p>
            <a:pPr lvl="0"/>
            <a:fld id="{4DF66057-0236-C14A-9EAC-9BDA8DB51F5C}" type="slidenum">
              <a:t>‹#›</a:t>
            </a:fld>
            <a:endParaRPr lang="el-GR"/>
          </a:p>
        </p:txBody>
      </p:sp>
    </p:spTree>
    <p:extLst>
      <p:ext uri="{BB962C8B-B14F-4D97-AF65-F5344CB8AC3E}">
        <p14:creationId xmlns:p14="http://schemas.microsoft.com/office/powerpoint/2010/main" val="242706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31C8C-2AA5-A981-EC11-4C918738A733}"/>
              </a:ext>
            </a:extLst>
          </p:cNvPr>
          <p:cNvSpPr txBox="1">
            <a:spLocks noGrp="1"/>
          </p:cNvSpPr>
          <p:nvPr>
            <p:ph type="title"/>
          </p:nvPr>
        </p:nvSpPr>
        <p:spPr>
          <a:xfrm>
            <a:off x="630241" y="365129"/>
            <a:ext cx="7886700" cy="1325559"/>
          </a:xfrm>
        </p:spPr>
        <p:txBody>
          <a:bodyPr/>
          <a:lstStyle>
            <a:lvl1pPr>
              <a:defRPr/>
            </a:lvl1pPr>
          </a:lstStyle>
          <a:p>
            <a:pPr lvl="0"/>
            <a:r>
              <a:rPr lang="en-US"/>
              <a:t>Click to edit Master title style</a:t>
            </a:r>
            <a:endParaRPr lang="el-GR"/>
          </a:p>
        </p:txBody>
      </p:sp>
      <p:sp>
        <p:nvSpPr>
          <p:cNvPr id="3" name="Text Placeholder 2">
            <a:extLst>
              <a:ext uri="{FF2B5EF4-FFF2-40B4-BE49-F238E27FC236}">
                <a16:creationId xmlns:a16="http://schemas.microsoft.com/office/drawing/2014/main" id="{7F24D659-05A0-007B-FA71-B67A44F3F786}"/>
              </a:ext>
            </a:extLst>
          </p:cNvPr>
          <p:cNvSpPr txBox="1">
            <a:spLocks noGrp="1"/>
          </p:cNvSpPr>
          <p:nvPr>
            <p:ph type="body" idx="1"/>
          </p:nvPr>
        </p:nvSpPr>
        <p:spPr>
          <a:xfrm>
            <a:off x="630241" y="1681160"/>
            <a:ext cx="3868734"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AEB80D38-9BDB-B5AA-6FD6-38D3BBA1B2F5}"/>
              </a:ext>
            </a:extLst>
          </p:cNvPr>
          <p:cNvSpPr txBox="1">
            <a:spLocks noGrp="1"/>
          </p:cNvSpPr>
          <p:nvPr>
            <p:ph idx="2"/>
          </p:nvPr>
        </p:nvSpPr>
        <p:spPr>
          <a:xfrm>
            <a:off x="630241" y="2505071"/>
            <a:ext cx="386873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F9CA8DA2-F7E3-6D71-2B90-34051C886319}"/>
              </a:ext>
            </a:extLst>
          </p:cNvPr>
          <p:cNvSpPr txBox="1">
            <a:spLocks noGrp="1"/>
          </p:cNvSpPr>
          <p:nvPr>
            <p:ph type="body" idx="3"/>
          </p:nvPr>
        </p:nvSpPr>
        <p:spPr>
          <a:xfrm>
            <a:off x="4629149" y="1681160"/>
            <a:ext cx="3887791"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A9BAD1AE-B867-3E48-F854-EFEC142954A8}"/>
              </a:ext>
            </a:extLst>
          </p:cNvPr>
          <p:cNvSpPr txBox="1">
            <a:spLocks noGrp="1"/>
          </p:cNvSpPr>
          <p:nvPr>
            <p:ph idx="4"/>
          </p:nvPr>
        </p:nvSpPr>
        <p:spPr>
          <a:xfrm>
            <a:off x="4629149" y="2505071"/>
            <a:ext cx="3887791"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AA3E66DF-AA02-5197-8A93-D0C4FF5E325B}"/>
              </a:ext>
            </a:extLst>
          </p:cNvPr>
          <p:cNvSpPr txBox="1">
            <a:spLocks noGrp="1"/>
          </p:cNvSpPr>
          <p:nvPr>
            <p:ph type="dt" sz="half" idx="7"/>
          </p:nvPr>
        </p:nvSpPr>
        <p:spPr/>
        <p:txBody>
          <a:bodyPr/>
          <a:lstStyle>
            <a:lvl1pPr>
              <a:defRPr/>
            </a:lvl1pPr>
          </a:lstStyle>
          <a:p>
            <a:pPr lvl="0"/>
            <a:fld id="{55402BB9-9138-6C40-842D-0230F4AD7D90}" type="datetime1">
              <a:rPr lang="el-GR"/>
              <a:pPr lvl="0"/>
              <a:t>16/9/2025</a:t>
            </a:fld>
            <a:endParaRPr lang="el-GR"/>
          </a:p>
        </p:txBody>
      </p:sp>
      <p:sp>
        <p:nvSpPr>
          <p:cNvPr id="8" name="Footer Placeholder 7">
            <a:extLst>
              <a:ext uri="{FF2B5EF4-FFF2-40B4-BE49-F238E27FC236}">
                <a16:creationId xmlns:a16="http://schemas.microsoft.com/office/drawing/2014/main" id="{BD406399-CFEB-D073-B08F-AE83A50D36F1}"/>
              </a:ext>
            </a:extLst>
          </p:cNvPr>
          <p:cNvSpPr txBox="1">
            <a:spLocks noGrp="1"/>
          </p:cNvSpPr>
          <p:nvPr>
            <p:ph type="ftr" sz="quarter" idx="9"/>
          </p:nvPr>
        </p:nvSpPr>
        <p:spPr/>
        <p:txBody>
          <a:bodyPr/>
          <a:lstStyle>
            <a:lvl1pPr>
              <a:defRPr/>
            </a:lvl1pPr>
          </a:lstStyle>
          <a:p>
            <a:pPr lvl="0"/>
            <a:endParaRPr lang="el-GR"/>
          </a:p>
        </p:txBody>
      </p:sp>
      <p:sp>
        <p:nvSpPr>
          <p:cNvPr id="9" name="Slide Number Placeholder 8">
            <a:extLst>
              <a:ext uri="{FF2B5EF4-FFF2-40B4-BE49-F238E27FC236}">
                <a16:creationId xmlns:a16="http://schemas.microsoft.com/office/drawing/2014/main" id="{0AD21C6D-3453-EC48-6015-00D8D04A72E2}"/>
              </a:ext>
            </a:extLst>
          </p:cNvPr>
          <p:cNvSpPr txBox="1">
            <a:spLocks noGrp="1"/>
          </p:cNvSpPr>
          <p:nvPr>
            <p:ph type="sldNum" sz="quarter" idx="8"/>
          </p:nvPr>
        </p:nvSpPr>
        <p:spPr/>
        <p:txBody>
          <a:bodyPr/>
          <a:lstStyle>
            <a:lvl1pPr>
              <a:defRPr/>
            </a:lvl1pPr>
          </a:lstStyle>
          <a:p>
            <a:pPr lvl="0"/>
            <a:fld id="{EE4E0F8D-72FC-6344-87D6-D28BC6D62431}" type="slidenum">
              <a:t>‹#›</a:t>
            </a:fld>
            <a:endParaRPr lang="el-GR"/>
          </a:p>
        </p:txBody>
      </p:sp>
    </p:spTree>
    <p:extLst>
      <p:ext uri="{BB962C8B-B14F-4D97-AF65-F5344CB8AC3E}">
        <p14:creationId xmlns:p14="http://schemas.microsoft.com/office/powerpoint/2010/main" val="610591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06656-EA5A-16FB-2A46-085259076068}"/>
              </a:ext>
            </a:extLst>
          </p:cNvPr>
          <p:cNvSpPr txBox="1">
            <a:spLocks noGrp="1"/>
          </p:cNvSpPr>
          <p:nvPr>
            <p:ph type="title"/>
          </p:nvPr>
        </p:nvSpPr>
        <p:spPr/>
        <p:txBody>
          <a:bodyPr/>
          <a:lstStyle>
            <a:lvl1pPr>
              <a:defRPr/>
            </a:lvl1pPr>
          </a:lstStyle>
          <a:p>
            <a:pPr lvl="0"/>
            <a:r>
              <a:rPr lang="en-US"/>
              <a:t>Click to edit Master title style</a:t>
            </a:r>
            <a:endParaRPr lang="el-GR"/>
          </a:p>
        </p:txBody>
      </p:sp>
      <p:sp>
        <p:nvSpPr>
          <p:cNvPr id="3" name="Date Placeholder 2">
            <a:extLst>
              <a:ext uri="{FF2B5EF4-FFF2-40B4-BE49-F238E27FC236}">
                <a16:creationId xmlns:a16="http://schemas.microsoft.com/office/drawing/2014/main" id="{2F60C0A6-C2CF-E689-4ABF-3159D5CC174E}"/>
              </a:ext>
            </a:extLst>
          </p:cNvPr>
          <p:cNvSpPr txBox="1">
            <a:spLocks noGrp="1"/>
          </p:cNvSpPr>
          <p:nvPr>
            <p:ph type="dt" sz="half" idx="7"/>
          </p:nvPr>
        </p:nvSpPr>
        <p:spPr/>
        <p:txBody>
          <a:bodyPr/>
          <a:lstStyle>
            <a:lvl1pPr>
              <a:defRPr/>
            </a:lvl1pPr>
          </a:lstStyle>
          <a:p>
            <a:pPr lvl="0"/>
            <a:fld id="{B12E8DD9-775E-5D4E-8A70-2866EF170F56}" type="datetime1">
              <a:rPr lang="el-GR"/>
              <a:pPr lvl="0"/>
              <a:t>16/9/2025</a:t>
            </a:fld>
            <a:endParaRPr lang="el-GR"/>
          </a:p>
        </p:txBody>
      </p:sp>
      <p:sp>
        <p:nvSpPr>
          <p:cNvPr id="4" name="Footer Placeholder 3">
            <a:extLst>
              <a:ext uri="{FF2B5EF4-FFF2-40B4-BE49-F238E27FC236}">
                <a16:creationId xmlns:a16="http://schemas.microsoft.com/office/drawing/2014/main" id="{4202C289-565E-7740-FD65-B960C40E2E20}"/>
              </a:ext>
            </a:extLst>
          </p:cNvPr>
          <p:cNvSpPr txBox="1">
            <a:spLocks noGrp="1"/>
          </p:cNvSpPr>
          <p:nvPr>
            <p:ph type="ftr" sz="quarter" idx="9"/>
          </p:nvPr>
        </p:nvSpPr>
        <p:spPr/>
        <p:txBody>
          <a:bodyPr/>
          <a:lstStyle>
            <a:lvl1pPr>
              <a:defRPr/>
            </a:lvl1pPr>
          </a:lstStyle>
          <a:p>
            <a:pPr lvl="0"/>
            <a:endParaRPr lang="el-GR"/>
          </a:p>
        </p:txBody>
      </p:sp>
      <p:sp>
        <p:nvSpPr>
          <p:cNvPr id="5" name="Slide Number Placeholder 4">
            <a:extLst>
              <a:ext uri="{FF2B5EF4-FFF2-40B4-BE49-F238E27FC236}">
                <a16:creationId xmlns:a16="http://schemas.microsoft.com/office/drawing/2014/main" id="{5640E786-06FD-8C30-465E-0059B0A8CBB1}"/>
              </a:ext>
            </a:extLst>
          </p:cNvPr>
          <p:cNvSpPr txBox="1">
            <a:spLocks noGrp="1"/>
          </p:cNvSpPr>
          <p:nvPr>
            <p:ph type="sldNum" sz="quarter" idx="8"/>
          </p:nvPr>
        </p:nvSpPr>
        <p:spPr/>
        <p:txBody>
          <a:bodyPr/>
          <a:lstStyle>
            <a:lvl1pPr>
              <a:defRPr/>
            </a:lvl1pPr>
          </a:lstStyle>
          <a:p>
            <a:pPr lvl="0"/>
            <a:fld id="{678B0EBD-D719-694C-962F-F702D3394A86}" type="slidenum">
              <a:t>‹#›</a:t>
            </a:fld>
            <a:endParaRPr lang="el-GR"/>
          </a:p>
        </p:txBody>
      </p:sp>
    </p:spTree>
    <p:extLst>
      <p:ext uri="{BB962C8B-B14F-4D97-AF65-F5344CB8AC3E}">
        <p14:creationId xmlns:p14="http://schemas.microsoft.com/office/powerpoint/2010/main" val="3292159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AD4054-9FF7-F69C-5724-35144A937F08}"/>
              </a:ext>
            </a:extLst>
          </p:cNvPr>
          <p:cNvSpPr txBox="1">
            <a:spLocks noGrp="1"/>
          </p:cNvSpPr>
          <p:nvPr>
            <p:ph type="dt" sz="half" idx="7"/>
          </p:nvPr>
        </p:nvSpPr>
        <p:spPr/>
        <p:txBody>
          <a:bodyPr/>
          <a:lstStyle>
            <a:lvl1pPr>
              <a:defRPr/>
            </a:lvl1pPr>
          </a:lstStyle>
          <a:p>
            <a:pPr lvl="0"/>
            <a:fld id="{9E596214-C7EE-C245-8B12-F744F9B54E1D}" type="datetime1">
              <a:rPr lang="el-GR"/>
              <a:pPr lvl="0"/>
              <a:t>16/9/2025</a:t>
            </a:fld>
            <a:endParaRPr lang="el-GR"/>
          </a:p>
        </p:txBody>
      </p:sp>
      <p:sp>
        <p:nvSpPr>
          <p:cNvPr id="3" name="Footer Placeholder 2">
            <a:extLst>
              <a:ext uri="{FF2B5EF4-FFF2-40B4-BE49-F238E27FC236}">
                <a16:creationId xmlns:a16="http://schemas.microsoft.com/office/drawing/2014/main" id="{BEBF5727-4991-4517-580E-7E0B38F902CC}"/>
              </a:ext>
            </a:extLst>
          </p:cNvPr>
          <p:cNvSpPr txBox="1">
            <a:spLocks noGrp="1"/>
          </p:cNvSpPr>
          <p:nvPr>
            <p:ph type="ftr" sz="quarter" idx="9"/>
          </p:nvPr>
        </p:nvSpPr>
        <p:spPr/>
        <p:txBody>
          <a:bodyPr/>
          <a:lstStyle>
            <a:lvl1pPr>
              <a:defRPr/>
            </a:lvl1pPr>
          </a:lstStyle>
          <a:p>
            <a:pPr lvl="0"/>
            <a:endParaRPr lang="el-GR"/>
          </a:p>
        </p:txBody>
      </p:sp>
      <p:sp>
        <p:nvSpPr>
          <p:cNvPr id="4" name="Slide Number Placeholder 3">
            <a:extLst>
              <a:ext uri="{FF2B5EF4-FFF2-40B4-BE49-F238E27FC236}">
                <a16:creationId xmlns:a16="http://schemas.microsoft.com/office/drawing/2014/main" id="{D5896A80-4C79-CBD6-32F8-FA8FD25EA49F}"/>
              </a:ext>
            </a:extLst>
          </p:cNvPr>
          <p:cNvSpPr txBox="1">
            <a:spLocks noGrp="1"/>
          </p:cNvSpPr>
          <p:nvPr>
            <p:ph type="sldNum" sz="quarter" idx="8"/>
          </p:nvPr>
        </p:nvSpPr>
        <p:spPr/>
        <p:txBody>
          <a:bodyPr/>
          <a:lstStyle>
            <a:lvl1pPr>
              <a:defRPr/>
            </a:lvl1pPr>
          </a:lstStyle>
          <a:p>
            <a:pPr lvl="0"/>
            <a:fld id="{6D5D490C-5F4C-7C4E-B4FF-E30BA7C51CCD}" type="slidenum">
              <a:t>‹#›</a:t>
            </a:fld>
            <a:endParaRPr lang="el-GR"/>
          </a:p>
        </p:txBody>
      </p:sp>
    </p:spTree>
    <p:extLst>
      <p:ext uri="{BB962C8B-B14F-4D97-AF65-F5344CB8AC3E}">
        <p14:creationId xmlns:p14="http://schemas.microsoft.com/office/powerpoint/2010/main" val="761751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5D83C-99D1-EDF4-0111-0ACD7A42DDA2}"/>
              </a:ext>
            </a:extLst>
          </p:cNvPr>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a:extLst>
              <a:ext uri="{FF2B5EF4-FFF2-40B4-BE49-F238E27FC236}">
                <a16:creationId xmlns:a16="http://schemas.microsoft.com/office/drawing/2014/main" id="{3D00092D-3845-7605-357D-230C34B881B2}"/>
              </a:ext>
            </a:extLst>
          </p:cNvPr>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36558C5F-A8FE-2520-832F-F29CB6708EF4}"/>
              </a:ext>
            </a:extLst>
          </p:cNvPr>
          <p:cNvSpPr txBox="1">
            <a:spLocks noGrp="1"/>
          </p:cNvSpPr>
          <p:nvPr>
            <p:ph type="dt" sz="half" idx="7"/>
          </p:nvPr>
        </p:nvSpPr>
        <p:spPr/>
        <p:txBody>
          <a:bodyPr/>
          <a:lstStyle>
            <a:lvl1pPr>
              <a:defRPr/>
            </a:lvl1pPr>
          </a:lstStyle>
          <a:p>
            <a:pPr lvl="0"/>
            <a:fld id="{2826A0FA-68F5-9942-9188-4D6175864206}" type="datetime1">
              <a:rPr lang="en-US"/>
              <a:pPr lvl="0"/>
              <a:t>9/16/2025</a:t>
            </a:fld>
            <a:endParaRPr lang="en-US"/>
          </a:p>
        </p:txBody>
      </p:sp>
      <p:sp>
        <p:nvSpPr>
          <p:cNvPr id="5" name="Footer Placeholder 4">
            <a:extLst>
              <a:ext uri="{FF2B5EF4-FFF2-40B4-BE49-F238E27FC236}">
                <a16:creationId xmlns:a16="http://schemas.microsoft.com/office/drawing/2014/main" id="{FFF5357B-17D9-2033-0AC7-D7EA067D5214}"/>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74389D14-D839-1C75-C047-83D547D5509E}"/>
              </a:ext>
            </a:extLst>
          </p:cNvPr>
          <p:cNvSpPr txBox="1">
            <a:spLocks noGrp="1"/>
          </p:cNvSpPr>
          <p:nvPr>
            <p:ph type="sldNum" sz="quarter" idx="8"/>
          </p:nvPr>
        </p:nvSpPr>
        <p:spPr/>
        <p:txBody>
          <a:bodyPr/>
          <a:lstStyle>
            <a:lvl1pPr>
              <a:defRPr/>
            </a:lvl1pPr>
          </a:lstStyle>
          <a:p>
            <a:pPr lvl="0"/>
            <a:fld id="{C73B8BD0-DEB9-2749-8F02-0B704BC99B8E}" type="slidenum">
              <a:t>‹#›</a:t>
            </a:fld>
            <a:endParaRPr lang="en-US"/>
          </a:p>
        </p:txBody>
      </p:sp>
    </p:spTree>
    <p:extLst>
      <p:ext uri="{BB962C8B-B14F-4D97-AF65-F5344CB8AC3E}">
        <p14:creationId xmlns:p14="http://schemas.microsoft.com/office/powerpoint/2010/main" val="33298176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56BDF-C3BD-C1FB-46AF-FA9F8B068220}"/>
              </a:ext>
            </a:extLst>
          </p:cNvPr>
          <p:cNvSpPr txBox="1">
            <a:spLocks noGrp="1"/>
          </p:cNvSpPr>
          <p:nvPr>
            <p:ph type="title"/>
          </p:nvPr>
        </p:nvSpPr>
        <p:spPr>
          <a:xfrm>
            <a:off x="630241" y="457200"/>
            <a:ext cx="2949570" cy="1600200"/>
          </a:xfrm>
        </p:spPr>
        <p:txBody>
          <a:bodyPr anchor="b"/>
          <a:lstStyle>
            <a:lvl1pPr>
              <a:defRPr sz="3200"/>
            </a:lvl1pPr>
          </a:lstStyle>
          <a:p>
            <a:pPr lvl="0"/>
            <a:r>
              <a:rPr lang="en-US"/>
              <a:t>Click to edit Master title style</a:t>
            </a:r>
            <a:endParaRPr lang="el-GR"/>
          </a:p>
        </p:txBody>
      </p:sp>
      <p:sp>
        <p:nvSpPr>
          <p:cNvPr id="3" name="Content Placeholder 2">
            <a:extLst>
              <a:ext uri="{FF2B5EF4-FFF2-40B4-BE49-F238E27FC236}">
                <a16:creationId xmlns:a16="http://schemas.microsoft.com/office/drawing/2014/main" id="{EF4F6CE3-CE0D-2E0C-45D9-A36A4F771D3B}"/>
              </a:ext>
            </a:extLst>
          </p:cNvPr>
          <p:cNvSpPr txBox="1">
            <a:spLocks noGrp="1"/>
          </p:cNvSpPr>
          <p:nvPr>
            <p:ph idx="1"/>
          </p:nvPr>
        </p:nvSpPr>
        <p:spPr>
          <a:xfrm>
            <a:off x="3887791" y="987423"/>
            <a:ext cx="4629149"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776400CD-75EE-474E-2566-B05E60FE981F}"/>
              </a:ext>
            </a:extLst>
          </p:cNvPr>
          <p:cNvSpPr txBox="1">
            <a:spLocks noGrp="1"/>
          </p:cNvSpPr>
          <p:nvPr>
            <p:ph type="body" idx="2"/>
          </p:nvPr>
        </p:nvSpPr>
        <p:spPr>
          <a:xfrm>
            <a:off x="630241" y="2057400"/>
            <a:ext cx="294957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C0D174F3-B7E6-2866-B5B2-355A63555F4F}"/>
              </a:ext>
            </a:extLst>
          </p:cNvPr>
          <p:cNvSpPr txBox="1">
            <a:spLocks noGrp="1"/>
          </p:cNvSpPr>
          <p:nvPr>
            <p:ph type="dt" sz="half" idx="7"/>
          </p:nvPr>
        </p:nvSpPr>
        <p:spPr/>
        <p:txBody>
          <a:bodyPr/>
          <a:lstStyle>
            <a:lvl1pPr>
              <a:defRPr/>
            </a:lvl1pPr>
          </a:lstStyle>
          <a:p>
            <a:pPr lvl="0"/>
            <a:fld id="{E14912D4-C67A-E940-84D4-21F23CDA6FC9}" type="datetime1">
              <a:rPr lang="el-GR"/>
              <a:pPr lvl="0"/>
              <a:t>16/9/2025</a:t>
            </a:fld>
            <a:endParaRPr lang="el-GR"/>
          </a:p>
        </p:txBody>
      </p:sp>
      <p:sp>
        <p:nvSpPr>
          <p:cNvPr id="6" name="Footer Placeholder 5">
            <a:extLst>
              <a:ext uri="{FF2B5EF4-FFF2-40B4-BE49-F238E27FC236}">
                <a16:creationId xmlns:a16="http://schemas.microsoft.com/office/drawing/2014/main" id="{9391C588-DCAE-3DFE-AAC4-17411A4463ED}"/>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FD316F05-A55F-FB86-59B9-3B84B00D98CD}"/>
              </a:ext>
            </a:extLst>
          </p:cNvPr>
          <p:cNvSpPr txBox="1">
            <a:spLocks noGrp="1"/>
          </p:cNvSpPr>
          <p:nvPr>
            <p:ph type="sldNum" sz="quarter" idx="8"/>
          </p:nvPr>
        </p:nvSpPr>
        <p:spPr/>
        <p:txBody>
          <a:bodyPr/>
          <a:lstStyle>
            <a:lvl1pPr>
              <a:defRPr/>
            </a:lvl1pPr>
          </a:lstStyle>
          <a:p>
            <a:pPr lvl="0"/>
            <a:fld id="{FF94A16B-82FD-F541-95FB-0527293B4216}" type="slidenum">
              <a:t>‹#›</a:t>
            </a:fld>
            <a:endParaRPr lang="el-GR"/>
          </a:p>
        </p:txBody>
      </p:sp>
    </p:spTree>
    <p:extLst>
      <p:ext uri="{BB962C8B-B14F-4D97-AF65-F5344CB8AC3E}">
        <p14:creationId xmlns:p14="http://schemas.microsoft.com/office/powerpoint/2010/main" val="3007029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09AD0-CB94-45DF-3A86-76CB3E4AA271}"/>
              </a:ext>
            </a:extLst>
          </p:cNvPr>
          <p:cNvSpPr txBox="1">
            <a:spLocks noGrp="1"/>
          </p:cNvSpPr>
          <p:nvPr>
            <p:ph type="title"/>
          </p:nvPr>
        </p:nvSpPr>
        <p:spPr>
          <a:xfrm>
            <a:off x="630241" y="457200"/>
            <a:ext cx="2949570" cy="1600200"/>
          </a:xfrm>
        </p:spPr>
        <p:txBody>
          <a:bodyPr anchor="b"/>
          <a:lstStyle>
            <a:lvl1pPr>
              <a:defRPr sz="3200"/>
            </a:lvl1pPr>
          </a:lstStyle>
          <a:p>
            <a:pPr lvl="0"/>
            <a:r>
              <a:rPr lang="en-US"/>
              <a:t>Click to edit Master title style</a:t>
            </a:r>
            <a:endParaRPr lang="el-GR"/>
          </a:p>
        </p:txBody>
      </p:sp>
      <p:sp>
        <p:nvSpPr>
          <p:cNvPr id="3" name="Picture Placeholder 2">
            <a:extLst>
              <a:ext uri="{FF2B5EF4-FFF2-40B4-BE49-F238E27FC236}">
                <a16:creationId xmlns:a16="http://schemas.microsoft.com/office/drawing/2014/main" id="{69A4E944-6CC1-E604-0A1B-F508A691E8E6}"/>
              </a:ext>
            </a:extLst>
          </p:cNvPr>
          <p:cNvSpPr txBox="1">
            <a:spLocks noGrp="1"/>
          </p:cNvSpPr>
          <p:nvPr>
            <p:ph type="pic" idx="1"/>
          </p:nvPr>
        </p:nvSpPr>
        <p:spPr>
          <a:xfrm>
            <a:off x="3887791" y="987423"/>
            <a:ext cx="4629149" cy="4873623"/>
          </a:xfrm>
        </p:spPr>
        <p:txBody>
          <a:bodyPr/>
          <a:lstStyle>
            <a:lvl1pPr marL="0" indent="0">
              <a:buNone/>
              <a:defRPr lang="el-GR" sz="3200"/>
            </a:lvl1pPr>
          </a:lstStyle>
          <a:p>
            <a:pPr lvl="0"/>
            <a:endParaRPr lang="el-GR"/>
          </a:p>
        </p:txBody>
      </p:sp>
      <p:sp>
        <p:nvSpPr>
          <p:cNvPr id="4" name="Text Placeholder 3">
            <a:extLst>
              <a:ext uri="{FF2B5EF4-FFF2-40B4-BE49-F238E27FC236}">
                <a16:creationId xmlns:a16="http://schemas.microsoft.com/office/drawing/2014/main" id="{062C296D-3A19-CE83-E4FB-F0DB9F2B0014}"/>
              </a:ext>
            </a:extLst>
          </p:cNvPr>
          <p:cNvSpPr txBox="1">
            <a:spLocks noGrp="1"/>
          </p:cNvSpPr>
          <p:nvPr>
            <p:ph type="body" idx="2"/>
          </p:nvPr>
        </p:nvSpPr>
        <p:spPr>
          <a:xfrm>
            <a:off x="630241" y="2057400"/>
            <a:ext cx="294957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BC98B9A7-F4C7-B42A-21E0-20A5D124D5CC}"/>
              </a:ext>
            </a:extLst>
          </p:cNvPr>
          <p:cNvSpPr txBox="1">
            <a:spLocks noGrp="1"/>
          </p:cNvSpPr>
          <p:nvPr>
            <p:ph type="dt" sz="half" idx="7"/>
          </p:nvPr>
        </p:nvSpPr>
        <p:spPr/>
        <p:txBody>
          <a:bodyPr/>
          <a:lstStyle>
            <a:lvl1pPr>
              <a:defRPr/>
            </a:lvl1pPr>
          </a:lstStyle>
          <a:p>
            <a:pPr lvl="0"/>
            <a:fld id="{5BF279C2-36C7-9848-944B-8300C895432E}" type="datetime1">
              <a:rPr lang="el-GR"/>
              <a:pPr lvl="0"/>
              <a:t>16/9/2025</a:t>
            </a:fld>
            <a:endParaRPr lang="el-GR"/>
          </a:p>
        </p:txBody>
      </p:sp>
      <p:sp>
        <p:nvSpPr>
          <p:cNvPr id="6" name="Footer Placeholder 5">
            <a:extLst>
              <a:ext uri="{FF2B5EF4-FFF2-40B4-BE49-F238E27FC236}">
                <a16:creationId xmlns:a16="http://schemas.microsoft.com/office/drawing/2014/main" id="{C08CA130-C944-86FD-AE8E-6F5400EE66DA}"/>
              </a:ext>
            </a:extLst>
          </p:cNvPr>
          <p:cNvSpPr txBox="1">
            <a:spLocks noGrp="1"/>
          </p:cNvSpPr>
          <p:nvPr>
            <p:ph type="ftr" sz="quarter" idx="9"/>
          </p:nvPr>
        </p:nvSpPr>
        <p:spPr/>
        <p:txBody>
          <a:bodyPr/>
          <a:lstStyle>
            <a:lvl1pPr>
              <a:defRPr/>
            </a:lvl1pPr>
          </a:lstStyle>
          <a:p>
            <a:pPr lvl="0"/>
            <a:endParaRPr lang="el-GR"/>
          </a:p>
        </p:txBody>
      </p:sp>
      <p:sp>
        <p:nvSpPr>
          <p:cNvPr id="7" name="Slide Number Placeholder 6">
            <a:extLst>
              <a:ext uri="{FF2B5EF4-FFF2-40B4-BE49-F238E27FC236}">
                <a16:creationId xmlns:a16="http://schemas.microsoft.com/office/drawing/2014/main" id="{EF5BA832-41DA-0543-044B-71646B4DBA39}"/>
              </a:ext>
            </a:extLst>
          </p:cNvPr>
          <p:cNvSpPr txBox="1">
            <a:spLocks noGrp="1"/>
          </p:cNvSpPr>
          <p:nvPr>
            <p:ph type="sldNum" sz="quarter" idx="8"/>
          </p:nvPr>
        </p:nvSpPr>
        <p:spPr/>
        <p:txBody>
          <a:bodyPr/>
          <a:lstStyle>
            <a:lvl1pPr>
              <a:defRPr/>
            </a:lvl1pPr>
          </a:lstStyle>
          <a:p>
            <a:pPr lvl="0"/>
            <a:fld id="{3778B9C6-F40A-C845-9568-9D9142521267}" type="slidenum">
              <a:t>‹#›</a:t>
            </a:fld>
            <a:endParaRPr lang="el-GR"/>
          </a:p>
        </p:txBody>
      </p:sp>
    </p:spTree>
    <p:extLst>
      <p:ext uri="{BB962C8B-B14F-4D97-AF65-F5344CB8AC3E}">
        <p14:creationId xmlns:p14="http://schemas.microsoft.com/office/powerpoint/2010/main" val="2915825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00918-6D06-4C6D-7B54-80DECF81CEC0}"/>
              </a:ext>
            </a:extLst>
          </p:cNvPr>
          <p:cNvSpPr txBox="1">
            <a:spLocks noGrp="1"/>
          </p:cNvSpPr>
          <p:nvPr>
            <p:ph type="title"/>
          </p:nvPr>
        </p:nvSpPr>
        <p:spPr/>
        <p:txBody>
          <a:bodyPr/>
          <a:lstStyle>
            <a:lvl1pPr>
              <a:defRPr/>
            </a:lvl1pPr>
          </a:lstStyle>
          <a:p>
            <a:pPr lvl="0"/>
            <a:r>
              <a:rPr lang="en-US"/>
              <a:t>Click to edit Master title style</a:t>
            </a:r>
            <a:endParaRPr lang="el-GR"/>
          </a:p>
        </p:txBody>
      </p:sp>
      <p:sp>
        <p:nvSpPr>
          <p:cNvPr id="3" name="Vertical Text Placeholder 2">
            <a:extLst>
              <a:ext uri="{FF2B5EF4-FFF2-40B4-BE49-F238E27FC236}">
                <a16:creationId xmlns:a16="http://schemas.microsoft.com/office/drawing/2014/main" id="{3E9260EE-B1EA-E508-437A-06667B62C565}"/>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2077C7EA-C21C-61E7-4C5B-3C76E463679E}"/>
              </a:ext>
            </a:extLst>
          </p:cNvPr>
          <p:cNvSpPr txBox="1">
            <a:spLocks noGrp="1"/>
          </p:cNvSpPr>
          <p:nvPr>
            <p:ph type="dt" sz="half" idx="7"/>
          </p:nvPr>
        </p:nvSpPr>
        <p:spPr/>
        <p:txBody>
          <a:bodyPr/>
          <a:lstStyle>
            <a:lvl1pPr>
              <a:defRPr/>
            </a:lvl1pPr>
          </a:lstStyle>
          <a:p>
            <a:pPr lvl="0"/>
            <a:fld id="{C86EBDCA-83FB-2D43-A48D-CC94B12BC1C6}" type="datetime1">
              <a:rPr lang="el-GR"/>
              <a:pPr lvl="0"/>
              <a:t>16/9/2025</a:t>
            </a:fld>
            <a:endParaRPr lang="el-GR"/>
          </a:p>
        </p:txBody>
      </p:sp>
      <p:sp>
        <p:nvSpPr>
          <p:cNvPr id="5" name="Footer Placeholder 4">
            <a:extLst>
              <a:ext uri="{FF2B5EF4-FFF2-40B4-BE49-F238E27FC236}">
                <a16:creationId xmlns:a16="http://schemas.microsoft.com/office/drawing/2014/main" id="{8F33FEDD-C459-6554-247D-AE9F067D18DE}"/>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081FADAF-5718-37E5-1792-24463A2AAFE0}"/>
              </a:ext>
            </a:extLst>
          </p:cNvPr>
          <p:cNvSpPr txBox="1">
            <a:spLocks noGrp="1"/>
          </p:cNvSpPr>
          <p:nvPr>
            <p:ph type="sldNum" sz="quarter" idx="8"/>
          </p:nvPr>
        </p:nvSpPr>
        <p:spPr/>
        <p:txBody>
          <a:bodyPr/>
          <a:lstStyle>
            <a:lvl1pPr>
              <a:defRPr/>
            </a:lvl1pPr>
          </a:lstStyle>
          <a:p>
            <a:pPr lvl="0"/>
            <a:fld id="{2B59957F-3C90-3247-968E-97899DDDF577}" type="slidenum">
              <a:t>‹#›</a:t>
            </a:fld>
            <a:endParaRPr lang="el-GR"/>
          </a:p>
        </p:txBody>
      </p:sp>
    </p:spTree>
    <p:extLst>
      <p:ext uri="{BB962C8B-B14F-4D97-AF65-F5344CB8AC3E}">
        <p14:creationId xmlns:p14="http://schemas.microsoft.com/office/powerpoint/2010/main" val="2724651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95702D-5294-29FA-71BF-A3B32F7B3874}"/>
              </a:ext>
            </a:extLst>
          </p:cNvPr>
          <p:cNvSpPr txBox="1">
            <a:spLocks noGrp="1"/>
          </p:cNvSpPr>
          <p:nvPr>
            <p:ph type="title" orient="vert"/>
          </p:nvPr>
        </p:nvSpPr>
        <p:spPr>
          <a:xfrm>
            <a:off x="6543675" y="365129"/>
            <a:ext cx="1971674" cy="5811834"/>
          </a:xfrm>
        </p:spPr>
        <p:txBody>
          <a:bodyPr vert="eaVert"/>
          <a:lstStyle>
            <a:lvl1pPr>
              <a:defRPr/>
            </a:lvl1pPr>
          </a:lstStyle>
          <a:p>
            <a:pPr lvl="0"/>
            <a:r>
              <a:rPr lang="en-US"/>
              <a:t>Click to edit Master title style</a:t>
            </a:r>
            <a:endParaRPr lang="el-GR"/>
          </a:p>
        </p:txBody>
      </p:sp>
      <p:sp>
        <p:nvSpPr>
          <p:cNvPr id="3" name="Vertical Text Placeholder 2">
            <a:extLst>
              <a:ext uri="{FF2B5EF4-FFF2-40B4-BE49-F238E27FC236}">
                <a16:creationId xmlns:a16="http://schemas.microsoft.com/office/drawing/2014/main" id="{F1196F84-0165-9C95-13A6-C8AE33F3E548}"/>
              </a:ext>
            </a:extLst>
          </p:cNvPr>
          <p:cNvSpPr txBox="1">
            <a:spLocks noGrp="1"/>
          </p:cNvSpPr>
          <p:nvPr>
            <p:ph type="body" orient="vert" idx="1"/>
          </p:nvPr>
        </p:nvSpPr>
        <p:spPr>
          <a:xfrm>
            <a:off x="628650" y="365129"/>
            <a:ext cx="5762621"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F76BCFA7-0460-CDD9-8E6A-3BF564C8AC8A}"/>
              </a:ext>
            </a:extLst>
          </p:cNvPr>
          <p:cNvSpPr txBox="1">
            <a:spLocks noGrp="1"/>
          </p:cNvSpPr>
          <p:nvPr>
            <p:ph type="dt" sz="half" idx="7"/>
          </p:nvPr>
        </p:nvSpPr>
        <p:spPr/>
        <p:txBody>
          <a:bodyPr/>
          <a:lstStyle>
            <a:lvl1pPr>
              <a:defRPr/>
            </a:lvl1pPr>
          </a:lstStyle>
          <a:p>
            <a:pPr lvl="0"/>
            <a:fld id="{0508FD77-C7DA-9B46-93C0-2540FAD9FCD8}" type="datetime1">
              <a:rPr lang="el-GR"/>
              <a:pPr lvl="0"/>
              <a:t>16/9/2025</a:t>
            </a:fld>
            <a:endParaRPr lang="el-GR"/>
          </a:p>
        </p:txBody>
      </p:sp>
      <p:sp>
        <p:nvSpPr>
          <p:cNvPr id="5" name="Footer Placeholder 4">
            <a:extLst>
              <a:ext uri="{FF2B5EF4-FFF2-40B4-BE49-F238E27FC236}">
                <a16:creationId xmlns:a16="http://schemas.microsoft.com/office/drawing/2014/main" id="{3BDF1D9B-AE6D-44CB-3BA5-720AD53C84D7}"/>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F227FF16-4021-D3B5-F6FE-5732BCBA8AD5}"/>
              </a:ext>
            </a:extLst>
          </p:cNvPr>
          <p:cNvSpPr txBox="1">
            <a:spLocks noGrp="1"/>
          </p:cNvSpPr>
          <p:nvPr>
            <p:ph type="sldNum" sz="quarter" idx="8"/>
          </p:nvPr>
        </p:nvSpPr>
        <p:spPr/>
        <p:txBody>
          <a:bodyPr/>
          <a:lstStyle>
            <a:lvl1pPr>
              <a:defRPr/>
            </a:lvl1pPr>
          </a:lstStyle>
          <a:p>
            <a:pPr lvl="0"/>
            <a:fld id="{C240C9F7-22D4-CC42-83F0-FAED5CC506E8}" type="slidenum">
              <a:t>‹#›</a:t>
            </a:fld>
            <a:endParaRPr lang="el-GR"/>
          </a:p>
        </p:txBody>
      </p:sp>
    </p:spTree>
    <p:extLst>
      <p:ext uri="{BB962C8B-B14F-4D97-AF65-F5344CB8AC3E}">
        <p14:creationId xmlns:p14="http://schemas.microsoft.com/office/powerpoint/2010/main" val="5713066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C31B-3BF1-BF96-5BBE-E9CF0887F8AC}"/>
              </a:ext>
            </a:extLst>
          </p:cNvPr>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p>
        </p:txBody>
      </p:sp>
      <p:sp>
        <p:nvSpPr>
          <p:cNvPr id="3" name="Subtitle 2">
            <a:extLst>
              <a:ext uri="{FF2B5EF4-FFF2-40B4-BE49-F238E27FC236}">
                <a16:creationId xmlns:a16="http://schemas.microsoft.com/office/drawing/2014/main" id="{0E10E20B-0851-9DAC-9CD7-5E4224EB134B}"/>
              </a:ext>
            </a:extLst>
          </p:cNvPr>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n-US"/>
              <a:t>Click to edit Master subtitle style</a:t>
            </a:r>
          </a:p>
        </p:txBody>
      </p:sp>
      <p:sp>
        <p:nvSpPr>
          <p:cNvPr id="4" name="Date Placeholder 3">
            <a:extLst>
              <a:ext uri="{FF2B5EF4-FFF2-40B4-BE49-F238E27FC236}">
                <a16:creationId xmlns:a16="http://schemas.microsoft.com/office/drawing/2014/main" id="{3DD2C552-D636-C5E6-AAF7-445B15F23811}"/>
              </a:ext>
            </a:extLst>
          </p:cNvPr>
          <p:cNvSpPr txBox="1">
            <a:spLocks noGrp="1"/>
          </p:cNvSpPr>
          <p:nvPr>
            <p:ph type="dt" sz="half" idx="7"/>
          </p:nvPr>
        </p:nvSpPr>
        <p:spPr/>
        <p:txBody>
          <a:bodyPr/>
          <a:lstStyle>
            <a:lvl1pPr>
              <a:defRPr/>
            </a:lvl1pPr>
          </a:lstStyle>
          <a:p>
            <a:pPr lvl="0"/>
            <a:fld id="{F0A82477-30C2-1543-8DA2-F0A324D9ED60}" type="datetime1">
              <a:rPr lang="en-US"/>
              <a:pPr lvl="0"/>
              <a:t>9/16/2025</a:t>
            </a:fld>
            <a:endParaRPr lang="en-US"/>
          </a:p>
        </p:txBody>
      </p:sp>
      <p:sp>
        <p:nvSpPr>
          <p:cNvPr id="5" name="Footer Placeholder 4">
            <a:extLst>
              <a:ext uri="{FF2B5EF4-FFF2-40B4-BE49-F238E27FC236}">
                <a16:creationId xmlns:a16="http://schemas.microsoft.com/office/drawing/2014/main" id="{20A43CAE-1C2A-3E90-8D5F-AA5FC7B0D046}"/>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12C22186-2F20-9657-6855-A123174103A7}"/>
              </a:ext>
            </a:extLst>
          </p:cNvPr>
          <p:cNvSpPr txBox="1">
            <a:spLocks noGrp="1"/>
          </p:cNvSpPr>
          <p:nvPr>
            <p:ph type="sldNum" sz="quarter" idx="8"/>
          </p:nvPr>
        </p:nvSpPr>
        <p:spPr/>
        <p:txBody>
          <a:bodyPr/>
          <a:lstStyle>
            <a:lvl1pPr>
              <a:defRPr/>
            </a:lvl1pPr>
          </a:lstStyle>
          <a:p>
            <a:pPr lvl="0"/>
            <a:fld id="{E8833F3D-E030-BC48-B0DD-86D7D48A6D70}" type="slidenum">
              <a:t>‹#›</a:t>
            </a:fld>
            <a:endParaRPr lang="en-US"/>
          </a:p>
        </p:txBody>
      </p:sp>
    </p:spTree>
    <p:extLst>
      <p:ext uri="{BB962C8B-B14F-4D97-AF65-F5344CB8AC3E}">
        <p14:creationId xmlns:p14="http://schemas.microsoft.com/office/powerpoint/2010/main" val="577247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F90E-6845-9B8D-ED88-E2DE6687D916}"/>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93954ED3-A59F-EA60-AFF6-317DCAF8F617}"/>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0712B-9566-1C1B-8A32-3D28CCA04874}"/>
              </a:ext>
            </a:extLst>
          </p:cNvPr>
          <p:cNvSpPr txBox="1">
            <a:spLocks noGrp="1"/>
          </p:cNvSpPr>
          <p:nvPr>
            <p:ph type="dt" sz="half" idx="7"/>
          </p:nvPr>
        </p:nvSpPr>
        <p:spPr/>
        <p:txBody>
          <a:bodyPr/>
          <a:lstStyle>
            <a:lvl1pPr>
              <a:defRPr/>
            </a:lvl1pPr>
          </a:lstStyle>
          <a:p>
            <a:pPr lvl="0"/>
            <a:fld id="{480375A5-0B9B-2947-A44D-23F6623BEF88}" type="datetime1">
              <a:rPr lang="en-US"/>
              <a:pPr lvl="0"/>
              <a:t>9/16/2025</a:t>
            </a:fld>
            <a:endParaRPr lang="en-US"/>
          </a:p>
        </p:txBody>
      </p:sp>
      <p:sp>
        <p:nvSpPr>
          <p:cNvPr id="5" name="Footer Placeholder 4">
            <a:extLst>
              <a:ext uri="{FF2B5EF4-FFF2-40B4-BE49-F238E27FC236}">
                <a16:creationId xmlns:a16="http://schemas.microsoft.com/office/drawing/2014/main" id="{D7B6ED72-5820-5463-CA04-D2AE9EE44384}"/>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D2FA7495-8806-39DC-BCCB-D8785A677F03}"/>
              </a:ext>
            </a:extLst>
          </p:cNvPr>
          <p:cNvSpPr txBox="1">
            <a:spLocks noGrp="1"/>
          </p:cNvSpPr>
          <p:nvPr>
            <p:ph type="sldNum" sz="quarter" idx="8"/>
          </p:nvPr>
        </p:nvSpPr>
        <p:spPr/>
        <p:txBody>
          <a:bodyPr/>
          <a:lstStyle>
            <a:lvl1pPr>
              <a:defRPr/>
            </a:lvl1pPr>
          </a:lstStyle>
          <a:p>
            <a:pPr lvl="0"/>
            <a:fld id="{8F4F19B3-7284-724B-9501-86E7CE247632}" type="slidenum">
              <a:t>‹#›</a:t>
            </a:fld>
            <a:endParaRPr lang="en-US"/>
          </a:p>
        </p:txBody>
      </p:sp>
    </p:spTree>
    <p:extLst>
      <p:ext uri="{BB962C8B-B14F-4D97-AF65-F5344CB8AC3E}">
        <p14:creationId xmlns:p14="http://schemas.microsoft.com/office/powerpoint/2010/main" val="4253381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7B69D-B612-2E2E-2183-9E0EF6FF72BB}"/>
              </a:ext>
            </a:extLst>
          </p:cNvPr>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a:extLst>
              <a:ext uri="{FF2B5EF4-FFF2-40B4-BE49-F238E27FC236}">
                <a16:creationId xmlns:a16="http://schemas.microsoft.com/office/drawing/2014/main" id="{5B010223-EDC7-1D52-3E0F-D2A296D4B641}"/>
              </a:ext>
            </a:extLst>
          </p:cNvPr>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876EB64E-76DD-F050-A773-AFCE8EA06B44}"/>
              </a:ext>
            </a:extLst>
          </p:cNvPr>
          <p:cNvSpPr txBox="1">
            <a:spLocks noGrp="1"/>
          </p:cNvSpPr>
          <p:nvPr>
            <p:ph type="dt" sz="half" idx="7"/>
          </p:nvPr>
        </p:nvSpPr>
        <p:spPr/>
        <p:txBody>
          <a:bodyPr/>
          <a:lstStyle>
            <a:lvl1pPr>
              <a:defRPr/>
            </a:lvl1pPr>
          </a:lstStyle>
          <a:p>
            <a:pPr lvl="0"/>
            <a:fld id="{1B734C30-0676-4A4F-812C-9A1D939A21BC}" type="datetime1">
              <a:rPr lang="en-US"/>
              <a:pPr lvl="0"/>
              <a:t>9/16/2025</a:t>
            </a:fld>
            <a:endParaRPr lang="en-US"/>
          </a:p>
        </p:txBody>
      </p:sp>
      <p:sp>
        <p:nvSpPr>
          <p:cNvPr id="5" name="Footer Placeholder 4">
            <a:extLst>
              <a:ext uri="{FF2B5EF4-FFF2-40B4-BE49-F238E27FC236}">
                <a16:creationId xmlns:a16="http://schemas.microsoft.com/office/drawing/2014/main" id="{0825598B-B89D-FF67-42DB-AEF488EB0A43}"/>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0F7DB038-35C9-4EFF-3D2E-7EF6BECD7DEA}"/>
              </a:ext>
            </a:extLst>
          </p:cNvPr>
          <p:cNvSpPr txBox="1">
            <a:spLocks noGrp="1"/>
          </p:cNvSpPr>
          <p:nvPr>
            <p:ph type="sldNum" sz="quarter" idx="8"/>
          </p:nvPr>
        </p:nvSpPr>
        <p:spPr/>
        <p:txBody>
          <a:bodyPr/>
          <a:lstStyle>
            <a:lvl1pPr>
              <a:defRPr/>
            </a:lvl1pPr>
          </a:lstStyle>
          <a:p>
            <a:pPr lvl="0"/>
            <a:fld id="{FC37DC25-4751-714E-AB00-E4753970F0D1}" type="slidenum">
              <a:t>‹#›</a:t>
            </a:fld>
            <a:endParaRPr lang="en-US"/>
          </a:p>
        </p:txBody>
      </p:sp>
    </p:spTree>
    <p:extLst>
      <p:ext uri="{BB962C8B-B14F-4D97-AF65-F5344CB8AC3E}">
        <p14:creationId xmlns:p14="http://schemas.microsoft.com/office/powerpoint/2010/main" val="9252374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4927F-1836-8A40-A16D-E04617465F91}"/>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3E84BFDF-3D51-CC87-29B2-5E6A87280B0A}"/>
              </a:ext>
            </a:extLst>
          </p:cNvPr>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99B2E5-B355-404F-10BA-6EDFAEBA86B0}"/>
              </a:ext>
            </a:extLst>
          </p:cNvPr>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04E2D38-403A-E744-986D-4AC70BC33789}"/>
              </a:ext>
            </a:extLst>
          </p:cNvPr>
          <p:cNvSpPr txBox="1">
            <a:spLocks noGrp="1"/>
          </p:cNvSpPr>
          <p:nvPr>
            <p:ph type="dt" sz="half" idx="7"/>
          </p:nvPr>
        </p:nvSpPr>
        <p:spPr/>
        <p:txBody>
          <a:bodyPr/>
          <a:lstStyle>
            <a:lvl1pPr>
              <a:defRPr/>
            </a:lvl1pPr>
          </a:lstStyle>
          <a:p>
            <a:pPr lvl="0"/>
            <a:fld id="{7C8702D3-123F-8747-B4D6-872953B9E80D}" type="datetime1">
              <a:rPr lang="en-US"/>
              <a:pPr lvl="0"/>
              <a:t>9/16/2025</a:t>
            </a:fld>
            <a:endParaRPr lang="en-US"/>
          </a:p>
        </p:txBody>
      </p:sp>
      <p:sp>
        <p:nvSpPr>
          <p:cNvPr id="6" name="Footer Placeholder 4">
            <a:extLst>
              <a:ext uri="{FF2B5EF4-FFF2-40B4-BE49-F238E27FC236}">
                <a16:creationId xmlns:a16="http://schemas.microsoft.com/office/drawing/2014/main" id="{FAC2B9C4-823B-3B1C-3D0C-A657E0BD0056}"/>
              </a:ext>
            </a:extLst>
          </p:cNvPr>
          <p:cNvSpPr txBox="1">
            <a:spLocks noGrp="1"/>
          </p:cNvSpPr>
          <p:nvPr>
            <p:ph type="ftr" sz="quarter" idx="9"/>
          </p:nvPr>
        </p:nvSpPr>
        <p:spPr/>
        <p:txBody>
          <a:bodyPr/>
          <a:lstStyle>
            <a:lvl1pPr>
              <a:defRPr/>
            </a:lvl1pPr>
          </a:lstStyle>
          <a:p>
            <a:pPr lvl="0"/>
            <a:endParaRPr lang="el-GR"/>
          </a:p>
        </p:txBody>
      </p:sp>
      <p:sp>
        <p:nvSpPr>
          <p:cNvPr id="7" name="Slide Number Placeholder 5">
            <a:extLst>
              <a:ext uri="{FF2B5EF4-FFF2-40B4-BE49-F238E27FC236}">
                <a16:creationId xmlns:a16="http://schemas.microsoft.com/office/drawing/2014/main" id="{3BFF8BDC-A138-B4A9-6FDE-4388B7D05765}"/>
              </a:ext>
            </a:extLst>
          </p:cNvPr>
          <p:cNvSpPr txBox="1">
            <a:spLocks noGrp="1"/>
          </p:cNvSpPr>
          <p:nvPr>
            <p:ph type="sldNum" sz="quarter" idx="8"/>
          </p:nvPr>
        </p:nvSpPr>
        <p:spPr/>
        <p:txBody>
          <a:bodyPr/>
          <a:lstStyle>
            <a:lvl1pPr>
              <a:defRPr/>
            </a:lvl1pPr>
          </a:lstStyle>
          <a:p>
            <a:pPr lvl="0"/>
            <a:fld id="{48F8D872-45A7-8B4B-B05A-CEF065FA9477}" type="slidenum">
              <a:t>‹#›</a:t>
            </a:fld>
            <a:endParaRPr lang="en-US"/>
          </a:p>
        </p:txBody>
      </p:sp>
    </p:spTree>
    <p:extLst>
      <p:ext uri="{BB962C8B-B14F-4D97-AF65-F5344CB8AC3E}">
        <p14:creationId xmlns:p14="http://schemas.microsoft.com/office/powerpoint/2010/main" val="3060940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28B1F-B342-F599-624B-7031B8CD761D}"/>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FE98E2A1-6F12-A1B3-7452-B7BEEDE3BCC6}"/>
              </a:ext>
            </a:extLst>
          </p:cNvPr>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CFA8BE5C-7304-11B9-7E7B-B837328CC920}"/>
              </a:ext>
            </a:extLst>
          </p:cNvPr>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F8E573-336B-AE4F-5C3C-EA4A7BBFC6DE}"/>
              </a:ext>
            </a:extLst>
          </p:cNvPr>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FAF20D54-1B1D-56CE-7EB9-E5911C734D9E}"/>
              </a:ext>
            </a:extLst>
          </p:cNvPr>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19E9552-4F8F-FF0C-8625-715FBE79AA0B}"/>
              </a:ext>
            </a:extLst>
          </p:cNvPr>
          <p:cNvSpPr txBox="1">
            <a:spLocks noGrp="1"/>
          </p:cNvSpPr>
          <p:nvPr>
            <p:ph type="dt" sz="half" idx="7"/>
          </p:nvPr>
        </p:nvSpPr>
        <p:spPr/>
        <p:txBody>
          <a:bodyPr/>
          <a:lstStyle>
            <a:lvl1pPr>
              <a:defRPr/>
            </a:lvl1pPr>
          </a:lstStyle>
          <a:p>
            <a:pPr lvl="0"/>
            <a:fld id="{1F2F8F94-FCDA-C745-83B3-ADC03DC9A0B1}" type="datetime1">
              <a:rPr lang="en-US"/>
              <a:pPr lvl="0"/>
              <a:t>9/16/2025</a:t>
            </a:fld>
            <a:endParaRPr lang="en-US"/>
          </a:p>
        </p:txBody>
      </p:sp>
      <p:sp>
        <p:nvSpPr>
          <p:cNvPr id="8" name="Footer Placeholder 4">
            <a:extLst>
              <a:ext uri="{FF2B5EF4-FFF2-40B4-BE49-F238E27FC236}">
                <a16:creationId xmlns:a16="http://schemas.microsoft.com/office/drawing/2014/main" id="{E89DADEC-9381-C0BC-3839-C38331D3E6D8}"/>
              </a:ext>
            </a:extLst>
          </p:cNvPr>
          <p:cNvSpPr txBox="1">
            <a:spLocks noGrp="1"/>
          </p:cNvSpPr>
          <p:nvPr>
            <p:ph type="ftr" sz="quarter" idx="9"/>
          </p:nvPr>
        </p:nvSpPr>
        <p:spPr/>
        <p:txBody>
          <a:bodyPr/>
          <a:lstStyle>
            <a:lvl1pPr>
              <a:defRPr/>
            </a:lvl1pPr>
          </a:lstStyle>
          <a:p>
            <a:pPr lvl="0"/>
            <a:endParaRPr lang="el-GR"/>
          </a:p>
        </p:txBody>
      </p:sp>
      <p:sp>
        <p:nvSpPr>
          <p:cNvPr id="9" name="Slide Number Placeholder 5">
            <a:extLst>
              <a:ext uri="{FF2B5EF4-FFF2-40B4-BE49-F238E27FC236}">
                <a16:creationId xmlns:a16="http://schemas.microsoft.com/office/drawing/2014/main" id="{84EF39A3-4563-D9FC-E543-7B1BC2743608}"/>
              </a:ext>
            </a:extLst>
          </p:cNvPr>
          <p:cNvSpPr txBox="1">
            <a:spLocks noGrp="1"/>
          </p:cNvSpPr>
          <p:nvPr>
            <p:ph type="sldNum" sz="quarter" idx="8"/>
          </p:nvPr>
        </p:nvSpPr>
        <p:spPr/>
        <p:txBody>
          <a:bodyPr/>
          <a:lstStyle>
            <a:lvl1pPr>
              <a:defRPr/>
            </a:lvl1pPr>
          </a:lstStyle>
          <a:p>
            <a:pPr lvl="0"/>
            <a:fld id="{E3B1DB44-CED1-AA45-A07E-3A13C6587C11}" type="slidenum">
              <a:t>‹#›</a:t>
            </a:fld>
            <a:endParaRPr lang="en-US"/>
          </a:p>
        </p:txBody>
      </p:sp>
    </p:spTree>
    <p:extLst>
      <p:ext uri="{BB962C8B-B14F-4D97-AF65-F5344CB8AC3E}">
        <p14:creationId xmlns:p14="http://schemas.microsoft.com/office/powerpoint/2010/main" val="1745207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DABDC-B9CF-625C-8F6E-2CC0679D44B0}"/>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3">
            <a:extLst>
              <a:ext uri="{FF2B5EF4-FFF2-40B4-BE49-F238E27FC236}">
                <a16:creationId xmlns:a16="http://schemas.microsoft.com/office/drawing/2014/main" id="{085C0F3D-F284-0EC5-4348-D018918F66C3}"/>
              </a:ext>
            </a:extLst>
          </p:cNvPr>
          <p:cNvSpPr txBox="1">
            <a:spLocks noGrp="1"/>
          </p:cNvSpPr>
          <p:nvPr>
            <p:ph type="dt" sz="half" idx="7"/>
          </p:nvPr>
        </p:nvSpPr>
        <p:spPr/>
        <p:txBody>
          <a:bodyPr/>
          <a:lstStyle>
            <a:lvl1pPr>
              <a:defRPr/>
            </a:lvl1pPr>
          </a:lstStyle>
          <a:p>
            <a:pPr lvl="0"/>
            <a:fld id="{20D20956-508A-F245-B912-9C83548D8443}" type="datetime1">
              <a:rPr lang="en-US"/>
              <a:pPr lvl="0"/>
              <a:t>9/16/2025</a:t>
            </a:fld>
            <a:endParaRPr lang="en-US"/>
          </a:p>
        </p:txBody>
      </p:sp>
      <p:sp>
        <p:nvSpPr>
          <p:cNvPr id="4" name="Footer Placeholder 4">
            <a:extLst>
              <a:ext uri="{FF2B5EF4-FFF2-40B4-BE49-F238E27FC236}">
                <a16:creationId xmlns:a16="http://schemas.microsoft.com/office/drawing/2014/main" id="{4DDB14BA-6032-7E52-E8DB-D29F5A265345}"/>
              </a:ext>
            </a:extLst>
          </p:cNvPr>
          <p:cNvSpPr txBox="1">
            <a:spLocks noGrp="1"/>
          </p:cNvSpPr>
          <p:nvPr>
            <p:ph type="ftr" sz="quarter" idx="9"/>
          </p:nvPr>
        </p:nvSpPr>
        <p:spPr/>
        <p:txBody>
          <a:bodyPr/>
          <a:lstStyle>
            <a:lvl1pPr>
              <a:defRPr/>
            </a:lvl1pPr>
          </a:lstStyle>
          <a:p>
            <a:pPr lvl="0"/>
            <a:endParaRPr lang="el-GR"/>
          </a:p>
        </p:txBody>
      </p:sp>
      <p:sp>
        <p:nvSpPr>
          <p:cNvPr id="5" name="Slide Number Placeholder 5">
            <a:extLst>
              <a:ext uri="{FF2B5EF4-FFF2-40B4-BE49-F238E27FC236}">
                <a16:creationId xmlns:a16="http://schemas.microsoft.com/office/drawing/2014/main" id="{20CD79BD-9931-31B6-8FA3-6EF3525B98D2}"/>
              </a:ext>
            </a:extLst>
          </p:cNvPr>
          <p:cNvSpPr txBox="1">
            <a:spLocks noGrp="1"/>
          </p:cNvSpPr>
          <p:nvPr>
            <p:ph type="sldNum" sz="quarter" idx="8"/>
          </p:nvPr>
        </p:nvSpPr>
        <p:spPr/>
        <p:txBody>
          <a:bodyPr/>
          <a:lstStyle>
            <a:lvl1pPr>
              <a:defRPr/>
            </a:lvl1pPr>
          </a:lstStyle>
          <a:p>
            <a:pPr lvl="0"/>
            <a:fld id="{9C670E08-4A56-AF40-B549-5DF359C1D64E}" type="slidenum">
              <a:t>‹#›</a:t>
            </a:fld>
            <a:endParaRPr lang="en-US"/>
          </a:p>
        </p:txBody>
      </p:sp>
    </p:spTree>
    <p:extLst>
      <p:ext uri="{BB962C8B-B14F-4D97-AF65-F5344CB8AC3E}">
        <p14:creationId xmlns:p14="http://schemas.microsoft.com/office/powerpoint/2010/main" val="3338494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EADAA-B5D3-0DF8-308E-8EC775FC86D4}"/>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14D34A4D-27DB-71AC-EC29-C9F0DE0D1DF6}"/>
              </a:ext>
            </a:extLst>
          </p:cNvPr>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FAA113-63C0-51A8-0513-FAA8FD2653FD}"/>
              </a:ext>
            </a:extLst>
          </p:cNvPr>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5DD6436-3098-C4D8-8DA6-52CD59770232}"/>
              </a:ext>
            </a:extLst>
          </p:cNvPr>
          <p:cNvSpPr txBox="1">
            <a:spLocks noGrp="1"/>
          </p:cNvSpPr>
          <p:nvPr>
            <p:ph type="dt" sz="half" idx="7"/>
          </p:nvPr>
        </p:nvSpPr>
        <p:spPr/>
        <p:txBody>
          <a:bodyPr/>
          <a:lstStyle>
            <a:lvl1pPr>
              <a:defRPr/>
            </a:lvl1pPr>
          </a:lstStyle>
          <a:p>
            <a:pPr lvl="0"/>
            <a:fld id="{411CFD48-A718-2141-A765-FA9906DD9073}" type="datetime1">
              <a:rPr lang="en-US"/>
              <a:pPr lvl="0"/>
              <a:t>9/16/2025</a:t>
            </a:fld>
            <a:endParaRPr lang="en-US"/>
          </a:p>
        </p:txBody>
      </p:sp>
      <p:sp>
        <p:nvSpPr>
          <p:cNvPr id="6" name="Footer Placeholder 4">
            <a:extLst>
              <a:ext uri="{FF2B5EF4-FFF2-40B4-BE49-F238E27FC236}">
                <a16:creationId xmlns:a16="http://schemas.microsoft.com/office/drawing/2014/main" id="{F1ED5B30-A76D-F984-266C-20099349C17E}"/>
              </a:ext>
            </a:extLst>
          </p:cNvPr>
          <p:cNvSpPr txBox="1">
            <a:spLocks noGrp="1"/>
          </p:cNvSpPr>
          <p:nvPr>
            <p:ph type="ftr" sz="quarter" idx="9"/>
          </p:nvPr>
        </p:nvSpPr>
        <p:spPr/>
        <p:txBody>
          <a:bodyPr/>
          <a:lstStyle>
            <a:lvl1pPr>
              <a:defRPr/>
            </a:lvl1pPr>
          </a:lstStyle>
          <a:p>
            <a:pPr lvl="0"/>
            <a:endParaRPr lang="el-GR"/>
          </a:p>
        </p:txBody>
      </p:sp>
      <p:sp>
        <p:nvSpPr>
          <p:cNvPr id="7" name="Slide Number Placeholder 5">
            <a:extLst>
              <a:ext uri="{FF2B5EF4-FFF2-40B4-BE49-F238E27FC236}">
                <a16:creationId xmlns:a16="http://schemas.microsoft.com/office/drawing/2014/main" id="{A6DE4136-D4E2-1A68-829A-B7937C2F4F40}"/>
              </a:ext>
            </a:extLst>
          </p:cNvPr>
          <p:cNvSpPr txBox="1">
            <a:spLocks noGrp="1"/>
          </p:cNvSpPr>
          <p:nvPr>
            <p:ph type="sldNum" sz="quarter" idx="8"/>
          </p:nvPr>
        </p:nvSpPr>
        <p:spPr/>
        <p:txBody>
          <a:bodyPr/>
          <a:lstStyle>
            <a:lvl1pPr>
              <a:defRPr/>
            </a:lvl1pPr>
          </a:lstStyle>
          <a:p>
            <a:pPr lvl="0"/>
            <a:fld id="{707A3983-5976-484B-B0EA-FF9277D507CE}" type="slidenum">
              <a:t>‹#›</a:t>
            </a:fld>
            <a:endParaRPr lang="en-US"/>
          </a:p>
        </p:txBody>
      </p:sp>
    </p:spTree>
    <p:extLst>
      <p:ext uri="{BB962C8B-B14F-4D97-AF65-F5344CB8AC3E}">
        <p14:creationId xmlns:p14="http://schemas.microsoft.com/office/powerpoint/2010/main" val="12315681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03ACE73-B0CA-5C9D-34D4-9DDF735EB48B}"/>
              </a:ext>
            </a:extLst>
          </p:cNvPr>
          <p:cNvSpPr txBox="1">
            <a:spLocks noGrp="1"/>
          </p:cNvSpPr>
          <p:nvPr>
            <p:ph type="dt" sz="half" idx="7"/>
          </p:nvPr>
        </p:nvSpPr>
        <p:spPr/>
        <p:txBody>
          <a:bodyPr/>
          <a:lstStyle>
            <a:lvl1pPr>
              <a:defRPr/>
            </a:lvl1pPr>
          </a:lstStyle>
          <a:p>
            <a:pPr lvl="0"/>
            <a:fld id="{D3938D83-8294-BE4B-A1E1-F2CB592CD499}" type="datetime1">
              <a:rPr lang="en-US"/>
              <a:pPr lvl="0"/>
              <a:t>9/16/2025</a:t>
            </a:fld>
            <a:endParaRPr lang="en-US"/>
          </a:p>
        </p:txBody>
      </p:sp>
      <p:sp>
        <p:nvSpPr>
          <p:cNvPr id="3" name="Footer Placeholder 4">
            <a:extLst>
              <a:ext uri="{FF2B5EF4-FFF2-40B4-BE49-F238E27FC236}">
                <a16:creationId xmlns:a16="http://schemas.microsoft.com/office/drawing/2014/main" id="{50678E20-59B0-8516-331E-94991EB75AEA}"/>
              </a:ext>
            </a:extLst>
          </p:cNvPr>
          <p:cNvSpPr txBox="1">
            <a:spLocks noGrp="1"/>
          </p:cNvSpPr>
          <p:nvPr>
            <p:ph type="ftr" sz="quarter" idx="9"/>
          </p:nvPr>
        </p:nvSpPr>
        <p:spPr/>
        <p:txBody>
          <a:bodyPr/>
          <a:lstStyle>
            <a:lvl1pPr>
              <a:defRPr/>
            </a:lvl1pPr>
          </a:lstStyle>
          <a:p>
            <a:pPr lvl="0"/>
            <a:endParaRPr lang="el-GR"/>
          </a:p>
        </p:txBody>
      </p:sp>
      <p:sp>
        <p:nvSpPr>
          <p:cNvPr id="4" name="Slide Number Placeholder 5">
            <a:extLst>
              <a:ext uri="{FF2B5EF4-FFF2-40B4-BE49-F238E27FC236}">
                <a16:creationId xmlns:a16="http://schemas.microsoft.com/office/drawing/2014/main" id="{911E4C0F-C4A3-EBC1-3755-E54B55817961}"/>
              </a:ext>
            </a:extLst>
          </p:cNvPr>
          <p:cNvSpPr txBox="1">
            <a:spLocks noGrp="1"/>
          </p:cNvSpPr>
          <p:nvPr>
            <p:ph type="sldNum" sz="quarter" idx="8"/>
          </p:nvPr>
        </p:nvSpPr>
        <p:spPr/>
        <p:txBody>
          <a:bodyPr/>
          <a:lstStyle>
            <a:lvl1pPr>
              <a:defRPr/>
            </a:lvl1pPr>
          </a:lstStyle>
          <a:p>
            <a:pPr lvl="0"/>
            <a:fld id="{DF78FF82-1F1A-CF4D-A488-418381A8DEFD}" type="slidenum">
              <a:t>‹#›</a:t>
            </a:fld>
            <a:endParaRPr lang="en-US"/>
          </a:p>
        </p:txBody>
      </p:sp>
    </p:spTree>
    <p:extLst>
      <p:ext uri="{BB962C8B-B14F-4D97-AF65-F5344CB8AC3E}">
        <p14:creationId xmlns:p14="http://schemas.microsoft.com/office/powerpoint/2010/main" val="2176287309"/>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1FAC-EF0A-8577-F78B-E1CF3EE84F39}"/>
              </a:ext>
            </a:extLst>
          </p:cNvPr>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a:extLst>
              <a:ext uri="{FF2B5EF4-FFF2-40B4-BE49-F238E27FC236}">
                <a16:creationId xmlns:a16="http://schemas.microsoft.com/office/drawing/2014/main" id="{5F46B7FE-FFC7-549B-36ED-2578C31AB5B3}"/>
              </a:ext>
            </a:extLst>
          </p:cNvPr>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93E25-7AE1-6961-8768-F25BD1ACB90F}"/>
              </a:ext>
            </a:extLst>
          </p:cNvPr>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Date Placeholder 3">
            <a:extLst>
              <a:ext uri="{FF2B5EF4-FFF2-40B4-BE49-F238E27FC236}">
                <a16:creationId xmlns:a16="http://schemas.microsoft.com/office/drawing/2014/main" id="{2507D1DA-520E-E8D1-1939-70A0745C7ABC}"/>
              </a:ext>
            </a:extLst>
          </p:cNvPr>
          <p:cNvSpPr txBox="1">
            <a:spLocks noGrp="1"/>
          </p:cNvSpPr>
          <p:nvPr>
            <p:ph type="dt" sz="half" idx="7"/>
          </p:nvPr>
        </p:nvSpPr>
        <p:spPr/>
        <p:txBody>
          <a:bodyPr/>
          <a:lstStyle>
            <a:lvl1pPr>
              <a:defRPr/>
            </a:lvl1pPr>
          </a:lstStyle>
          <a:p>
            <a:pPr lvl="0"/>
            <a:fld id="{76740ACA-E164-C644-8838-928F81A0952E}" type="datetime1">
              <a:rPr lang="en-US"/>
              <a:pPr lvl="0"/>
              <a:t>9/16/2025</a:t>
            </a:fld>
            <a:endParaRPr lang="en-US"/>
          </a:p>
        </p:txBody>
      </p:sp>
      <p:sp>
        <p:nvSpPr>
          <p:cNvPr id="6" name="Footer Placeholder 4">
            <a:extLst>
              <a:ext uri="{FF2B5EF4-FFF2-40B4-BE49-F238E27FC236}">
                <a16:creationId xmlns:a16="http://schemas.microsoft.com/office/drawing/2014/main" id="{0E36BDDA-22CC-1A98-BBFD-3CE7E5501FB7}"/>
              </a:ext>
            </a:extLst>
          </p:cNvPr>
          <p:cNvSpPr txBox="1">
            <a:spLocks noGrp="1"/>
          </p:cNvSpPr>
          <p:nvPr>
            <p:ph type="ftr" sz="quarter" idx="9"/>
          </p:nvPr>
        </p:nvSpPr>
        <p:spPr/>
        <p:txBody>
          <a:bodyPr/>
          <a:lstStyle>
            <a:lvl1pPr>
              <a:defRPr/>
            </a:lvl1pPr>
          </a:lstStyle>
          <a:p>
            <a:pPr lvl="0"/>
            <a:endParaRPr lang="el-GR"/>
          </a:p>
        </p:txBody>
      </p:sp>
      <p:sp>
        <p:nvSpPr>
          <p:cNvPr id="7" name="Slide Number Placeholder 5">
            <a:extLst>
              <a:ext uri="{FF2B5EF4-FFF2-40B4-BE49-F238E27FC236}">
                <a16:creationId xmlns:a16="http://schemas.microsoft.com/office/drawing/2014/main" id="{B4DB5C23-EDE4-215A-37B1-62D1A2B701DB}"/>
              </a:ext>
            </a:extLst>
          </p:cNvPr>
          <p:cNvSpPr txBox="1">
            <a:spLocks noGrp="1"/>
          </p:cNvSpPr>
          <p:nvPr>
            <p:ph type="sldNum" sz="quarter" idx="8"/>
          </p:nvPr>
        </p:nvSpPr>
        <p:spPr/>
        <p:txBody>
          <a:bodyPr/>
          <a:lstStyle>
            <a:lvl1pPr>
              <a:defRPr/>
            </a:lvl1pPr>
          </a:lstStyle>
          <a:p>
            <a:pPr lvl="0"/>
            <a:fld id="{7EFCA2A0-8A70-A54F-A8F1-5C00E79F46A8}" type="slidenum">
              <a:t>‹#›</a:t>
            </a:fld>
            <a:endParaRPr lang="en-US"/>
          </a:p>
        </p:txBody>
      </p:sp>
    </p:spTree>
    <p:extLst>
      <p:ext uri="{BB962C8B-B14F-4D97-AF65-F5344CB8AC3E}">
        <p14:creationId xmlns:p14="http://schemas.microsoft.com/office/powerpoint/2010/main" val="29854980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36EA-7B25-ADC4-6CD9-B2B5BBF5EF9C}"/>
              </a:ext>
            </a:extLst>
          </p:cNvPr>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a:extLst>
              <a:ext uri="{FF2B5EF4-FFF2-40B4-BE49-F238E27FC236}">
                <a16:creationId xmlns:a16="http://schemas.microsoft.com/office/drawing/2014/main" id="{56683FF9-9AD9-E706-BA0F-F9FEBAF09E2C}"/>
              </a:ext>
            </a:extLst>
          </p:cNvPr>
          <p:cNvSpPr txBox="1">
            <a:spLocks noGrp="1"/>
          </p:cNvSpPr>
          <p:nvPr>
            <p:ph type="pic" idx="1"/>
          </p:nvPr>
        </p:nvSpPr>
        <p:spPr>
          <a:xfrm>
            <a:off x="1792288" y="612776"/>
            <a:ext cx="5486400" cy="4114800"/>
          </a:xfrm>
        </p:spPr>
        <p:txBody>
          <a:bodyPr>
            <a:normAutofit/>
          </a:bodyPr>
          <a:lstStyle>
            <a:lvl1pPr marL="0" indent="0">
              <a:buNone/>
              <a:defRPr/>
            </a:lvl1pPr>
          </a:lstStyle>
          <a:p>
            <a:pPr lvl="0"/>
            <a:endParaRPr lang="en-US"/>
          </a:p>
        </p:txBody>
      </p:sp>
      <p:sp>
        <p:nvSpPr>
          <p:cNvPr id="4" name="Text Placeholder 3">
            <a:extLst>
              <a:ext uri="{FF2B5EF4-FFF2-40B4-BE49-F238E27FC236}">
                <a16:creationId xmlns:a16="http://schemas.microsoft.com/office/drawing/2014/main" id="{E73B5109-D76B-D7A1-477A-1AE37001C808}"/>
              </a:ext>
            </a:extLst>
          </p:cNvPr>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Date Placeholder 3">
            <a:extLst>
              <a:ext uri="{FF2B5EF4-FFF2-40B4-BE49-F238E27FC236}">
                <a16:creationId xmlns:a16="http://schemas.microsoft.com/office/drawing/2014/main" id="{8B9C2CE6-EF3A-515B-B26A-D3ABDA40FA56}"/>
              </a:ext>
            </a:extLst>
          </p:cNvPr>
          <p:cNvSpPr txBox="1">
            <a:spLocks noGrp="1"/>
          </p:cNvSpPr>
          <p:nvPr>
            <p:ph type="dt" sz="half" idx="7"/>
          </p:nvPr>
        </p:nvSpPr>
        <p:spPr/>
        <p:txBody>
          <a:bodyPr/>
          <a:lstStyle>
            <a:lvl1pPr>
              <a:defRPr/>
            </a:lvl1pPr>
          </a:lstStyle>
          <a:p>
            <a:pPr lvl="0"/>
            <a:fld id="{29AF91FA-94CE-B84C-9AC3-23C8482EACA6}" type="datetime1">
              <a:rPr lang="en-US"/>
              <a:pPr lvl="0"/>
              <a:t>9/16/2025</a:t>
            </a:fld>
            <a:endParaRPr lang="en-US"/>
          </a:p>
        </p:txBody>
      </p:sp>
      <p:sp>
        <p:nvSpPr>
          <p:cNvPr id="6" name="Footer Placeholder 4">
            <a:extLst>
              <a:ext uri="{FF2B5EF4-FFF2-40B4-BE49-F238E27FC236}">
                <a16:creationId xmlns:a16="http://schemas.microsoft.com/office/drawing/2014/main" id="{4ECD9C64-7381-F37D-A0B8-2D471ABFC511}"/>
              </a:ext>
            </a:extLst>
          </p:cNvPr>
          <p:cNvSpPr txBox="1">
            <a:spLocks noGrp="1"/>
          </p:cNvSpPr>
          <p:nvPr>
            <p:ph type="ftr" sz="quarter" idx="9"/>
          </p:nvPr>
        </p:nvSpPr>
        <p:spPr/>
        <p:txBody>
          <a:bodyPr/>
          <a:lstStyle>
            <a:lvl1pPr>
              <a:defRPr/>
            </a:lvl1pPr>
          </a:lstStyle>
          <a:p>
            <a:pPr lvl="0"/>
            <a:endParaRPr lang="el-GR"/>
          </a:p>
        </p:txBody>
      </p:sp>
      <p:sp>
        <p:nvSpPr>
          <p:cNvPr id="7" name="Slide Number Placeholder 5">
            <a:extLst>
              <a:ext uri="{FF2B5EF4-FFF2-40B4-BE49-F238E27FC236}">
                <a16:creationId xmlns:a16="http://schemas.microsoft.com/office/drawing/2014/main" id="{27D1198B-BF6C-02DB-A14A-350FD3E7C293}"/>
              </a:ext>
            </a:extLst>
          </p:cNvPr>
          <p:cNvSpPr txBox="1">
            <a:spLocks noGrp="1"/>
          </p:cNvSpPr>
          <p:nvPr>
            <p:ph type="sldNum" sz="quarter" idx="8"/>
          </p:nvPr>
        </p:nvSpPr>
        <p:spPr/>
        <p:txBody>
          <a:bodyPr/>
          <a:lstStyle>
            <a:lvl1pPr>
              <a:defRPr/>
            </a:lvl1pPr>
          </a:lstStyle>
          <a:p>
            <a:pPr lvl="0"/>
            <a:fld id="{402E1DFA-ACEE-834C-ADAC-3A078A3F3689}" type="slidenum">
              <a:t>‹#›</a:t>
            </a:fld>
            <a:endParaRPr lang="en-US"/>
          </a:p>
        </p:txBody>
      </p:sp>
    </p:spTree>
    <p:extLst>
      <p:ext uri="{BB962C8B-B14F-4D97-AF65-F5344CB8AC3E}">
        <p14:creationId xmlns:p14="http://schemas.microsoft.com/office/powerpoint/2010/main" val="37720607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D2FA1-9DA9-798D-DF35-A77D63588BFE}"/>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21B3E455-F879-4B28-BBB3-F8C464FF2CA7}"/>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A57FAA-205E-C96D-2657-9A6E54969645}"/>
              </a:ext>
            </a:extLst>
          </p:cNvPr>
          <p:cNvSpPr txBox="1">
            <a:spLocks noGrp="1"/>
          </p:cNvSpPr>
          <p:nvPr>
            <p:ph type="dt" sz="half" idx="7"/>
          </p:nvPr>
        </p:nvSpPr>
        <p:spPr/>
        <p:txBody>
          <a:bodyPr/>
          <a:lstStyle>
            <a:lvl1pPr>
              <a:defRPr/>
            </a:lvl1pPr>
          </a:lstStyle>
          <a:p>
            <a:pPr lvl="0"/>
            <a:fld id="{C0B00FA1-C0B9-E04C-957E-B306A4F867DC}" type="datetime1">
              <a:rPr lang="en-US"/>
              <a:pPr lvl="0"/>
              <a:t>9/16/2025</a:t>
            </a:fld>
            <a:endParaRPr lang="en-US"/>
          </a:p>
        </p:txBody>
      </p:sp>
      <p:sp>
        <p:nvSpPr>
          <p:cNvPr id="5" name="Footer Placeholder 4">
            <a:extLst>
              <a:ext uri="{FF2B5EF4-FFF2-40B4-BE49-F238E27FC236}">
                <a16:creationId xmlns:a16="http://schemas.microsoft.com/office/drawing/2014/main" id="{EEAA31BF-30FC-B6E4-FCD7-3D72101F8E49}"/>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9BCA5658-F70E-AA00-12CB-6685FD460AE5}"/>
              </a:ext>
            </a:extLst>
          </p:cNvPr>
          <p:cNvSpPr txBox="1">
            <a:spLocks noGrp="1"/>
          </p:cNvSpPr>
          <p:nvPr>
            <p:ph type="sldNum" sz="quarter" idx="8"/>
          </p:nvPr>
        </p:nvSpPr>
        <p:spPr/>
        <p:txBody>
          <a:bodyPr/>
          <a:lstStyle>
            <a:lvl1pPr>
              <a:defRPr/>
            </a:lvl1pPr>
          </a:lstStyle>
          <a:p>
            <a:pPr lvl="0"/>
            <a:fld id="{980048BC-3F0E-C84C-90F4-7C21EA81DD34}" type="slidenum">
              <a:t>‹#›</a:t>
            </a:fld>
            <a:endParaRPr lang="en-US"/>
          </a:p>
        </p:txBody>
      </p:sp>
    </p:spTree>
    <p:extLst>
      <p:ext uri="{BB962C8B-B14F-4D97-AF65-F5344CB8AC3E}">
        <p14:creationId xmlns:p14="http://schemas.microsoft.com/office/powerpoint/2010/main" val="879988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76F9B-3AF0-0ADF-17F2-CF547702F13B}"/>
              </a:ext>
            </a:extLst>
          </p:cNvPr>
          <p:cNvSpPr txBox="1">
            <a:spLocks noGrp="1"/>
          </p:cNvSpPr>
          <p:nvPr>
            <p:ph type="title" orient="vert"/>
          </p:nvPr>
        </p:nvSpPr>
        <p:spPr>
          <a:xfrm>
            <a:off x="6629400" y="274640"/>
            <a:ext cx="2057400" cy="5851529"/>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9B58A4CF-2681-EBD7-096C-596448678E4B}"/>
              </a:ext>
            </a:extLst>
          </p:cNvPr>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63904-60CA-09C0-610E-8EAD5B9F1BA2}"/>
              </a:ext>
            </a:extLst>
          </p:cNvPr>
          <p:cNvSpPr txBox="1">
            <a:spLocks noGrp="1"/>
          </p:cNvSpPr>
          <p:nvPr>
            <p:ph type="dt" sz="half" idx="7"/>
          </p:nvPr>
        </p:nvSpPr>
        <p:spPr/>
        <p:txBody>
          <a:bodyPr/>
          <a:lstStyle>
            <a:lvl1pPr>
              <a:defRPr/>
            </a:lvl1pPr>
          </a:lstStyle>
          <a:p>
            <a:pPr lvl="0"/>
            <a:fld id="{C061A65E-CB30-EC4C-A160-88154567B25A}" type="datetime1">
              <a:rPr lang="en-US"/>
              <a:pPr lvl="0"/>
              <a:t>9/16/2025</a:t>
            </a:fld>
            <a:endParaRPr lang="en-US"/>
          </a:p>
        </p:txBody>
      </p:sp>
      <p:sp>
        <p:nvSpPr>
          <p:cNvPr id="5" name="Footer Placeholder 4">
            <a:extLst>
              <a:ext uri="{FF2B5EF4-FFF2-40B4-BE49-F238E27FC236}">
                <a16:creationId xmlns:a16="http://schemas.microsoft.com/office/drawing/2014/main" id="{D8B03864-2719-E99C-3AE1-B7B212B17A1A}"/>
              </a:ext>
            </a:extLst>
          </p:cNvPr>
          <p:cNvSpPr txBox="1">
            <a:spLocks noGrp="1"/>
          </p:cNvSpPr>
          <p:nvPr>
            <p:ph type="ftr" sz="quarter" idx="9"/>
          </p:nvPr>
        </p:nvSpPr>
        <p:spPr/>
        <p:txBody>
          <a:bodyPr/>
          <a:lstStyle>
            <a:lvl1pPr>
              <a:defRPr/>
            </a:lvl1pPr>
          </a:lstStyle>
          <a:p>
            <a:pPr lvl="0"/>
            <a:endParaRPr lang="el-GR"/>
          </a:p>
        </p:txBody>
      </p:sp>
      <p:sp>
        <p:nvSpPr>
          <p:cNvPr id="6" name="Slide Number Placeholder 5">
            <a:extLst>
              <a:ext uri="{FF2B5EF4-FFF2-40B4-BE49-F238E27FC236}">
                <a16:creationId xmlns:a16="http://schemas.microsoft.com/office/drawing/2014/main" id="{D5A4C1ED-80AE-D7AC-A1CD-F72440959346}"/>
              </a:ext>
            </a:extLst>
          </p:cNvPr>
          <p:cNvSpPr txBox="1">
            <a:spLocks noGrp="1"/>
          </p:cNvSpPr>
          <p:nvPr>
            <p:ph type="sldNum" sz="quarter" idx="8"/>
          </p:nvPr>
        </p:nvSpPr>
        <p:spPr/>
        <p:txBody>
          <a:bodyPr/>
          <a:lstStyle>
            <a:lvl1pPr>
              <a:defRPr/>
            </a:lvl1pPr>
          </a:lstStyle>
          <a:p>
            <a:pPr lvl="0"/>
            <a:fld id="{5ED17BE5-C84A-5744-AE62-A65139B9184D}" type="slidenum">
              <a:t>‹#›</a:t>
            </a:fld>
            <a:endParaRPr lang="en-US"/>
          </a:p>
        </p:txBody>
      </p:sp>
    </p:spTree>
    <p:extLst>
      <p:ext uri="{BB962C8B-B14F-4D97-AF65-F5344CB8AC3E}">
        <p14:creationId xmlns:p14="http://schemas.microsoft.com/office/powerpoint/2010/main" val="248853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1E9CA-46DE-E5CB-536B-60D0B90DD3FD}"/>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52EF167C-FDF5-C466-3470-6201DA5A5337}"/>
              </a:ext>
            </a:extLst>
          </p:cNvPr>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8D15BE35-EBAC-C25E-D2DB-4B8DDCB50DCB}"/>
              </a:ext>
            </a:extLst>
          </p:cNvPr>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13768F-03C0-D2E4-CD2D-CA004C64933A}"/>
              </a:ext>
            </a:extLst>
          </p:cNvPr>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1E17840E-E498-FED4-7838-A515927BCB9D}"/>
              </a:ext>
            </a:extLst>
          </p:cNvPr>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FC19874-02D3-5D6F-C83F-78C9958CA6F6}"/>
              </a:ext>
            </a:extLst>
          </p:cNvPr>
          <p:cNvSpPr txBox="1">
            <a:spLocks noGrp="1"/>
          </p:cNvSpPr>
          <p:nvPr>
            <p:ph type="dt" sz="half" idx="7"/>
          </p:nvPr>
        </p:nvSpPr>
        <p:spPr/>
        <p:txBody>
          <a:bodyPr/>
          <a:lstStyle>
            <a:lvl1pPr>
              <a:defRPr/>
            </a:lvl1pPr>
          </a:lstStyle>
          <a:p>
            <a:pPr lvl="0"/>
            <a:fld id="{3516E222-090C-AD47-81CC-9C397B247D49}" type="datetime1">
              <a:rPr lang="en-US"/>
              <a:pPr lvl="0"/>
              <a:t>9/16/2025</a:t>
            </a:fld>
            <a:endParaRPr lang="en-US"/>
          </a:p>
        </p:txBody>
      </p:sp>
      <p:sp>
        <p:nvSpPr>
          <p:cNvPr id="8" name="Footer Placeholder 4">
            <a:extLst>
              <a:ext uri="{FF2B5EF4-FFF2-40B4-BE49-F238E27FC236}">
                <a16:creationId xmlns:a16="http://schemas.microsoft.com/office/drawing/2014/main" id="{D9B179B8-C447-E5E5-498D-AF55030CAE59}"/>
              </a:ext>
            </a:extLst>
          </p:cNvPr>
          <p:cNvSpPr txBox="1">
            <a:spLocks noGrp="1"/>
          </p:cNvSpPr>
          <p:nvPr>
            <p:ph type="ftr" sz="quarter" idx="9"/>
          </p:nvPr>
        </p:nvSpPr>
        <p:spPr/>
        <p:txBody>
          <a:bodyPr/>
          <a:lstStyle>
            <a:lvl1pPr>
              <a:defRPr/>
            </a:lvl1pPr>
          </a:lstStyle>
          <a:p>
            <a:pPr lvl="0"/>
            <a:endParaRPr lang="el-GR"/>
          </a:p>
        </p:txBody>
      </p:sp>
      <p:sp>
        <p:nvSpPr>
          <p:cNvPr id="9" name="Slide Number Placeholder 5">
            <a:extLst>
              <a:ext uri="{FF2B5EF4-FFF2-40B4-BE49-F238E27FC236}">
                <a16:creationId xmlns:a16="http://schemas.microsoft.com/office/drawing/2014/main" id="{5B99D694-068C-0B34-3B6A-7859CCB3ED73}"/>
              </a:ext>
            </a:extLst>
          </p:cNvPr>
          <p:cNvSpPr txBox="1">
            <a:spLocks noGrp="1"/>
          </p:cNvSpPr>
          <p:nvPr>
            <p:ph type="sldNum" sz="quarter" idx="8"/>
          </p:nvPr>
        </p:nvSpPr>
        <p:spPr/>
        <p:txBody>
          <a:bodyPr/>
          <a:lstStyle>
            <a:lvl1pPr>
              <a:defRPr/>
            </a:lvl1pPr>
          </a:lstStyle>
          <a:p>
            <a:pPr lvl="0"/>
            <a:fld id="{3BB6ED56-5AAA-9341-9B73-4E50B7D8A686}" type="slidenum">
              <a:t>‹#›</a:t>
            </a:fld>
            <a:endParaRPr lang="en-US"/>
          </a:p>
        </p:txBody>
      </p:sp>
    </p:spTree>
    <p:extLst>
      <p:ext uri="{BB962C8B-B14F-4D97-AF65-F5344CB8AC3E}">
        <p14:creationId xmlns:p14="http://schemas.microsoft.com/office/powerpoint/2010/main" val="2846420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C1FF-B236-EF6A-24DB-030A8601DAF9}"/>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3">
            <a:extLst>
              <a:ext uri="{FF2B5EF4-FFF2-40B4-BE49-F238E27FC236}">
                <a16:creationId xmlns:a16="http://schemas.microsoft.com/office/drawing/2014/main" id="{C4A021CD-3AD8-3284-C08A-A0AFB5676C6A}"/>
              </a:ext>
            </a:extLst>
          </p:cNvPr>
          <p:cNvSpPr txBox="1">
            <a:spLocks noGrp="1"/>
          </p:cNvSpPr>
          <p:nvPr>
            <p:ph type="dt" sz="half" idx="7"/>
          </p:nvPr>
        </p:nvSpPr>
        <p:spPr/>
        <p:txBody>
          <a:bodyPr/>
          <a:lstStyle>
            <a:lvl1pPr>
              <a:defRPr/>
            </a:lvl1pPr>
          </a:lstStyle>
          <a:p>
            <a:pPr lvl="0"/>
            <a:fld id="{A2925768-7F83-774B-B612-0B48779A39F5}" type="datetime1">
              <a:rPr lang="en-US"/>
              <a:pPr lvl="0"/>
              <a:t>9/16/2025</a:t>
            </a:fld>
            <a:endParaRPr lang="en-US"/>
          </a:p>
        </p:txBody>
      </p:sp>
      <p:sp>
        <p:nvSpPr>
          <p:cNvPr id="4" name="Footer Placeholder 4">
            <a:extLst>
              <a:ext uri="{FF2B5EF4-FFF2-40B4-BE49-F238E27FC236}">
                <a16:creationId xmlns:a16="http://schemas.microsoft.com/office/drawing/2014/main" id="{722A530E-93B1-EBE7-4E2D-0231D988A9C5}"/>
              </a:ext>
            </a:extLst>
          </p:cNvPr>
          <p:cNvSpPr txBox="1">
            <a:spLocks noGrp="1"/>
          </p:cNvSpPr>
          <p:nvPr>
            <p:ph type="ftr" sz="quarter" idx="9"/>
          </p:nvPr>
        </p:nvSpPr>
        <p:spPr/>
        <p:txBody>
          <a:bodyPr/>
          <a:lstStyle>
            <a:lvl1pPr>
              <a:defRPr/>
            </a:lvl1pPr>
          </a:lstStyle>
          <a:p>
            <a:pPr lvl="0"/>
            <a:endParaRPr lang="el-GR"/>
          </a:p>
        </p:txBody>
      </p:sp>
      <p:sp>
        <p:nvSpPr>
          <p:cNvPr id="5" name="Slide Number Placeholder 5">
            <a:extLst>
              <a:ext uri="{FF2B5EF4-FFF2-40B4-BE49-F238E27FC236}">
                <a16:creationId xmlns:a16="http://schemas.microsoft.com/office/drawing/2014/main" id="{E3726DB1-7AA5-115B-0420-39CCBA7FC669}"/>
              </a:ext>
            </a:extLst>
          </p:cNvPr>
          <p:cNvSpPr txBox="1">
            <a:spLocks noGrp="1"/>
          </p:cNvSpPr>
          <p:nvPr>
            <p:ph type="sldNum" sz="quarter" idx="8"/>
          </p:nvPr>
        </p:nvSpPr>
        <p:spPr/>
        <p:txBody>
          <a:bodyPr/>
          <a:lstStyle>
            <a:lvl1pPr>
              <a:defRPr/>
            </a:lvl1pPr>
          </a:lstStyle>
          <a:p>
            <a:pPr lvl="0"/>
            <a:fld id="{4AA1158D-73DB-D448-B2EB-6D6A418C4911}" type="slidenum">
              <a:t>‹#›</a:t>
            </a:fld>
            <a:endParaRPr lang="en-US"/>
          </a:p>
        </p:txBody>
      </p:sp>
    </p:spTree>
    <p:extLst>
      <p:ext uri="{BB962C8B-B14F-4D97-AF65-F5344CB8AC3E}">
        <p14:creationId xmlns:p14="http://schemas.microsoft.com/office/powerpoint/2010/main" val="2265099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1563F87-3530-F656-7BF5-1D65DC016E76}"/>
              </a:ext>
            </a:extLst>
          </p:cNvPr>
          <p:cNvSpPr txBox="1">
            <a:spLocks noGrp="1"/>
          </p:cNvSpPr>
          <p:nvPr>
            <p:ph type="dt" sz="half" idx="7"/>
          </p:nvPr>
        </p:nvSpPr>
        <p:spPr/>
        <p:txBody>
          <a:bodyPr/>
          <a:lstStyle>
            <a:lvl1pPr>
              <a:defRPr/>
            </a:lvl1pPr>
          </a:lstStyle>
          <a:p>
            <a:pPr lvl="0"/>
            <a:fld id="{D1E09EA6-97F2-424B-B08F-BFB6A4DE51B5}" type="datetime1">
              <a:rPr lang="en-US"/>
              <a:pPr lvl="0"/>
              <a:t>9/16/2025</a:t>
            </a:fld>
            <a:endParaRPr lang="en-US"/>
          </a:p>
        </p:txBody>
      </p:sp>
      <p:sp>
        <p:nvSpPr>
          <p:cNvPr id="3" name="Footer Placeholder 4">
            <a:extLst>
              <a:ext uri="{FF2B5EF4-FFF2-40B4-BE49-F238E27FC236}">
                <a16:creationId xmlns:a16="http://schemas.microsoft.com/office/drawing/2014/main" id="{0899C11F-3DB1-641F-DADC-6773EADA422D}"/>
              </a:ext>
            </a:extLst>
          </p:cNvPr>
          <p:cNvSpPr txBox="1">
            <a:spLocks noGrp="1"/>
          </p:cNvSpPr>
          <p:nvPr>
            <p:ph type="ftr" sz="quarter" idx="9"/>
          </p:nvPr>
        </p:nvSpPr>
        <p:spPr/>
        <p:txBody>
          <a:bodyPr/>
          <a:lstStyle>
            <a:lvl1pPr>
              <a:defRPr/>
            </a:lvl1pPr>
          </a:lstStyle>
          <a:p>
            <a:pPr lvl="0"/>
            <a:endParaRPr lang="el-GR"/>
          </a:p>
        </p:txBody>
      </p:sp>
      <p:sp>
        <p:nvSpPr>
          <p:cNvPr id="4" name="Slide Number Placeholder 5">
            <a:extLst>
              <a:ext uri="{FF2B5EF4-FFF2-40B4-BE49-F238E27FC236}">
                <a16:creationId xmlns:a16="http://schemas.microsoft.com/office/drawing/2014/main" id="{AB31B5DD-B9DD-5BC3-3A62-A2FD474A3642}"/>
              </a:ext>
            </a:extLst>
          </p:cNvPr>
          <p:cNvSpPr txBox="1">
            <a:spLocks noGrp="1"/>
          </p:cNvSpPr>
          <p:nvPr>
            <p:ph type="sldNum" sz="quarter" idx="8"/>
          </p:nvPr>
        </p:nvSpPr>
        <p:spPr/>
        <p:txBody>
          <a:bodyPr/>
          <a:lstStyle>
            <a:lvl1pPr>
              <a:defRPr/>
            </a:lvl1pPr>
          </a:lstStyle>
          <a:p>
            <a:pPr lvl="0"/>
            <a:fld id="{153BDFB6-BAAC-2F41-97AD-28C692B307E9}" type="slidenum">
              <a:t>‹#›</a:t>
            </a:fld>
            <a:endParaRPr lang="en-US"/>
          </a:p>
        </p:txBody>
      </p:sp>
    </p:spTree>
    <p:extLst>
      <p:ext uri="{BB962C8B-B14F-4D97-AF65-F5344CB8AC3E}">
        <p14:creationId xmlns:p14="http://schemas.microsoft.com/office/powerpoint/2010/main" val="150607736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C74AE-FAE5-DA6D-F9A4-9C7F156B796E}"/>
              </a:ext>
            </a:extLst>
          </p:cNvPr>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a:extLst>
              <a:ext uri="{FF2B5EF4-FFF2-40B4-BE49-F238E27FC236}">
                <a16:creationId xmlns:a16="http://schemas.microsoft.com/office/drawing/2014/main" id="{06559FE9-D007-5B9D-E1EB-BD0A46239985}"/>
              </a:ext>
            </a:extLst>
          </p:cNvPr>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0202F0-13CF-B38D-38E0-ECAC6EE815AA}"/>
              </a:ext>
            </a:extLst>
          </p:cNvPr>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Date Placeholder 3">
            <a:extLst>
              <a:ext uri="{FF2B5EF4-FFF2-40B4-BE49-F238E27FC236}">
                <a16:creationId xmlns:a16="http://schemas.microsoft.com/office/drawing/2014/main" id="{781CBCEA-55F9-96DF-A496-EF68B48B7207}"/>
              </a:ext>
            </a:extLst>
          </p:cNvPr>
          <p:cNvSpPr txBox="1">
            <a:spLocks noGrp="1"/>
          </p:cNvSpPr>
          <p:nvPr>
            <p:ph type="dt" sz="half" idx="7"/>
          </p:nvPr>
        </p:nvSpPr>
        <p:spPr/>
        <p:txBody>
          <a:bodyPr/>
          <a:lstStyle>
            <a:lvl1pPr>
              <a:defRPr/>
            </a:lvl1pPr>
          </a:lstStyle>
          <a:p>
            <a:pPr lvl="0"/>
            <a:fld id="{87D2B192-CCD2-224C-8B05-6A01A5C6659D}" type="datetime1">
              <a:rPr lang="en-US"/>
              <a:pPr lvl="0"/>
              <a:t>9/16/2025</a:t>
            </a:fld>
            <a:endParaRPr lang="en-US"/>
          </a:p>
        </p:txBody>
      </p:sp>
      <p:sp>
        <p:nvSpPr>
          <p:cNvPr id="6" name="Footer Placeholder 4">
            <a:extLst>
              <a:ext uri="{FF2B5EF4-FFF2-40B4-BE49-F238E27FC236}">
                <a16:creationId xmlns:a16="http://schemas.microsoft.com/office/drawing/2014/main" id="{EB3BF13F-AABD-2E21-30DF-F7D56CC026C9}"/>
              </a:ext>
            </a:extLst>
          </p:cNvPr>
          <p:cNvSpPr txBox="1">
            <a:spLocks noGrp="1"/>
          </p:cNvSpPr>
          <p:nvPr>
            <p:ph type="ftr" sz="quarter" idx="9"/>
          </p:nvPr>
        </p:nvSpPr>
        <p:spPr/>
        <p:txBody>
          <a:bodyPr/>
          <a:lstStyle>
            <a:lvl1pPr>
              <a:defRPr/>
            </a:lvl1pPr>
          </a:lstStyle>
          <a:p>
            <a:pPr lvl="0"/>
            <a:endParaRPr lang="el-GR"/>
          </a:p>
        </p:txBody>
      </p:sp>
      <p:sp>
        <p:nvSpPr>
          <p:cNvPr id="7" name="Slide Number Placeholder 5">
            <a:extLst>
              <a:ext uri="{FF2B5EF4-FFF2-40B4-BE49-F238E27FC236}">
                <a16:creationId xmlns:a16="http://schemas.microsoft.com/office/drawing/2014/main" id="{419D1F8E-FECB-08F3-289D-FDC3B7243DAE}"/>
              </a:ext>
            </a:extLst>
          </p:cNvPr>
          <p:cNvSpPr txBox="1">
            <a:spLocks noGrp="1"/>
          </p:cNvSpPr>
          <p:nvPr>
            <p:ph type="sldNum" sz="quarter" idx="8"/>
          </p:nvPr>
        </p:nvSpPr>
        <p:spPr/>
        <p:txBody>
          <a:bodyPr/>
          <a:lstStyle>
            <a:lvl1pPr>
              <a:defRPr/>
            </a:lvl1pPr>
          </a:lstStyle>
          <a:p>
            <a:pPr lvl="0"/>
            <a:fld id="{1E6D19F3-255E-6F49-BE90-6208FE50BF00}" type="slidenum">
              <a:t>‹#›</a:t>
            </a:fld>
            <a:endParaRPr lang="en-US"/>
          </a:p>
        </p:txBody>
      </p:sp>
    </p:spTree>
    <p:extLst>
      <p:ext uri="{BB962C8B-B14F-4D97-AF65-F5344CB8AC3E}">
        <p14:creationId xmlns:p14="http://schemas.microsoft.com/office/powerpoint/2010/main" val="1916620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A6910-3ACE-A68A-DC92-3A6EADC6AE21}"/>
              </a:ext>
            </a:extLst>
          </p:cNvPr>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a:extLst>
              <a:ext uri="{FF2B5EF4-FFF2-40B4-BE49-F238E27FC236}">
                <a16:creationId xmlns:a16="http://schemas.microsoft.com/office/drawing/2014/main" id="{24203759-D09E-D47E-BC2A-0AEFBD773CDB}"/>
              </a:ext>
            </a:extLst>
          </p:cNvPr>
          <p:cNvSpPr txBox="1">
            <a:spLocks noGrp="1"/>
          </p:cNvSpPr>
          <p:nvPr>
            <p:ph type="pic" idx="1"/>
          </p:nvPr>
        </p:nvSpPr>
        <p:spPr>
          <a:xfrm>
            <a:off x="1792288" y="612776"/>
            <a:ext cx="5486400" cy="4114800"/>
          </a:xfrm>
        </p:spPr>
        <p:txBody>
          <a:bodyPr>
            <a:normAutofit/>
          </a:bodyPr>
          <a:lstStyle>
            <a:lvl1pPr marL="0" indent="0">
              <a:buNone/>
              <a:defRPr/>
            </a:lvl1pPr>
          </a:lstStyle>
          <a:p>
            <a:pPr lvl="0"/>
            <a:endParaRPr lang="en-US"/>
          </a:p>
        </p:txBody>
      </p:sp>
      <p:sp>
        <p:nvSpPr>
          <p:cNvPr id="4" name="Text Placeholder 3">
            <a:extLst>
              <a:ext uri="{FF2B5EF4-FFF2-40B4-BE49-F238E27FC236}">
                <a16:creationId xmlns:a16="http://schemas.microsoft.com/office/drawing/2014/main" id="{0D87131F-96B0-BFFD-78EA-49E42D31AFAA}"/>
              </a:ext>
            </a:extLst>
          </p:cNvPr>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Date Placeholder 3">
            <a:extLst>
              <a:ext uri="{FF2B5EF4-FFF2-40B4-BE49-F238E27FC236}">
                <a16:creationId xmlns:a16="http://schemas.microsoft.com/office/drawing/2014/main" id="{3E8AABEF-E3F7-C4E0-A88F-55685A5D8A26}"/>
              </a:ext>
            </a:extLst>
          </p:cNvPr>
          <p:cNvSpPr txBox="1">
            <a:spLocks noGrp="1"/>
          </p:cNvSpPr>
          <p:nvPr>
            <p:ph type="dt" sz="half" idx="7"/>
          </p:nvPr>
        </p:nvSpPr>
        <p:spPr/>
        <p:txBody>
          <a:bodyPr/>
          <a:lstStyle>
            <a:lvl1pPr>
              <a:defRPr/>
            </a:lvl1pPr>
          </a:lstStyle>
          <a:p>
            <a:pPr lvl="0"/>
            <a:fld id="{BA5967C1-C962-D54D-A8ED-ACCBBADA1049}" type="datetime1">
              <a:rPr lang="en-US"/>
              <a:pPr lvl="0"/>
              <a:t>9/16/2025</a:t>
            </a:fld>
            <a:endParaRPr lang="en-US"/>
          </a:p>
        </p:txBody>
      </p:sp>
      <p:sp>
        <p:nvSpPr>
          <p:cNvPr id="6" name="Footer Placeholder 4">
            <a:extLst>
              <a:ext uri="{FF2B5EF4-FFF2-40B4-BE49-F238E27FC236}">
                <a16:creationId xmlns:a16="http://schemas.microsoft.com/office/drawing/2014/main" id="{E52B42CC-7018-3321-7BF0-B9B9A8698C14}"/>
              </a:ext>
            </a:extLst>
          </p:cNvPr>
          <p:cNvSpPr txBox="1">
            <a:spLocks noGrp="1"/>
          </p:cNvSpPr>
          <p:nvPr>
            <p:ph type="ftr" sz="quarter" idx="9"/>
          </p:nvPr>
        </p:nvSpPr>
        <p:spPr/>
        <p:txBody>
          <a:bodyPr/>
          <a:lstStyle>
            <a:lvl1pPr>
              <a:defRPr/>
            </a:lvl1pPr>
          </a:lstStyle>
          <a:p>
            <a:pPr lvl="0"/>
            <a:endParaRPr lang="el-GR"/>
          </a:p>
        </p:txBody>
      </p:sp>
      <p:sp>
        <p:nvSpPr>
          <p:cNvPr id="7" name="Slide Number Placeholder 5">
            <a:extLst>
              <a:ext uri="{FF2B5EF4-FFF2-40B4-BE49-F238E27FC236}">
                <a16:creationId xmlns:a16="http://schemas.microsoft.com/office/drawing/2014/main" id="{871A03CA-29F8-B8DB-3C75-4D1A7A0007D6}"/>
              </a:ext>
            </a:extLst>
          </p:cNvPr>
          <p:cNvSpPr txBox="1">
            <a:spLocks noGrp="1"/>
          </p:cNvSpPr>
          <p:nvPr>
            <p:ph type="sldNum" sz="quarter" idx="8"/>
          </p:nvPr>
        </p:nvSpPr>
        <p:spPr/>
        <p:txBody>
          <a:bodyPr/>
          <a:lstStyle>
            <a:lvl1pPr>
              <a:defRPr/>
            </a:lvl1pPr>
          </a:lstStyle>
          <a:p>
            <a:pPr lvl="0"/>
            <a:fld id="{B7B046FA-B1FF-6848-85AC-DE44300712BB}" type="slidenum">
              <a:t>‹#›</a:t>
            </a:fld>
            <a:endParaRPr lang="en-US"/>
          </a:p>
        </p:txBody>
      </p:sp>
    </p:spTree>
    <p:extLst>
      <p:ext uri="{BB962C8B-B14F-4D97-AF65-F5344CB8AC3E}">
        <p14:creationId xmlns:p14="http://schemas.microsoft.com/office/powerpoint/2010/main" val="3496281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EFC462-B201-1D15-6F65-2A7B04C79695}"/>
              </a:ext>
            </a:extLst>
          </p:cNvPr>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noAutofit/>
          </a:bodyPr>
          <a:lstStyle/>
          <a:p>
            <a:pPr lvl="0"/>
            <a:r>
              <a:rPr lang="en-US"/>
              <a:t>Click to edit Master title style</a:t>
            </a:r>
          </a:p>
        </p:txBody>
      </p:sp>
      <p:sp>
        <p:nvSpPr>
          <p:cNvPr id="3" name="Text Placeholder 2">
            <a:extLst>
              <a:ext uri="{FF2B5EF4-FFF2-40B4-BE49-F238E27FC236}">
                <a16:creationId xmlns:a16="http://schemas.microsoft.com/office/drawing/2014/main" id="{46EAD033-9CE6-B70C-D5C2-E69ADCEB5325}"/>
              </a:ext>
            </a:extLst>
          </p:cNvPr>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30C1FF-51C6-7171-F73F-1F735C79B65F}"/>
              </a:ext>
            </a:extLst>
          </p:cNvPr>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pitchFamily="34"/>
                <a:cs typeface="Arial"/>
              </a:defRPr>
            </a:lvl1pPr>
          </a:lstStyle>
          <a:p>
            <a:pPr lvl="0"/>
            <a:fld id="{B993A0E5-2BE1-C74E-8F8A-B779D86AD854}" type="datetime1">
              <a:rPr lang="en-US"/>
              <a:pPr lvl="0"/>
              <a:t>9/16/2025</a:t>
            </a:fld>
            <a:endParaRPr lang="en-US"/>
          </a:p>
        </p:txBody>
      </p:sp>
      <p:sp>
        <p:nvSpPr>
          <p:cNvPr id="5" name="Footer Placeholder 4">
            <a:extLst>
              <a:ext uri="{FF2B5EF4-FFF2-40B4-BE49-F238E27FC236}">
                <a16:creationId xmlns:a16="http://schemas.microsoft.com/office/drawing/2014/main" id="{E6419A5D-68BE-5DCF-CB63-C09DF7A500B8}"/>
              </a:ext>
            </a:extLst>
          </p:cNvPr>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l-GR" sz="1200" b="0" i="0" u="none" strike="noStrike" kern="1200" cap="none" spc="0" baseline="0">
                <a:solidFill>
                  <a:srgbClr val="898989"/>
                </a:solidFill>
                <a:uFillTx/>
                <a:latin typeface="Calibri" pitchFamily="34"/>
                <a:cs typeface="Arial"/>
              </a:defRPr>
            </a:lvl1pPr>
          </a:lstStyle>
          <a:p>
            <a:pPr lvl="0"/>
            <a:endParaRPr lang="el-GR"/>
          </a:p>
        </p:txBody>
      </p:sp>
      <p:sp>
        <p:nvSpPr>
          <p:cNvPr id="6" name="Slide Number Placeholder 5">
            <a:extLst>
              <a:ext uri="{FF2B5EF4-FFF2-40B4-BE49-F238E27FC236}">
                <a16:creationId xmlns:a16="http://schemas.microsoft.com/office/drawing/2014/main" id="{BB7C644B-CBB8-9D2E-6631-C901A393F169}"/>
              </a:ext>
            </a:extLst>
          </p:cNvPr>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pitchFamily="34"/>
                <a:cs typeface="Arial" pitchFamily="34"/>
              </a:defRPr>
            </a:lvl1pPr>
          </a:lstStyle>
          <a:p>
            <a:pPr lvl="0"/>
            <a:fld id="{1E5D006A-EDBB-E743-8ABA-10385BFCB136}"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ctr" defTabSz="914400" rtl="0" fontAlgn="auto" hangingPunct="0">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p:titleStyle>
    <p:bodyStyle>
      <a:lvl1pPr marL="342900" marR="0" lvl="0" indent="-342900" algn="l" defTabSz="914400" rtl="0" fontAlgn="auto" hangingPunct="0">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0">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D6D0C2-D75F-75E8-B73B-46EF8DE51168}"/>
              </a:ext>
            </a:extLst>
          </p:cNvPr>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l-GR"/>
          </a:p>
        </p:txBody>
      </p:sp>
      <p:sp>
        <p:nvSpPr>
          <p:cNvPr id="3" name="Text Placeholder 2">
            <a:extLst>
              <a:ext uri="{FF2B5EF4-FFF2-40B4-BE49-F238E27FC236}">
                <a16:creationId xmlns:a16="http://schemas.microsoft.com/office/drawing/2014/main" id="{46D0E6ED-69E6-13E5-B1BE-D5A915A54D0A}"/>
              </a:ext>
            </a:extLst>
          </p:cNvPr>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51111443-3F11-AF02-289E-06A9A6105BEF}"/>
              </a:ext>
            </a:extLst>
          </p:cNvPr>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0">
              <a:lnSpc>
                <a:spcPct val="100000"/>
              </a:lnSpc>
              <a:spcBef>
                <a:spcPts val="0"/>
              </a:spcBef>
              <a:spcAft>
                <a:spcPts val="0"/>
              </a:spcAft>
              <a:buNone/>
              <a:tabLst/>
              <a:defRPr lang="el-GR" sz="1200" b="0" i="0" u="none" strike="noStrike" kern="1200" cap="none" spc="0" baseline="0">
                <a:solidFill>
                  <a:srgbClr val="898989"/>
                </a:solidFill>
                <a:uFillTx/>
                <a:latin typeface="Arial" pitchFamily="34"/>
                <a:cs typeface="Arial" pitchFamily="34"/>
              </a:defRPr>
            </a:lvl1pPr>
          </a:lstStyle>
          <a:p>
            <a:pPr lvl="0"/>
            <a:fld id="{0E2D62EF-5005-C640-A2D7-791BC76AA02E}" type="datetime1">
              <a:rPr lang="el-GR"/>
              <a:pPr lvl="0"/>
              <a:t>16/9/2025</a:t>
            </a:fld>
            <a:endParaRPr lang="el-GR"/>
          </a:p>
        </p:txBody>
      </p:sp>
      <p:sp>
        <p:nvSpPr>
          <p:cNvPr id="5" name="Footer Placeholder 4">
            <a:extLst>
              <a:ext uri="{FF2B5EF4-FFF2-40B4-BE49-F238E27FC236}">
                <a16:creationId xmlns:a16="http://schemas.microsoft.com/office/drawing/2014/main" id="{449ADD83-CECD-A62A-0DD7-571A09F47588}"/>
              </a:ext>
            </a:extLst>
          </p:cNvPr>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0">
              <a:lnSpc>
                <a:spcPct val="100000"/>
              </a:lnSpc>
              <a:spcBef>
                <a:spcPts val="0"/>
              </a:spcBef>
              <a:spcAft>
                <a:spcPts val="0"/>
              </a:spcAft>
              <a:buNone/>
              <a:tabLst/>
              <a:defRPr lang="el-GR" sz="1200" b="0" i="0" u="none" strike="noStrike" kern="1200" cap="none" spc="0" baseline="0">
                <a:solidFill>
                  <a:srgbClr val="898989"/>
                </a:solidFill>
                <a:uFillTx/>
                <a:latin typeface="Arial" pitchFamily="34"/>
                <a:cs typeface="Arial" pitchFamily="34"/>
              </a:defRPr>
            </a:lvl1pPr>
          </a:lstStyle>
          <a:p>
            <a:pPr lvl="0"/>
            <a:endParaRPr lang="el-GR"/>
          </a:p>
        </p:txBody>
      </p:sp>
      <p:sp>
        <p:nvSpPr>
          <p:cNvPr id="6" name="Slide Number Placeholder 5">
            <a:extLst>
              <a:ext uri="{FF2B5EF4-FFF2-40B4-BE49-F238E27FC236}">
                <a16:creationId xmlns:a16="http://schemas.microsoft.com/office/drawing/2014/main" id="{AB8F2A16-D529-599F-D8E3-B251AB874890}"/>
              </a:ext>
            </a:extLst>
          </p:cNvPr>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0">
              <a:lnSpc>
                <a:spcPct val="100000"/>
              </a:lnSpc>
              <a:spcBef>
                <a:spcPts val="0"/>
              </a:spcBef>
              <a:spcAft>
                <a:spcPts val="0"/>
              </a:spcAft>
              <a:buNone/>
              <a:tabLst/>
              <a:defRPr lang="el-GR" sz="1200" b="0" i="0" u="none" strike="noStrike" kern="1200" cap="none" spc="0" baseline="0">
                <a:solidFill>
                  <a:srgbClr val="898989"/>
                </a:solidFill>
                <a:uFillTx/>
                <a:latin typeface="Arial" pitchFamily="34"/>
                <a:cs typeface="Arial" pitchFamily="34"/>
              </a:defRPr>
            </a:lvl1pPr>
          </a:lstStyle>
          <a:p>
            <a:pPr lvl="0"/>
            <a:fld id="{B33D7621-7878-474C-BEFB-390595DB82EB}" type="slidenum">
              <a:t>‹#›</a:t>
            </a:fld>
            <a:endParaRPr lang="el-G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7A157C-8A7F-DBFC-167E-D19BD02905B3}"/>
              </a:ext>
            </a:extLst>
          </p:cNvPr>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l-GR"/>
          </a:p>
        </p:txBody>
      </p:sp>
      <p:sp>
        <p:nvSpPr>
          <p:cNvPr id="3" name="Text Placeholder 2">
            <a:extLst>
              <a:ext uri="{FF2B5EF4-FFF2-40B4-BE49-F238E27FC236}">
                <a16:creationId xmlns:a16="http://schemas.microsoft.com/office/drawing/2014/main" id="{C1F3374C-AD31-C350-50F6-9232AF064C42}"/>
              </a:ext>
            </a:extLst>
          </p:cNvPr>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36FCE67E-4384-C76F-BD28-B91729BD3DAD}"/>
              </a:ext>
            </a:extLst>
          </p:cNvPr>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0">
              <a:lnSpc>
                <a:spcPct val="100000"/>
              </a:lnSpc>
              <a:spcBef>
                <a:spcPts val="0"/>
              </a:spcBef>
              <a:spcAft>
                <a:spcPts val="0"/>
              </a:spcAft>
              <a:buNone/>
              <a:tabLst/>
              <a:defRPr lang="el-GR" sz="1200" b="0" i="0" u="none" strike="noStrike" kern="1200" cap="none" spc="0" baseline="0">
                <a:solidFill>
                  <a:srgbClr val="898989"/>
                </a:solidFill>
                <a:uFillTx/>
                <a:latin typeface="Arial" pitchFamily="34"/>
                <a:cs typeface="Arial" pitchFamily="34"/>
              </a:defRPr>
            </a:lvl1pPr>
          </a:lstStyle>
          <a:p>
            <a:pPr lvl="0"/>
            <a:fld id="{9D15EE75-0076-4340-A7EC-CB02FC3EB14B}" type="datetime1">
              <a:rPr lang="el-GR"/>
              <a:pPr lvl="0"/>
              <a:t>16/9/2025</a:t>
            </a:fld>
            <a:endParaRPr lang="el-GR"/>
          </a:p>
        </p:txBody>
      </p:sp>
      <p:sp>
        <p:nvSpPr>
          <p:cNvPr id="5" name="Footer Placeholder 4">
            <a:extLst>
              <a:ext uri="{FF2B5EF4-FFF2-40B4-BE49-F238E27FC236}">
                <a16:creationId xmlns:a16="http://schemas.microsoft.com/office/drawing/2014/main" id="{2B9AB39A-6E19-FC56-C858-5B930A74FAE2}"/>
              </a:ext>
            </a:extLst>
          </p:cNvPr>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0">
              <a:lnSpc>
                <a:spcPct val="100000"/>
              </a:lnSpc>
              <a:spcBef>
                <a:spcPts val="0"/>
              </a:spcBef>
              <a:spcAft>
                <a:spcPts val="0"/>
              </a:spcAft>
              <a:buNone/>
              <a:tabLst/>
              <a:defRPr lang="el-GR" sz="1200" b="0" i="0" u="none" strike="noStrike" kern="1200" cap="none" spc="0" baseline="0">
                <a:solidFill>
                  <a:srgbClr val="898989"/>
                </a:solidFill>
                <a:uFillTx/>
                <a:latin typeface="Arial" pitchFamily="34"/>
                <a:cs typeface="Arial" pitchFamily="34"/>
              </a:defRPr>
            </a:lvl1pPr>
          </a:lstStyle>
          <a:p>
            <a:pPr lvl="0"/>
            <a:endParaRPr lang="el-GR"/>
          </a:p>
        </p:txBody>
      </p:sp>
      <p:sp>
        <p:nvSpPr>
          <p:cNvPr id="6" name="Slide Number Placeholder 5">
            <a:extLst>
              <a:ext uri="{FF2B5EF4-FFF2-40B4-BE49-F238E27FC236}">
                <a16:creationId xmlns:a16="http://schemas.microsoft.com/office/drawing/2014/main" id="{D2FD8791-0D5A-3ECD-953F-4309A64D5F9C}"/>
              </a:ext>
            </a:extLst>
          </p:cNvPr>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0">
              <a:lnSpc>
                <a:spcPct val="100000"/>
              </a:lnSpc>
              <a:spcBef>
                <a:spcPts val="0"/>
              </a:spcBef>
              <a:spcAft>
                <a:spcPts val="0"/>
              </a:spcAft>
              <a:buNone/>
              <a:tabLst/>
              <a:defRPr lang="el-GR" sz="1200" b="0" i="0" u="none" strike="noStrike" kern="1200" cap="none" spc="0" baseline="0">
                <a:solidFill>
                  <a:srgbClr val="898989"/>
                </a:solidFill>
                <a:uFillTx/>
                <a:latin typeface="Arial" pitchFamily="34"/>
                <a:cs typeface="Arial" pitchFamily="34"/>
              </a:defRPr>
            </a:lvl1pPr>
          </a:lstStyle>
          <a:p>
            <a:pPr lvl="0"/>
            <a:fld id="{120870BA-D1CC-F748-8B3C-8790F23EF546}" type="slidenum">
              <a:t>‹#›</a:t>
            </a:fld>
            <a:endParaRPr lang="el-G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803A02-925F-F85B-BBE7-9C3810FFE385}"/>
              </a:ext>
            </a:extLst>
          </p:cNvPr>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noAutofit/>
          </a:bodyPr>
          <a:lstStyle/>
          <a:p>
            <a:pPr lvl="0"/>
            <a:r>
              <a:rPr lang="en-US"/>
              <a:t>Click to edit Master title style</a:t>
            </a:r>
          </a:p>
        </p:txBody>
      </p:sp>
      <p:sp>
        <p:nvSpPr>
          <p:cNvPr id="3" name="Text Placeholder 2">
            <a:extLst>
              <a:ext uri="{FF2B5EF4-FFF2-40B4-BE49-F238E27FC236}">
                <a16:creationId xmlns:a16="http://schemas.microsoft.com/office/drawing/2014/main" id="{C54AB686-7433-98F4-E295-466B49F6E737}"/>
              </a:ext>
            </a:extLst>
          </p:cNvPr>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AAB39-921A-37C2-947C-7F776BA2D95B}"/>
              </a:ext>
            </a:extLst>
          </p:cNvPr>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pitchFamily="34"/>
                <a:cs typeface="Arial"/>
              </a:defRPr>
            </a:lvl1pPr>
          </a:lstStyle>
          <a:p>
            <a:pPr lvl="0"/>
            <a:fld id="{D9C57492-27BA-6449-AE96-E6C40A852E26}" type="datetime1">
              <a:rPr lang="en-US"/>
              <a:pPr lvl="0"/>
              <a:t>9/16/2025</a:t>
            </a:fld>
            <a:endParaRPr lang="en-US"/>
          </a:p>
        </p:txBody>
      </p:sp>
      <p:sp>
        <p:nvSpPr>
          <p:cNvPr id="5" name="Footer Placeholder 4">
            <a:extLst>
              <a:ext uri="{FF2B5EF4-FFF2-40B4-BE49-F238E27FC236}">
                <a16:creationId xmlns:a16="http://schemas.microsoft.com/office/drawing/2014/main" id="{8CA6D851-F040-EE57-241A-E8D345CA50E0}"/>
              </a:ext>
            </a:extLst>
          </p:cNvPr>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l-GR" sz="1200" b="0" i="0" u="none" strike="noStrike" kern="1200" cap="none" spc="0" baseline="0">
                <a:solidFill>
                  <a:srgbClr val="898989"/>
                </a:solidFill>
                <a:uFillTx/>
                <a:latin typeface="Calibri" pitchFamily="34"/>
                <a:cs typeface="Arial"/>
              </a:defRPr>
            </a:lvl1pPr>
          </a:lstStyle>
          <a:p>
            <a:pPr lvl="0"/>
            <a:endParaRPr lang="el-GR"/>
          </a:p>
        </p:txBody>
      </p:sp>
      <p:sp>
        <p:nvSpPr>
          <p:cNvPr id="6" name="Slide Number Placeholder 5">
            <a:extLst>
              <a:ext uri="{FF2B5EF4-FFF2-40B4-BE49-F238E27FC236}">
                <a16:creationId xmlns:a16="http://schemas.microsoft.com/office/drawing/2014/main" id="{C8B0A591-6E3D-D285-3A0F-4608BECC26AF}"/>
              </a:ext>
            </a:extLst>
          </p:cNvPr>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pitchFamily="34"/>
                <a:cs typeface="Arial" pitchFamily="34"/>
              </a:defRPr>
            </a:lvl1pPr>
          </a:lstStyle>
          <a:p>
            <a:pPr lvl="0"/>
            <a:fld id="{9E6E80F3-2DA6-0844-AC24-F0AB04A70F55}" type="slidenum">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marL="0" marR="0" lvl="0" indent="0" algn="ctr" defTabSz="914400" rtl="0" fontAlgn="auto" hangingPunct="0">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p:titleStyle>
    <p:bodyStyle>
      <a:lvl1pPr marL="342900" marR="0" lvl="0" indent="-342900" algn="l" defTabSz="914400" rtl="0" fontAlgn="auto" hangingPunct="0">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0">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png"/><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8.png"/><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2beconnected.ucy.ac.cy/2BC"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ec.europa.eu/eur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8.png"/><Relationship Id="rId7"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ucyalumni.com/" TargetMode="External"/><Relationship Id="rId7"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ucyalumni.com/"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8.png"/><Relationship Id="rId1" Type="http://schemas.openxmlformats.org/officeDocument/2006/relationships/slideLayout" Target="../slideLayouts/slideLayout40.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hyperlink" Target="https://www.instagram.com/universityofcyprus/" TargetMode="External"/><Relationship Id="rId13" Type="http://schemas.openxmlformats.org/officeDocument/2006/relationships/image" Target="../media/image65.emf"/><Relationship Id="rId18" Type="http://schemas.openxmlformats.org/officeDocument/2006/relationships/image" Target="../media/image70.emf"/><Relationship Id="rId3" Type="http://schemas.openxmlformats.org/officeDocument/2006/relationships/image" Target="../media/image8.png"/><Relationship Id="rId21" Type="http://schemas.openxmlformats.org/officeDocument/2006/relationships/image" Target="../media/image72.png"/><Relationship Id="rId7" Type="http://schemas.openxmlformats.org/officeDocument/2006/relationships/hyperlink" Target="https://www.youtube.com/c/UcyAcCy" TargetMode="External"/><Relationship Id="rId12" Type="http://schemas.openxmlformats.org/officeDocument/2006/relationships/image" Target="../media/image64.emf"/><Relationship Id="rId17" Type="http://schemas.openxmlformats.org/officeDocument/2006/relationships/image" Target="../media/image69.emf"/><Relationship Id="rId2" Type="http://schemas.openxmlformats.org/officeDocument/2006/relationships/notesSlide" Target="../notesSlides/notesSlide15.xml"/><Relationship Id="rId16" Type="http://schemas.openxmlformats.org/officeDocument/2006/relationships/image" Target="../media/image68.emf"/><Relationship Id="rId20" Type="http://schemas.openxmlformats.org/officeDocument/2006/relationships/hyperlink" Target="https://bsky.app/profile/ucy1.bsky.social" TargetMode="External"/><Relationship Id="rId1" Type="http://schemas.openxmlformats.org/officeDocument/2006/relationships/slideLayout" Target="../slideLayouts/slideLayout40.xml"/><Relationship Id="rId6" Type="http://schemas.openxmlformats.org/officeDocument/2006/relationships/hyperlink" Target="https://www.facebook.com/UniversityOfCyprus" TargetMode="External"/><Relationship Id="rId11" Type="http://schemas.openxmlformats.org/officeDocument/2006/relationships/image" Target="../media/image63.emf"/><Relationship Id="rId5" Type="http://schemas.openxmlformats.org/officeDocument/2006/relationships/hyperlink" Target="mailto:info@ucy.ac.cy" TargetMode="External"/><Relationship Id="rId15" Type="http://schemas.openxmlformats.org/officeDocument/2006/relationships/image" Target="../media/image67.emf"/><Relationship Id="rId10" Type="http://schemas.openxmlformats.org/officeDocument/2006/relationships/hyperlink" Target="https://www.linkedin.com/school/university-of-cyprus/" TargetMode="External"/><Relationship Id="rId19" Type="http://schemas.openxmlformats.org/officeDocument/2006/relationships/image" Target="../media/image71.png"/><Relationship Id="rId4" Type="http://schemas.openxmlformats.org/officeDocument/2006/relationships/hyperlink" Target="https://www.ucy.ac.cy/" TargetMode="External"/><Relationship Id="rId9" Type="http://schemas.openxmlformats.org/officeDocument/2006/relationships/hyperlink" Target="https://twitter.com/UCYOfficial" TargetMode="External"/><Relationship Id="rId14" Type="http://schemas.openxmlformats.org/officeDocument/2006/relationships/image" Target="../media/image66.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name="Slide83">
    <p:spTree>
      <p:nvGrpSpPr>
        <p:cNvPr id="1" name=""/>
        <p:cNvGrpSpPr/>
        <p:nvPr/>
      </p:nvGrpSpPr>
      <p:grpSpPr>
        <a:xfrm>
          <a:off x="0" y="0"/>
          <a:ext cx="0" cy="0"/>
          <a:chOff x="0" y="0"/>
          <a:chExt cx="0" cy="0"/>
        </a:xfrm>
      </p:grpSpPr>
      <p:pic>
        <p:nvPicPr>
          <p:cNvPr id="2" name="Εικόνα 17">
            <a:extLst>
              <a:ext uri="{FF2B5EF4-FFF2-40B4-BE49-F238E27FC236}">
                <a16:creationId xmlns:a16="http://schemas.microsoft.com/office/drawing/2014/main" id="{613F9529-B43B-936D-47EA-D89CF7F5515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04796" y="292095"/>
            <a:ext cx="8534396" cy="4356101"/>
          </a:xfrm>
          <a:prstGeom prst="rect">
            <a:avLst/>
          </a:prstGeom>
          <a:noFill/>
          <a:ln cap="flat">
            <a:noFill/>
          </a:ln>
        </p:spPr>
      </p:pic>
      <p:pic>
        <p:nvPicPr>
          <p:cNvPr id="3" name="Εικόνα 20">
            <a:extLst>
              <a:ext uri="{FF2B5EF4-FFF2-40B4-BE49-F238E27FC236}">
                <a16:creationId xmlns:a16="http://schemas.microsoft.com/office/drawing/2014/main" id="{702132BB-B77F-CDB6-FAE3-7C751341FED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4" name="Ορθογώνιο 6">
            <a:extLst>
              <a:ext uri="{FF2B5EF4-FFF2-40B4-BE49-F238E27FC236}">
                <a16:creationId xmlns:a16="http://schemas.microsoft.com/office/drawing/2014/main" id="{C936F4EC-7555-DDF3-17F2-4F13D444E0DF}"/>
              </a:ext>
            </a:extLst>
          </p:cNvPr>
          <p:cNvSpPr/>
          <p:nvPr/>
        </p:nvSpPr>
        <p:spPr>
          <a:xfrm>
            <a:off x="4968877" y="4648196"/>
            <a:ext cx="3870326" cy="1904996"/>
          </a:xfrm>
          <a:prstGeom prst="rect">
            <a:avLst/>
          </a:prstGeom>
          <a:solidFill>
            <a:srgbClr val="F9AE0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 name="Θέση αριθμού διαφάνειας 1">
            <a:extLst>
              <a:ext uri="{FF2B5EF4-FFF2-40B4-BE49-F238E27FC236}">
                <a16:creationId xmlns:a16="http://schemas.microsoft.com/office/drawing/2014/main" id="{43B886C7-571A-EAEF-098F-27E5CE369267}"/>
              </a:ext>
            </a:extLst>
          </p:cNvPr>
          <p:cNvSpPr txBox="1"/>
          <p:nvPr/>
        </p:nvSpPr>
        <p:spPr>
          <a:xfrm>
            <a:off x="274640" y="6540502"/>
            <a:ext cx="8534396" cy="327026"/>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C1F7DFF-998E-D746-B754-E44BE78D2A04}" type="slidenum">
              <a:rPr/>
              <a:t>1</a:t>
            </a:fld>
            <a:endParaRPr lang="en-US" sz="1000" b="0" i="0" u="none" strike="noStrike" kern="1200" cap="none" spc="0" baseline="0">
              <a:solidFill>
                <a:srgbClr val="898989"/>
              </a:solidFill>
              <a:uFillTx/>
              <a:latin typeface="Calibri" pitchFamily="34"/>
              <a:cs typeface="Arial" pitchFamily="34"/>
            </a:endParaRPr>
          </a:p>
        </p:txBody>
      </p:sp>
      <p:sp>
        <p:nvSpPr>
          <p:cNvPr id="6" name="Ορθογώνιο 8">
            <a:extLst>
              <a:ext uri="{FF2B5EF4-FFF2-40B4-BE49-F238E27FC236}">
                <a16:creationId xmlns:a16="http://schemas.microsoft.com/office/drawing/2014/main" id="{71BF8600-D120-E4B1-B580-75BDC37B20B5}"/>
              </a:ext>
            </a:extLst>
          </p:cNvPr>
          <p:cNvSpPr/>
          <p:nvPr/>
        </p:nvSpPr>
        <p:spPr>
          <a:xfrm>
            <a:off x="0" y="4648196"/>
            <a:ext cx="5103815" cy="1904996"/>
          </a:xfrm>
          <a:prstGeom prst="rect">
            <a:avLst/>
          </a:prstGeom>
          <a:solidFill>
            <a:srgbClr val="F291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7" name="TextBox 6">
            <a:extLst>
              <a:ext uri="{FF2B5EF4-FFF2-40B4-BE49-F238E27FC236}">
                <a16:creationId xmlns:a16="http://schemas.microsoft.com/office/drawing/2014/main" id="{1436EAEB-9B93-8A97-6E26-B467EEBD2CD8}"/>
              </a:ext>
            </a:extLst>
          </p:cNvPr>
          <p:cNvSpPr txBox="1">
            <a:spLocks/>
          </p:cNvSpPr>
          <p:nvPr/>
        </p:nvSpPr>
        <p:spPr>
          <a:xfrm>
            <a:off x="528642" y="4876796"/>
            <a:ext cx="4575172" cy="1462089"/>
          </a:xfrm>
          <a:prstGeom prst="rect">
            <a:avLst/>
          </a:prstGeom>
          <a:noFill/>
          <a:ln cap="flat">
            <a:noFill/>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3200" b="0" i="0" u="none" strike="noStrike" kern="1200" cap="none" spc="0" baseline="0" dirty="0">
                <a:solidFill>
                  <a:srgbClr val="FFFFFF"/>
                </a:solidFill>
                <a:uFillTx/>
                <a:latin typeface="Calibri" pitchFamily="34"/>
                <a:cs typeface="Calibri" pitchFamily="34"/>
              </a:rPr>
              <a:t>Το Πανεπιστήμιο Κύπρου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3200" b="0" i="0" u="none" strike="noStrike" kern="1200" cap="none" spc="0" baseline="0" dirty="0">
                <a:solidFill>
                  <a:srgbClr val="FFFFFF"/>
                </a:solidFill>
                <a:uFillTx/>
                <a:latin typeface="Calibri" pitchFamily="34"/>
                <a:cs typeface="Calibri" pitchFamily="34"/>
              </a:rPr>
              <a:t>με μια ματιά</a:t>
            </a:r>
            <a:endParaRPr lang="en-US" sz="3200" b="0" i="0" u="none" strike="noStrike" kern="1200" cap="none" spc="0" baseline="0" dirty="0">
              <a:solidFill>
                <a:srgbClr val="FFFFFF"/>
              </a:solidFill>
              <a:uFillTx/>
              <a:latin typeface="Calibri" pitchFamily="34"/>
              <a:cs typeface="Calibri" pitchFamily="34"/>
            </a:endParaRPr>
          </a:p>
        </p:txBody>
      </p:sp>
      <p:sp>
        <p:nvSpPr>
          <p:cNvPr id="8" name="TextBox 12">
            <a:extLst>
              <a:ext uri="{FF2B5EF4-FFF2-40B4-BE49-F238E27FC236}">
                <a16:creationId xmlns:a16="http://schemas.microsoft.com/office/drawing/2014/main" id="{DDF3C2A3-DDF9-A887-C79B-559A9D4F496A}"/>
              </a:ext>
            </a:extLst>
          </p:cNvPr>
          <p:cNvSpPr txBox="1">
            <a:spLocks noChangeAspect="1"/>
          </p:cNvSpPr>
          <p:nvPr/>
        </p:nvSpPr>
        <p:spPr>
          <a:xfrm>
            <a:off x="5608636" y="5040309"/>
            <a:ext cx="3200400" cy="1108079"/>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900" b="0" i="0" u="none" strike="noStrike" kern="1200" cap="none" spc="0" baseline="0" dirty="0">
                <a:solidFill>
                  <a:srgbClr val="404040"/>
                </a:solidFill>
                <a:uFillTx/>
                <a:latin typeface="Calibri" pitchFamily="34"/>
                <a:cs typeface="Calibri" pitchFamily="34"/>
              </a:rPr>
              <a:t>Κτήριο Συμβουλίου-Συγκλήτου «Αναστάσιος Γ. Λεβέντης»</a:t>
            </a:r>
            <a:br>
              <a:rPr lang="el-GR" sz="900" b="0" i="0" u="none" strike="noStrike" kern="1200" cap="none" spc="0" baseline="0" dirty="0">
                <a:solidFill>
                  <a:srgbClr val="404040"/>
                </a:solidFill>
                <a:uFillTx/>
                <a:latin typeface="Calibri" pitchFamily="34"/>
                <a:cs typeface="Calibri" pitchFamily="34"/>
              </a:rPr>
            </a:br>
            <a:r>
              <a:rPr lang="el-GR" sz="900" b="0" i="0" u="none" strike="noStrike" kern="1200" cap="none" spc="0" baseline="0" dirty="0" err="1">
                <a:solidFill>
                  <a:srgbClr val="404040"/>
                </a:solidFill>
                <a:uFillTx/>
                <a:latin typeface="Calibri" pitchFamily="34"/>
                <a:cs typeface="Calibri" pitchFamily="34"/>
              </a:rPr>
              <a:t>Λεωφ</a:t>
            </a:r>
            <a:r>
              <a:rPr lang="el-GR" sz="900" b="0" i="0" u="none" strike="noStrike" kern="1200" cap="none" spc="0" baseline="0" dirty="0">
                <a:solidFill>
                  <a:srgbClr val="404040"/>
                </a:solidFill>
                <a:uFillTx/>
                <a:latin typeface="Calibri" pitchFamily="34"/>
                <a:cs typeface="Calibri" pitchFamily="34"/>
              </a:rPr>
              <a:t>. Πανεπιστημίου 1, 2109 </a:t>
            </a:r>
            <a:r>
              <a:rPr lang="el-GR" sz="900" b="0" i="0" u="none" strike="noStrike" kern="1200" cap="none" spc="0" baseline="0" dirty="0" err="1">
                <a:solidFill>
                  <a:srgbClr val="404040"/>
                </a:solidFill>
                <a:uFillTx/>
                <a:latin typeface="Calibri" pitchFamily="34"/>
                <a:cs typeface="Calibri" pitchFamily="34"/>
              </a:rPr>
              <a:t>Αγλαντζιά</a:t>
            </a:r>
            <a:r>
              <a:rPr lang="el-GR" sz="900" b="0" i="0" u="none" strike="noStrike" kern="1200" cap="none" spc="0" baseline="0" dirty="0">
                <a:solidFill>
                  <a:srgbClr val="404040"/>
                </a:solidFill>
                <a:uFillTx/>
                <a:latin typeface="Calibri" pitchFamily="34"/>
                <a:cs typeface="Calibri" pitchFamily="34"/>
              </a:rPr>
              <a:t>, Λευκωσία</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900" b="0" i="0" u="none" strike="noStrike" kern="1200" cap="none" spc="0" baseline="0" dirty="0">
              <a:solidFill>
                <a:srgbClr val="404040"/>
              </a:solidFill>
              <a:uFillTx/>
              <a:latin typeface="Calibri" pitchFamily="34"/>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900" b="0" i="0" u="none" strike="noStrike" kern="1200" cap="none" spc="0" baseline="0" dirty="0">
                <a:solidFill>
                  <a:srgbClr val="404040"/>
                </a:solidFill>
                <a:uFillTx/>
                <a:latin typeface="Calibri" pitchFamily="34"/>
                <a:cs typeface="Calibri" pitchFamily="34"/>
              </a:rPr>
              <a:t>(+357) 22894000</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900" b="0" i="0" u="none" strike="noStrike" kern="1200" cap="none" spc="0" baseline="0" dirty="0">
              <a:solidFill>
                <a:srgbClr val="404040"/>
              </a:solidFill>
              <a:uFillTx/>
              <a:latin typeface="Calibri" pitchFamily="34"/>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900" b="0" i="0" u="none" strike="noStrike" kern="1200" cap="none" spc="0" baseline="0" dirty="0">
                <a:solidFill>
                  <a:srgbClr val="404040"/>
                </a:solidFill>
                <a:uFillTx/>
                <a:latin typeface="Calibri" pitchFamily="34"/>
                <a:cs typeface="Calibri" pitchFamily="34"/>
              </a:rPr>
              <a:t>https://</a:t>
            </a:r>
            <a:r>
              <a:rPr lang="en-GB" sz="900" b="0" i="0" u="none" strike="noStrike" kern="1200" cap="none" spc="0" baseline="0" dirty="0" err="1">
                <a:solidFill>
                  <a:srgbClr val="404040"/>
                </a:solidFill>
                <a:uFillTx/>
                <a:latin typeface="Calibri" pitchFamily="34"/>
                <a:cs typeface="Calibri" pitchFamily="34"/>
              </a:rPr>
              <a:t>www.ucy.ac.cy</a:t>
            </a:r>
            <a:r>
              <a:rPr lang="en-GB" sz="900" b="0" i="0" u="none" strike="noStrike" kern="1200" cap="none" spc="0" baseline="0" dirty="0">
                <a:solidFill>
                  <a:srgbClr val="404040"/>
                </a:solidFill>
                <a:uFillTx/>
                <a:latin typeface="Calibri" pitchFamily="34"/>
                <a:cs typeface="Calibri" pitchFamily="34"/>
              </a:rPr>
              <a:t>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900" b="0" i="0" u="none" strike="noStrike" kern="1200" cap="none" spc="0" baseline="0" dirty="0">
              <a:solidFill>
                <a:srgbClr val="404040"/>
              </a:solidFill>
              <a:uFillTx/>
              <a:latin typeface="Calibri" pitchFamily="34"/>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900" b="0" i="0" u="none" strike="noStrike" kern="1200" cap="none" spc="0" baseline="0" dirty="0" err="1">
                <a:solidFill>
                  <a:srgbClr val="404040"/>
                </a:solidFill>
                <a:uFillTx/>
                <a:latin typeface="Calibri" pitchFamily="34"/>
                <a:cs typeface="Calibri" pitchFamily="34"/>
              </a:rPr>
              <a:t>info@ucy.ac.cy</a:t>
            </a:r>
            <a:endParaRPr lang="en-GB" sz="900" b="0" i="0" u="none" strike="noStrike" kern="1200" cap="none" spc="0" baseline="0" dirty="0">
              <a:solidFill>
                <a:srgbClr val="404040"/>
              </a:solidFill>
              <a:uFillTx/>
              <a:latin typeface="Calibri" pitchFamily="34"/>
              <a:cs typeface="Calibri" pitchFamily="34"/>
            </a:endParaRPr>
          </a:p>
        </p:txBody>
      </p:sp>
      <p:pic>
        <p:nvPicPr>
          <p:cNvPr id="9" name="Εικόνα 17">
            <a:extLst>
              <a:ext uri="{FF2B5EF4-FFF2-40B4-BE49-F238E27FC236}">
                <a16:creationId xmlns:a16="http://schemas.microsoft.com/office/drawing/2014/main" id="{3387B3DA-4AAD-429F-FFCF-82BBCC918B7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345116" y="5048246"/>
            <a:ext cx="187323" cy="187323"/>
          </a:xfrm>
          <a:prstGeom prst="rect">
            <a:avLst/>
          </a:prstGeom>
          <a:noFill/>
          <a:ln cap="flat">
            <a:noFill/>
          </a:ln>
        </p:spPr>
      </p:pic>
      <p:pic>
        <p:nvPicPr>
          <p:cNvPr id="10" name="Εικόνα 18">
            <a:extLst>
              <a:ext uri="{FF2B5EF4-FFF2-40B4-BE49-F238E27FC236}">
                <a16:creationId xmlns:a16="http://schemas.microsoft.com/office/drawing/2014/main" id="{5B1FBD94-664F-07C7-89FE-085223288AF9}"/>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345116" y="5451479"/>
            <a:ext cx="187323" cy="187323"/>
          </a:xfrm>
          <a:prstGeom prst="rect">
            <a:avLst/>
          </a:prstGeom>
          <a:noFill/>
          <a:ln cap="flat">
            <a:noFill/>
          </a:ln>
        </p:spPr>
      </p:pic>
      <p:pic>
        <p:nvPicPr>
          <p:cNvPr id="11" name="Εικόνα 19">
            <a:extLst>
              <a:ext uri="{FF2B5EF4-FFF2-40B4-BE49-F238E27FC236}">
                <a16:creationId xmlns:a16="http://schemas.microsoft.com/office/drawing/2014/main" id="{55EF879A-C6A8-ABF8-524D-9D1620EC563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343525" y="5716591"/>
            <a:ext cx="188915" cy="188915"/>
          </a:xfrm>
          <a:prstGeom prst="rect">
            <a:avLst/>
          </a:prstGeom>
          <a:noFill/>
          <a:ln cap="flat">
            <a:noFill/>
          </a:ln>
        </p:spPr>
      </p:pic>
      <p:pic>
        <p:nvPicPr>
          <p:cNvPr id="12" name="Εικόνα 20">
            <a:extLst>
              <a:ext uri="{FF2B5EF4-FFF2-40B4-BE49-F238E27FC236}">
                <a16:creationId xmlns:a16="http://schemas.microsoft.com/office/drawing/2014/main" id="{2B0E8591-AFC4-7608-3205-0681479A20B2}"/>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341933" y="5984876"/>
            <a:ext cx="190496" cy="190496"/>
          </a:xfrm>
          <a:prstGeom prst="rect">
            <a:avLst/>
          </a:prstGeom>
          <a:noFill/>
          <a:ln cap="flat">
            <a:noFill/>
          </a:ln>
        </p:spPr>
      </p:pic>
      <p:pic>
        <p:nvPicPr>
          <p:cNvPr id="13" name="Εικόνα 14">
            <a:extLst>
              <a:ext uri="{FF2B5EF4-FFF2-40B4-BE49-F238E27FC236}">
                <a16:creationId xmlns:a16="http://schemas.microsoft.com/office/drawing/2014/main" id="{A76F7231-F04C-FC0F-906C-00EDAE335723}"/>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3357567" y="1139827"/>
            <a:ext cx="3492495" cy="3508379"/>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95">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59B0962D-3C0F-545C-F431-D273D2DB3E65}"/>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95AF975-0AE1-3B41-B425-3F066A2C560D}" type="slidenum">
              <a:rPr/>
              <a:t>10</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3">
            <a:extLst>
              <a:ext uri="{FF2B5EF4-FFF2-40B4-BE49-F238E27FC236}">
                <a16:creationId xmlns:a16="http://schemas.microsoft.com/office/drawing/2014/main" id="{8B5030FC-335D-E330-4911-B82258A52144}"/>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0" compatLnSpc="1">
            <a:noAutofit/>
          </a:bodyPr>
          <a:lstStyle/>
          <a:p>
            <a:pPr marL="630241" marR="0" lvl="0" indent="11109" algn="l"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endParaRPr lang="el-GR" sz="1400" b="0" i="0" u="none" strike="noStrike" kern="0" cap="none" spc="0" baseline="0">
              <a:solidFill>
                <a:srgbClr val="000000"/>
              </a:solidFill>
              <a:uFillTx/>
              <a:latin typeface="Calibri Light" pitchFamily="34"/>
              <a:cs typeface="Calibri Light" pitchFamily="34"/>
            </a:endParaRPr>
          </a:p>
        </p:txBody>
      </p:sp>
      <p:pic>
        <p:nvPicPr>
          <p:cNvPr id="4" name="Εικόνα 3">
            <a:extLst>
              <a:ext uri="{FF2B5EF4-FFF2-40B4-BE49-F238E27FC236}">
                <a16:creationId xmlns:a16="http://schemas.microsoft.com/office/drawing/2014/main" id="{F71A1CE5-FB47-0FEB-892B-B81BE55240E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TextBox 9">
            <a:extLst>
              <a:ext uri="{FF2B5EF4-FFF2-40B4-BE49-F238E27FC236}">
                <a16:creationId xmlns:a16="http://schemas.microsoft.com/office/drawing/2014/main" id="{14346EDD-DE72-4115-EC2C-D682364E440A}"/>
              </a:ext>
            </a:extLst>
          </p:cNvPr>
          <p:cNvSpPr txBox="1"/>
          <p:nvPr/>
        </p:nvSpPr>
        <p:spPr>
          <a:xfrm>
            <a:off x="1066803" y="1447796"/>
            <a:ext cx="6553203" cy="738661"/>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Διδασκαλία και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μάθηση</a:t>
            </a:r>
          </a:p>
        </p:txBody>
      </p:sp>
      <p:grpSp>
        <p:nvGrpSpPr>
          <p:cNvPr id="6" name="Diagram 5">
            <a:extLst>
              <a:ext uri="{FF2B5EF4-FFF2-40B4-BE49-F238E27FC236}">
                <a16:creationId xmlns:a16="http://schemas.microsoft.com/office/drawing/2014/main" id="{B2AAA54B-EACD-B675-0D8F-18B8F2073273}"/>
              </a:ext>
            </a:extLst>
          </p:cNvPr>
          <p:cNvGrpSpPr/>
          <p:nvPr/>
        </p:nvGrpSpPr>
        <p:grpSpPr>
          <a:xfrm>
            <a:off x="2960415" y="809353"/>
            <a:ext cx="5469474" cy="5469474"/>
            <a:chOff x="2960415" y="809353"/>
            <a:chExt cx="5469474" cy="5469474"/>
          </a:xfrm>
        </p:grpSpPr>
        <p:sp>
          <p:nvSpPr>
            <p:cNvPr id="7" name="Freeform: Shape 6">
              <a:extLst>
                <a:ext uri="{FF2B5EF4-FFF2-40B4-BE49-F238E27FC236}">
                  <a16:creationId xmlns:a16="http://schemas.microsoft.com/office/drawing/2014/main" id="{4503D143-0439-62DA-01DA-20CBEF53F61E}"/>
                </a:ext>
              </a:extLst>
            </p:cNvPr>
            <p:cNvSpPr/>
            <p:nvPr/>
          </p:nvSpPr>
          <p:spPr>
            <a:xfrm>
              <a:off x="5152735" y="3001673"/>
              <a:ext cx="1084844" cy="1084844"/>
            </a:xfrm>
            <a:custGeom>
              <a:avLst/>
              <a:gdLst>
                <a:gd name="f0" fmla="val 10800000"/>
                <a:gd name="f1" fmla="val 5400000"/>
                <a:gd name="f2" fmla="val 180"/>
                <a:gd name="f3" fmla="val w"/>
                <a:gd name="f4" fmla="val h"/>
                <a:gd name="f5" fmla="val 0"/>
                <a:gd name="f6" fmla="val 1084840"/>
                <a:gd name="f7" fmla="val 542420"/>
                <a:gd name="f8" fmla="val 242850"/>
                <a:gd name="f9" fmla="val 841990"/>
                <a:gd name="f10" fmla="+- 0 0 -90"/>
                <a:gd name="f11" fmla="*/ f3 1 1084840"/>
                <a:gd name="f12" fmla="*/ f4 1 1084840"/>
                <a:gd name="f13" fmla="+- f6 0 f5"/>
                <a:gd name="f14" fmla="*/ f10 f0 1"/>
                <a:gd name="f15" fmla="*/ f13 1 1084840"/>
                <a:gd name="f16" fmla="*/ 0 f13 1"/>
                <a:gd name="f17" fmla="*/ 542420 f13 1"/>
                <a:gd name="f18" fmla="*/ 1084840 f13 1"/>
                <a:gd name="f19" fmla="*/ f14 1 f2"/>
                <a:gd name="f20" fmla="*/ f16 1 1084840"/>
                <a:gd name="f21" fmla="*/ f17 1 1084840"/>
                <a:gd name="f22" fmla="*/ f18 1 1084840"/>
                <a:gd name="f23" fmla="*/ f5 1 f15"/>
                <a:gd name="f24" fmla="*/ f6 1 f15"/>
                <a:gd name="f25" fmla="+- f19 0 f1"/>
                <a:gd name="f26" fmla="*/ f20 1 f15"/>
                <a:gd name="f27" fmla="*/ f21 1 f15"/>
                <a:gd name="f28" fmla="*/ f22 1 f15"/>
                <a:gd name="f29" fmla="*/ f23 f11 1"/>
                <a:gd name="f30" fmla="*/ f24 f11 1"/>
                <a:gd name="f31" fmla="*/ f24 f12 1"/>
                <a:gd name="f32" fmla="*/ f23 f12 1"/>
                <a:gd name="f33" fmla="*/ f26 f11 1"/>
                <a:gd name="f34" fmla="*/ f27 f12 1"/>
                <a:gd name="f35" fmla="*/ f27 f11 1"/>
                <a:gd name="f36" fmla="*/ f26 f12 1"/>
                <a:gd name="f37" fmla="*/ f28 f11 1"/>
                <a:gd name="f38" fmla="*/ f28 f12 1"/>
              </a:gdLst>
              <a:ahLst/>
              <a:cxnLst>
                <a:cxn ang="3cd4">
                  <a:pos x="hc" y="t"/>
                </a:cxn>
                <a:cxn ang="0">
                  <a:pos x="r" y="vc"/>
                </a:cxn>
                <a:cxn ang="cd4">
                  <a:pos x="hc" y="b"/>
                </a:cxn>
                <a:cxn ang="cd2">
                  <a:pos x="l" y="vc"/>
                </a:cxn>
                <a:cxn ang="f25">
                  <a:pos x="f33" y="f34"/>
                </a:cxn>
                <a:cxn ang="f25">
                  <a:pos x="f35" y="f36"/>
                </a:cxn>
                <a:cxn ang="f25">
                  <a:pos x="f37" y="f34"/>
                </a:cxn>
                <a:cxn ang="f25">
                  <a:pos x="f35" y="f38"/>
                </a:cxn>
                <a:cxn ang="f25">
                  <a:pos x="f33" y="f34"/>
                </a:cxn>
              </a:cxnLst>
              <a:rect l="f29" t="f32" r="f30" b="f31"/>
              <a:pathLst>
                <a:path w="1084840" h="1084840">
                  <a:moveTo>
                    <a:pt x="f5" y="f7"/>
                  </a:moveTo>
                  <a:cubicBezTo>
                    <a:pt x="f5" y="f8"/>
                    <a:pt x="f8" y="f5"/>
                    <a:pt x="f7" y="f5"/>
                  </a:cubicBezTo>
                  <a:cubicBezTo>
                    <a:pt x="f9" y="f5"/>
                    <a:pt x="f6" y="f8"/>
                    <a:pt x="f6" y="f7"/>
                  </a:cubicBezTo>
                  <a:cubicBezTo>
                    <a:pt x="f6" y="f9"/>
                    <a:pt x="f9" y="f6"/>
                    <a:pt x="f7" y="f6"/>
                  </a:cubicBezTo>
                  <a:cubicBezTo>
                    <a:pt x="f8" y="f6"/>
                    <a:pt x="f5" y="f9"/>
                    <a:pt x="f5" y="f7"/>
                  </a:cubicBezTo>
                  <a:close/>
                </a:path>
              </a:pathLst>
            </a:custGeom>
            <a:solidFill>
              <a:srgbClr val="CFCBA5"/>
            </a:solidFill>
            <a:ln cap="flat">
              <a:noFill/>
              <a:prstDash val="solid"/>
            </a:ln>
          </p:spPr>
          <p:txBody>
            <a:bodyPr vert="horz" wrap="square" lIns="172839" tIns="172839" rIns="172839" bIns="172839" anchor="ctr" anchorCtr="1" compatLnSpc="1">
              <a:noAutofit/>
            </a:bodyPr>
            <a:lstStyle/>
            <a:p>
              <a:pPr marL="0" marR="0" lvl="0" indent="0" algn="ctr" defTabSz="488947"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l-GR" sz="1100" b="0" i="0" u="none" strike="noStrike" kern="1200" cap="none" spc="0" baseline="0">
                  <a:solidFill>
                    <a:srgbClr val="404040"/>
                  </a:solidFill>
                  <a:uFillTx/>
                  <a:latin typeface="Calibri" pitchFamily="34"/>
                  <a:cs typeface="Calibri" pitchFamily="34"/>
                </a:rPr>
                <a:t>Αριστεία στη Διδασκαλία  &amp; Μάθηση</a:t>
              </a:r>
            </a:p>
          </p:txBody>
        </p:sp>
        <p:sp>
          <p:nvSpPr>
            <p:cNvPr id="8" name="Freeform: Shape 7">
              <a:extLst>
                <a:ext uri="{FF2B5EF4-FFF2-40B4-BE49-F238E27FC236}">
                  <a16:creationId xmlns:a16="http://schemas.microsoft.com/office/drawing/2014/main" id="{21A400A1-9FB8-7594-28F9-0DC847336347}"/>
                </a:ext>
              </a:extLst>
            </p:cNvPr>
            <p:cNvSpPr/>
            <p:nvPr/>
          </p:nvSpPr>
          <p:spPr>
            <a:xfrm rot="16200004">
              <a:off x="5452489" y="2382391"/>
              <a:ext cx="485345" cy="350297"/>
            </a:xfrm>
            <a:custGeom>
              <a:avLst/>
              <a:gdLst>
                <a:gd name="f0" fmla="val 10800000"/>
                <a:gd name="f1" fmla="val 5400000"/>
                <a:gd name="f2" fmla="val 180"/>
                <a:gd name="f3" fmla="val w"/>
                <a:gd name="f4" fmla="val h"/>
                <a:gd name="f5" fmla="val 0"/>
                <a:gd name="f6" fmla="val 485342"/>
                <a:gd name="f7" fmla="val 350294"/>
                <a:gd name="f8" fmla="val 70059"/>
                <a:gd name="f9" fmla="val 310195"/>
                <a:gd name="f10" fmla="val 175147"/>
                <a:gd name="f11" fmla="val 280235"/>
                <a:gd name="f12" fmla="+- 0 0 -90"/>
                <a:gd name="f13" fmla="*/ f3 1 485342"/>
                <a:gd name="f14" fmla="*/ f4 1 350294"/>
                <a:gd name="f15" fmla="+- f7 0 f5"/>
                <a:gd name="f16" fmla="+- f6 0 f5"/>
                <a:gd name="f17" fmla="*/ f12 f0 1"/>
                <a:gd name="f18" fmla="*/ f16 1 485342"/>
                <a:gd name="f19" fmla="*/ f15 1 350294"/>
                <a:gd name="f20" fmla="*/ 0 f16 1"/>
                <a:gd name="f21" fmla="*/ 70059 f15 1"/>
                <a:gd name="f22" fmla="*/ 310195 f16 1"/>
                <a:gd name="f23" fmla="*/ 0 f15 1"/>
                <a:gd name="f24" fmla="*/ 485342 f16 1"/>
                <a:gd name="f25" fmla="*/ 175147 f15 1"/>
                <a:gd name="f26" fmla="*/ 350294 f15 1"/>
                <a:gd name="f27" fmla="*/ 280235 f15 1"/>
                <a:gd name="f28" fmla="*/ f17 1 f2"/>
                <a:gd name="f29" fmla="*/ f20 1 485342"/>
                <a:gd name="f30" fmla="*/ f21 1 350294"/>
                <a:gd name="f31" fmla="*/ f22 1 485342"/>
                <a:gd name="f32" fmla="*/ f23 1 350294"/>
                <a:gd name="f33" fmla="*/ f24 1 485342"/>
                <a:gd name="f34" fmla="*/ f25 1 350294"/>
                <a:gd name="f35" fmla="*/ f26 1 350294"/>
                <a:gd name="f36" fmla="*/ f27 1 350294"/>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9"/>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4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8" y="f59"/>
                </a:cxn>
                <a:cxn ang="f41">
                  <a:pos x="f56" y="f60"/>
                </a:cxn>
                <a:cxn ang="f41">
                  <a:pos x="f56" y="f61"/>
                </a:cxn>
                <a:cxn ang="f41">
                  <a:pos x="f54" y="f61"/>
                </a:cxn>
                <a:cxn ang="f41">
                  <a:pos x="f54" y="f55"/>
                </a:cxn>
              </a:cxnLst>
              <a:rect l="f50" t="f53" r="f51" b="f52"/>
              <a:pathLst>
                <a:path w="485342" h="350294">
                  <a:moveTo>
                    <a:pt x="f5" y="f8"/>
                  </a:moveTo>
                  <a:lnTo>
                    <a:pt x="f9" y="f8"/>
                  </a:lnTo>
                  <a:lnTo>
                    <a:pt x="f9" y="f5"/>
                  </a:lnTo>
                  <a:lnTo>
                    <a:pt x="f6" y="f10"/>
                  </a:lnTo>
                  <a:lnTo>
                    <a:pt x="f9" y="f7"/>
                  </a:lnTo>
                  <a:lnTo>
                    <a:pt x="f9" y="f11"/>
                  </a:lnTo>
                  <a:lnTo>
                    <a:pt x="f5" y="f11"/>
                  </a:lnTo>
                  <a:lnTo>
                    <a:pt x="f5" y="f8"/>
                  </a:lnTo>
                  <a:close/>
                </a:path>
              </a:pathLst>
            </a:custGeom>
            <a:solidFill>
              <a:srgbClr val="CFCBA5"/>
            </a:solidFill>
            <a:ln cap="flat">
              <a:noFill/>
              <a:prstDash val="solid"/>
            </a:ln>
          </p:spPr>
          <p:txBody>
            <a:bodyPr vert="horz" wrap="square" lIns="0" tIns="70061" rIns="105082" bIns="70061" anchor="ctr" anchorCtr="1" compatLnSpc="1">
              <a:noAutofit/>
            </a:bodyPr>
            <a:lstStyle/>
            <a:p>
              <a:pPr marL="0" marR="0" lvl="0" indent="0" algn="ctr" defTabSz="400050" rtl="0" fontAlgn="auto" hangingPunct="1">
                <a:lnSpc>
                  <a:spcPct val="90000"/>
                </a:lnSpc>
                <a:spcBef>
                  <a:spcPts val="0"/>
                </a:spcBef>
                <a:spcAft>
                  <a:spcPts val="400"/>
                </a:spcAft>
                <a:buNone/>
                <a:tabLst/>
                <a:defRPr sz="1800" b="0" i="0" u="none" strike="noStrike" kern="0" cap="none" spc="0" baseline="0">
                  <a:solidFill>
                    <a:srgbClr val="000000"/>
                  </a:solidFill>
                  <a:uFillTx/>
                </a:defRPr>
              </a:pPr>
              <a:endParaRPr lang="el-GR" sz="900" b="0" i="0" u="none" strike="noStrike" kern="1200" cap="none" spc="0" baseline="0">
                <a:solidFill>
                  <a:srgbClr val="FFFFFF"/>
                </a:solidFill>
                <a:uFillTx/>
                <a:latin typeface="Calibri"/>
              </a:endParaRPr>
            </a:p>
          </p:txBody>
        </p:sp>
        <p:sp>
          <p:nvSpPr>
            <p:cNvPr id="9" name="Freeform: Shape 8">
              <a:extLst>
                <a:ext uri="{FF2B5EF4-FFF2-40B4-BE49-F238E27FC236}">
                  <a16:creationId xmlns:a16="http://schemas.microsoft.com/office/drawing/2014/main" id="{83E5DA55-4779-51B8-6B38-F31A3F9616B6}"/>
                </a:ext>
              </a:extLst>
            </p:cNvPr>
            <p:cNvSpPr/>
            <p:nvPr/>
          </p:nvSpPr>
          <p:spPr>
            <a:xfrm>
              <a:off x="5056869" y="809353"/>
              <a:ext cx="1276575" cy="1276575"/>
            </a:xfrm>
            <a:custGeom>
              <a:avLst/>
              <a:gdLst>
                <a:gd name="f0" fmla="val 10800000"/>
                <a:gd name="f1" fmla="val 5400000"/>
                <a:gd name="f2" fmla="val 180"/>
                <a:gd name="f3" fmla="val w"/>
                <a:gd name="f4" fmla="val h"/>
                <a:gd name="f5" fmla="val 0"/>
                <a:gd name="f6" fmla="val 1276577"/>
                <a:gd name="f7" fmla="val 638289"/>
                <a:gd name="f8" fmla="val 285772"/>
                <a:gd name="f9" fmla="val 990806"/>
                <a:gd name="f10" fmla="val 1276578"/>
                <a:gd name="f11" fmla="+- 0 0 -90"/>
                <a:gd name="f12" fmla="*/ f3 1 1276577"/>
                <a:gd name="f13" fmla="*/ f4 1 1276577"/>
                <a:gd name="f14" fmla="+- f6 0 f5"/>
                <a:gd name="f15" fmla="*/ f11 f0 1"/>
                <a:gd name="f16" fmla="*/ f14 1 1276577"/>
                <a:gd name="f17" fmla="*/ 0 f14 1"/>
                <a:gd name="f18" fmla="*/ 638289 f14 1"/>
                <a:gd name="f19" fmla="*/ 1276578 f14 1"/>
                <a:gd name="f20" fmla="*/ f15 1 f2"/>
                <a:gd name="f21" fmla="*/ f17 1 1276577"/>
                <a:gd name="f22" fmla="*/ f18 1 1276577"/>
                <a:gd name="f23" fmla="*/ f19 1 127657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1276577" h="127657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rgbClr val="E46C0A"/>
            </a:solidFill>
            <a:ln cap="flat">
              <a:noFill/>
              <a:prstDash val="solid"/>
            </a:ln>
          </p:spPr>
          <p:txBody>
            <a:bodyPr vert="horz" wrap="square" lIns="199650" tIns="199650" rIns="199650" bIns="199650" anchor="ctr" anchorCtr="1" compatLnSpc="1">
              <a:noAutofit/>
            </a:bodyPr>
            <a:lstStyle/>
            <a:p>
              <a:pPr marL="0" marR="0" lvl="0" indent="0" algn="ctr" defTabSz="44449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el-GR" sz="1000" b="0" i="0" u="none" strike="noStrike" kern="1200" cap="none" spc="0" baseline="0">
                  <a:solidFill>
                    <a:srgbClr val="FFFFFF"/>
                  </a:solidFill>
                  <a:uFillTx/>
                  <a:latin typeface="Calibri" pitchFamily="34"/>
                  <a:cs typeface="Calibri" pitchFamily="34"/>
                </a:rPr>
                <a:t>Ποιότητα Ακαδημαϊκού Προσωπικού </a:t>
              </a:r>
            </a:p>
          </p:txBody>
        </p:sp>
        <p:sp>
          <p:nvSpPr>
            <p:cNvPr id="10" name="Freeform: Shape 9">
              <a:extLst>
                <a:ext uri="{FF2B5EF4-FFF2-40B4-BE49-F238E27FC236}">
                  <a16:creationId xmlns:a16="http://schemas.microsoft.com/office/drawing/2014/main" id="{609A6599-D4A7-F276-5E86-EC57C3094915}"/>
                </a:ext>
              </a:extLst>
            </p:cNvPr>
            <p:cNvSpPr/>
            <p:nvPr/>
          </p:nvSpPr>
          <p:spPr>
            <a:xfrm rot="18900010">
              <a:off x="6150084" y="2671345"/>
              <a:ext cx="485345" cy="350297"/>
            </a:xfrm>
            <a:custGeom>
              <a:avLst/>
              <a:gdLst>
                <a:gd name="f0" fmla="val 10800000"/>
                <a:gd name="f1" fmla="val 5400000"/>
                <a:gd name="f2" fmla="val 180"/>
                <a:gd name="f3" fmla="val w"/>
                <a:gd name="f4" fmla="val h"/>
                <a:gd name="f5" fmla="val 0"/>
                <a:gd name="f6" fmla="val 485342"/>
                <a:gd name="f7" fmla="val 350294"/>
                <a:gd name="f8" fmla="val 70059"/>
                <a:gd name="f9" fmla="val 310195"/>
                <a:gd name="f10" fmla="val 175147"/>
                <a:gd name="f11" fmla="val 280235"/>
                <a:gd name="f12" fmla="+- 0 0 -90"/>
                <a:gd name="f13" fmla="*/ f3 1 485342"/>
                <a:gd name="f14" fmla="*/ f4 1 350294"/>
                <a:gd name="f15" fmla="+- f7 0 f5"/>
                <a:gd name="f16" fmla="+- f6 0 f5"/>
                <a:gd name="f17" fmla="*/ f12 f0 1"/>
                <a:gd name="f18" fmla="*/ f16 1 485342"/>
                <a:gd name="f19" fmla="*/ f15 1 350294"/>
                <a:gd name="f20" fmla="*/ 0 f16 1"/>
                <a:gd name="f21" fmla="*/ 70059 f15 1"/>
                <a:gd name="f22" fmla="*/ 310195 f16 1"/>
                <a:gd name="f23" fmla="*/ 0 f15 1"/>
                <a:gd name="f24" fmla="*/ 485342 f16 1"/>
                <a:gd name="f25" fmla="*/ 175147 f15 1"/>
                <a:gd name="f26" fmla="*/ 350294 f15 1"/>
                <a:gd name="f27" fmla="*/ 280235 f15 1"/>
                <a:gd name="f28" fmla="*/ f17 1 f2"/>
                <a:gd name="f29" fmla="*/ f20 1 485342"/>
                <a:gd name="f30" fmla="*/ f21 1 350294"/>
                <a:gd name="f31" fmla="*/ f22 1 485342"/>
                <a:gd name="f32" fmla="*/ f23 1 350294"/>
                <a:gd name="f33" fmla="*/ f24 1 485342"/>
                <a:gd name="f34" fmla="*/ f25 1 350294"/>
                <a:gd name="f35" fmla="*/ f26 1 350294"/>
                <a:gd name="f36" fmla="*/ f27 1 350294"/>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9"/>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4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8" y="f59"/>
                </a:cxn>
                <a:cxn ang="f41">
                  <a:pos x="f56" y="f60"/>
                </a:cxn>
                <a:cxn ang="f41">
                  <a:pos x="f56" y="f61"/>
                </a:cxn>
                <a:cxn ang="f41">
                  <a:pos x="f54" y="f61"/>
                </a:cxn>
                <a:cxn ang="f41">
                  <a:pos x="f54" y="f55"/>
                </a:cxn>
              </a:cxnLst>
              <a:rect l="f50" t="f53" r="f51" b="f52"/>
              <a:pathLst>
                <a:path w="485342" h="350294">
                  <a:moveTo>
                    <a:pt x="f5" y="f8"/>
                  </a:moveTo>
                  <a:lnTo>
                    <a:pt x="f9" y="f8"/>
                  </a:lnTo>
                  <a:lnTo>
                    <a:pt x="f9" y="f5"/>
                  </a:lnTo>
                  <a:lnTo>
                    <a:pt x="f6" y="f10"/>
                  </a:lnTo>
                  <a:lnTo>
                    <a:pt x="f9" y="f7"/>
                  </a:lnTo>
                  <a:lnTo>
                    <a:pt x="f9" y="f11"/>
                  </a:lnTo>
                  <a:lnTo>
                    <a:pt x="f5" y="f11"/>
                  </a:lnTo>
                  <a:lnTo>
                    <a:pt x="f5" y="f8"/>
                  </a:lnTo>
                  <a:close/>
                </a:path>
              </a:pathLst>
            </a:custGeom>
            <a:solidFill>
              <a:srgbClr val="CFCBA5"/>
            </a:solidFill>
            <a:ln cap="flat">
              <a:noFill/>
              <a:prstDash val="solid"/>
            </a:ln>
          </p:spPr>
          <p:txBody>
            <a:bodyPr vert="horz" wrap="square" lIns="0" tIns="70061" rIns="105082" bIns="70061" anchor="ctr" anchorCtr="1" compatLnSpc="1">
              <a:noAutofit/>
            </a:bodyPr>
            <a:lstStyle/>
            <a:p>
              <a:pPr marL="0" marR="0" lvl="0" indent="0" algn="ctr" defTabSz="400050" rtl="0" fontAlgn="auto" hangingPunct="1">
                <a:lnSpc>
                  <a:spcPct val="90000"/>
                </a:lnSpc>
                <a:spcBef>
                  <a:spcPts val="0"/>
                </a:spcBef>
                <a:spcAft>
                  <a:spcPts val="400"/>
                </a:spcAft>
                <a:buNone/>
                <a:tabLst/>
                <a:defRPr sz="1800" b="0" i="0" u="none" strike="noStrike" kern="0" cap="none" spc="0" baseline="0">
                  <a:solidFill>
                    <a:srgbClr val="000000"/>
                  </a:solidFill>
                  <a:uFillTx/>
                </a:defRPr>
              </a:pPr>
              <a:endParaRPr lang="el-GR" sz="900" b="0" i="0" u="none" strike="noStrike" kern="1200" cap="none" spc="0" baseline="0">
                <a:solidFill>
                  <a:srgbClr val="FFFFFF"/>
                </a:solidFill>
                <a:uFillTx/>
                <a:latin typeface="Calibri"/>
              </a:endParaRPr>
            </a:p>
          </p:txBody>
        </p:sp>
        <p:sp>
          <p:nvSpPr>
            <p:cNvPr id="11" name="Freeform: Shape 10">
              <a:extLst>
                <a:ext uri="{FF2B5EF4-FFF2-40B4-BE49-F238E27FC236}">
                  <a16:creationId xmlns:a16="http://schemas.microsoft.com/office/drawing/2014/main" id="{6AB6FC62-8674-B55B-6A86-39B730D2C45B}"/>
                </a:ext>
              </a:extLst>
            </p:cNvPr>
            <p:cNvSpPr/>
            <p:nvPr/>
          </p:nvSpPr>
          <p:spPr>
            <a:xfrm>
              <a:off x="6539285" y="1423391"/>
              <a:ext cx="1276575" cy="1276575"/>
            </a:xfrm>
            <a:custGeom>
              <a:avLst/>
              <a:gdLst>
                <a:gd name="f0" fmla="val 10800000"/>
                <a:gd name="f1" fmla="val 5400000"/>
                <a:gd name="f2" fmla="val 180"/>
                <a:gd name="f3" fmla="val w"/>
                <a:gd name="f4" fmla="val h"/>
                <a:gd name="f5" fmla="val 0"/>
                <a:gd name="f6" fmla="val 1276577"/>
                <a:gd name="f7" fmla="val 638289"/>
                <a:gd name="f8" fmla="val 285772"/>
                <a:gd name="f9" fmla="val 990806"/>
                <a:gd name="f10" fmla="val 1276578"/>
                <a:gd name="f11" fmla="+- 0 0 -90"/>
                <a:gd name="f12" fmla="*/ f3 1 1276577"/>
                <a:gd name="f13" fmla="*/ f4 1 1276577"/>
                <a:gd name="f14" fmla="+- f6 0 f5"/>
                <a:gd name="f15" fmla="*/ f11 f0 1"/>
                <a:gd name="f16" fmla="*/ f14 1 1276577"/>
                <a:gd name="f17" fmla="*/ 0 f14 1"/>
                <a:gd name="f18" fmla="*/ 638289 f14 1"/>
                <a:gd name="f19" fmla="*/ 1276578 f14 1"/>
                <a:gd name="f20" fmla="*/ f15 1 f2"/>
                <a:gd name="f21" fmla="*/ f17 1 1276577"/>
                <a:gd name="f22" fmla="*/ f18 1 1276577"/>
                <a:gd name="f23" fmla="*/ f19 1 127657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1276577" h="127657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rgbClr val="F7921C"/>
            </a:solidFill>
            <a:ln cap="flat">
              <a:noFill/>
              <a:prstDash val="solid"/>
            </a:ln>
          </p:spPr>
          <p:txBody>
            <a:bodyPr vert="horz" wrap="square" lIns="199650" tIns="199650" rIns="199650" bIns="199650" anchor="ctr" anchorCtr="1" compatLnSpc="1">
              <a:noAutofit/>
            </a:bodyPr>
            <a:lstStyle/>
            <a:p>
              <a:pPr marL="0" marR="0" lvl="0" indent="0" algn="ctr" defTabSz="44449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el-GR" sz="1000" b="0" i="0" u="none" strike="noStrike" kern="1200" cap="none" spc="0" baseline="0">
                  <a:solidFill>
                    <a:srgbClr val="FFFFFF"/>
                  </a:solidFill>
                  <a:uFillTx/>
                  <a:latin typeface="Calibri" pitchFamily="34"/>
                  <a:cs typeface="Calibri" pitchFamily="34"/>
                </a:rPr>
                <a:t>Ποιότητα Φοιτητών/τριών </a:t>
              </a:r>
            </a:p>
          </p:txBody>
        </p:sp>
        <p:sp>
          <p:nvSpPr>
            <p:cNvPr id="12" name="Freeform: Shape 11">
              <a:extLst>
                <a:ext uri="{FF2B5EF4-FFF2-40B4-BE49-F238E27FC236}">
                  <a16:creationId xmlns:a16="http://schemas.microsoft.com/office/drawing/2014/main" id="{60120CAB-3648-130E-B7A4-6719B73F16A8}"/>
                </a:ext>
              </a:extLst>
            </p:cNvPr>
            <p:cNvSpPr/>
            <p:nvPr/>
          </p:nvSpPr>
          <p:spPr>
            <a:xfrm>
              <a:off x="6439040" y="3368942"/>
              <a:ext cx="485345" cy="350297"/>
            </a:xfrm>
            <a:custGeom>
              <a:avLst/>
              <a:gdLst>
                <a:gd name="f0" fmla="val 10800000"/>
                <a:gd name="f1" fmla="val 5400000"/>
                <a:gd name="f2" fmla="val 180"/>
                <a:gd name="f3" fmla="val w"/>
                <a:gd name="f4" fmla="val h"/>
                <a:gd name="f5" fmla="val 0"/>
                <a:gd name="f6" fmla="val 485342"/>
                <a:gd name="f7" fmla="val 350294"/>
                <a:gd name="f8" fmla="val 70059"/>
                <a:gd name="f9" fmla="val 310195"/>
                <a:gd name="f10" fmla="val 175147"/>
                <a:gd name="f11" fmla="val 280235"/>
                <a:gd name="f12" fmla="+- 0 0 -90"/>
                <a:gd name="f13" fmla="*/ f3 1 485342"/>
                <a:gd name="f14" fmla="*/ f4 1 350294"/>
                <a:gd name="f15" fmla="+- f7 0 f5"/>
                <a:gd name="f16" fmla="+- f6 0 f5"/>
                <a:gd name="f17" fmla="*/ f12 f0 1"/>
                <a:gd name="f18" fmla="*/ f16 1 485342"/>
                <a:gd name="f19" fmla="*/ f15 1 350294"/>
                <a:gd name="f20" fmla="*/ 0 f16 1"/>
                <a:gd name="f21" fmla="*/ 70059 f15 1"/>
                <a:gd name="f22" fmla="*/ 310195 f16 1"/>
                <a:gd name="f23" fmla="*/ 0 f15 1"/>
                <a:gd name="f24" fmla="*/ 485342 f16 1"/>
                <a:gd name="f25" fmla="*/ 175147 f15 1"/>
                <a:gd name="f26" fmla="*/ 350294 f15 1"/>
                <a:gd name="f27" fmla="*/ 280235 f15 1"/>
                <a:gd name="f28" fmla="*/ f17 1 f2"/>
                <a:gd name="f29" fmla="*/ f20 1 485342"/>
                <a:gd name="f30" fmla="*/ f21 1 350294"/>
                <a:gd name="f31" fmla="*/ f22 1 485342"/>
                <a:gd name="f32" fmla="*/ f23 1 350294"/>
                <a:gd name="f33" fmla="*/ f24 1 485342"/>
                <a:gd name="f34" fmla="*/ f25 1 350294"/>
                <a:gd name="f35" fmla="*/ f26 1 350294"/>
                <a:gd name="f36" fmla="*/ f27 1 350294"/>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9"/>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4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8" y="f59"/>
                </a:cxn>
                <a:cxn ang="f41">
                  <a:pos x="f56" y="f60"/>
                </a:cxn>
                <a:cxn ang="f41">
                  <a:pos x="f56" y="f61"/>
                </a:cxn>
                <a:cxn ang="f41">
                  <a:pos x="f54" y="f61"/>
                </a:cxn>
                <a:cxn ang="f41">
                  <a:pos x="f54" y="f55"/>
                </a:cxn>
              </a:cxnLst>
              <a:rect l="f50" t="f53" r="f51" b="f52"/>
              <a:pathLst>
                <a:path w="485342" h="350294">
                  <a:moveTo>
                    <a:pt x="f5" y="f8"/>
                  </a:moveTo>
                  <a:lnTo>
                    <a:pt x="f9" y="f8"/>
                  </a:lnTo>
                  <a:lnTo>
                    <a:pt x="f9" y="f5"/>
                  </a:lnTo>
                  <a:lnTo>
                    <a:pt x="f6" y="f10"/>
                  </a:lnTo>
                  <a:lnTo>
                    <a:pt x="f9" y="f7"/>
                  </a:lnTo>
                  <a:lnTo>
                    <a:pt x="f9" y="f11"/>
                  </a:lnTo>
                  <a:lnTo>
                    <a:pt x="f5" y="f11"/>
                  </a:lnTo>
                  <a:lnTo>
                    <a:pt x="f5" y="f8"/>
                  </a:lnTo>
                  <a:close/>
                </a:path>
              </a:pathLst>
            </a:custGeom>
            <a:solidFill>
              <a:srgbClr val="CFCBA5"/>
            </a:solidFill>
            <a:ln cap="flat">
              <a:noFill/>
              <a:prstDash val="solid"/>
            </a:ln>
          </p:spPr>
          <p:txBody>
            <a:bodyPr vert="horz" wrap="square" lIns="0" tIns="70061" rIns="105091" bIns="70061" anchor="ctr" anchorCtr="1" compatLnSpc="1">
              <a:noAutofit/>
            </a:bodyPr>
            <a:lstStyle/>
            <a:p>
              <a:pPr marL="0" marR="0" lvl="0" indent="0" algn="ctr" defTabSz="400050" rtl="0" fontAlgn="auto" hangingPunct="1">
                <a:lnSpc>
                  <a:spcPct val="90000"/>
                </a:lnSpc>
                <a:spcBef>
                  <a:spcPts val="0"/>
                </a:spcBef>
                <a:spcAft>
                  <a:spcPts val="400"/>
                </a:spcAft>
                <a:buNone/>
                <a:tabLst/>
                <a:defRPr sz="1800" b="0" i="0" u="none" strike="noStrike" kern="0" cap="none" spc="0" baseline="0">
                  <a:solidFill>
                    <a:srgbClr val="000000"/>
                  </a:solidFill>
                  <a:uFillTx/>
                </a:defRPr>
              </a:pPr>
              <a:endParaRPr lang="el-GR" sz="900" b="0" i="0" u="none" strike="noStrike" kern="1200" cap="none" spc="0" baseline="0">
                <a:solidFill>
                  <a:srgbClr val="FFFFFF"/>
                </a:solidFill>
                <a:uFillTx/>
                <a:latin typeface="Calibri"/>
              </a:endParaRPr>
            </a:p>
          </p:txBody>
        </p:sp>
        <p:sp>
          <p:nvSpPr>
            <p:cNvPr id="13" name="Freeform: Shape 12">
              <a:extLst>
                <a:ext uri="{FF2B5EF4-FFF2-40B4-BE49-F238E27FC236}">
                  <a16:creationId xmlns:a16="http://schemas.microsoft.com/office/drawing/2014/main" id="{8A7AF252-CAE3-441D-35E8-56493A341560}"/>
                </a:ext>
              </a:extLst>
            </p:cNvPr>
            <p:cNvSpPr/>
            <p:nvPr/>
          </p:nvSpPr>
          <p:spPr>
            <a:xfrm>
              <a:off x="7153314" y="2905807"/>
              <a:ext cx="1276575" cy="1276575"/>
            </a:xfrm>
            <a:custGeom>
              <a:avLst/>
              <a:gdLst>
                <a:gd name="f0" fmla="val 10800000"/>
                <a:gd name="f1" fmla="val 5400000"/>
                <a:gd name="f2" fmla="val 180"/>
                <a:gd name="f3" fmla="val w"/>
                <a:gd name="f4" fmla="val h"/>
                <a:gd name="f5" fmla="val 0"/>
                <a:gd name="f6" fmla="val 1276577"/>
                <a:gd name="f7" fmla="val 638289"/>
                <a:gd name="f8" fmla="val 285772"/>
                <a:gd name="f9" fmla="val 990806"/>
                <a:gd name="f10" fmla="val 1276578"/>
                <a:gd name="f11" fmla="+- 0 0 -90"/>
                <a:gd name="f12" fmla="*/ f3 1 1276577"/>
                <a:gd name="f13" fmla="*/ f4 1 1276577"/>
                <a:gd name="f14" fmla="+- f6 0 f5"/>
                <a:gd name="f15" fmla="*/ f11 f0 1"/>
                <a:gd name="f16" fmla="*/ f14 1 1276577"/>
                <a:gd name="f17" fmla="*/ 0 f14 1"/>
                <a:gd name="f18" fmla="*/ 638289 f14 1"/>
                <a:gd name="f19" fmla="*/ 1276578 f14 1"/>
                <a:gd name="f20" fmla="*/ f15 1 f2"/>
                <a:gd name="f21" fmla="*/ f17 1 1276577"/>
                <a:gd name="f22" fmla="*/ f18 1 1276577"/>
                <a:gd name="f23" fmla="*/ f19 1 127657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1276577" h="127657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rgbClr val="FFA800"/>
            </a:solidFill>
            <a:ln cap="flat">
              <a:noFill/>
              <a:prstDash val="solid"/>
            </a:ln>
          </p:spPr>
          <p:txBody>
            <a:bodyPr vert="horz" wrap="square" lIns="199650" tIns="199650" rIns="199650" bIns="199650" anchor="ctr" anchorCtr="1" compatLnSpc="1">
              <a:noAutofit/>
            </a:bodyPr>
            <a:lstStyle/>
            <a:p>
              <a:pPr marL="0" marR="0" lvl="0" indent="0" algn="ctr" defTabSz="44449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el-GR" sz="1000" b="0" i="0" u="none" strike="noStrike" kern="1200" cap="none" spc="0" baseline="0">
                  <a:solidFill>
                    <a:srgbClr val="FFFFFF"/>
                  </a:solidFill>
                  <a:uFillTx/>
                  <a:latin typeface="Calibri" pitchFamily="34"/>
                  <a:cs typeface="Calibri" pitchFamily="34"/>
                </a:rPr>
                <a:t>Πλαίσιο Λειτουργίας: Κανόνες</a:t>
              </a:r>
              <a:r>
                <a:rPr lang="es-ES" sz="1000" b="0" i="0" u="none" strike="noStrike" kern="1200" cap="none" spc="0" baseline="0">
                  <a:solidFill>
                    <a:srgbClr val="FFFFFF"/>
                  </a:solidFill>
                  <a:uFillTx/>
                  <a:latin typeface="Calibri" pitchFamily="34"/>
                  <a:cs typeface="Calibri" pitchFamily="34"/>
                </a:rPr>
                <a:t>,</a:t>
              </a:r>
              <a:r>
                <a:rPr lang="el-GR" sz="1000" b="0" i="0" u="none" strike="noStrike" kern="1200" cap="none" spc="0" baseline="0">
                  <a:solidFill>
                    <a:srgbClr val="FFFFFF"/>
                  </a:solidFill>
                  <a:uFillTx/>
                  <a:latin typeface="Calibri" pitchFamily="34"/>
                  <a:cs typeface="Calibri" pitchFamily="34"/>
                </a:rPr>
                <a:t> πολιτικές, βραβεία, κώδικες, </a:t>
              </a:r>
              <a:r>
                <a:rPr lang="en-US" sz="1000" b="0" i="0" u="none" strike="noStrike" kern="1200" cap="none" spc="0" baseline="0">
                  <a:solidFill>
                    <a:srgbClr val="FFFFFF"/>
                  </a:solidFill>
                  <a:uFillTx/>
                  <a:latin typeface="Calibri" pitchFamily="34"/>
                  <a:cs typeface="Calibri" pitchFamily="34"/>
                </a:rPr>
                <a:t>ESG </a:t>
              </a:r>
              <a:endParaRPr lang="el-GR" sz="1000" b="0" i="0" u="none" strike="noStrike" kern="1200" cap="none" spc="0" baseline="0">
                <a:solidFill>
                  <a:srgbClr val="FFFFFF"/>
                </a:solidFill>
                <a:uFillTx/>
                <a:latin typeface="Calibri" pitchFamily="34"/>
                <a:cs typeface="Calibri" pitchFamily="34"/>
              </a:endParaRPr>
            </a:p>
          </p:txBody>
        </p:sp>
        <p:sp>
          <p:nvSpPr>
            <p:cNvPr id="14" name="Freeform: Shape 13">
              <a:extLst>
                <a:ext uri="{FF2B5EF4-FFF2-40B4-BE49-F238E27FC236}">
                  <a16:creationId xmlns:a16="http://schemas.microsoft.com/office/drawing/2014/main" id="{10ED62C9-AFD5-C07C-D8B1-B7A8B5F94D3C}"/>
                </a:ext>
              </a:extLst>
            </p:cNvPr>
            <p:cNvSpPr/>
            <p:nvPr/>
          </p:nvSpPr>
          <p:spPr>
            <a:xfrm rot="2700006">
              <a:off x="6150078" y="4066546"/>
              <a:ext cx="485345" cy="350297"/>
            </a:xfrm>
            <a:custGeom>
              <a:avLst/>
              <a:gdLst>
                <a:gd name="f0" fmla="val 10800000"/>
                <a:gd name="f1" fmla="val 5400000"/>
                <a:gd name="f2" fmla="val 180"/>
                <a:gd name="f3" fmla="val w"/>
                <a:gd name="f4" fmla="val h"/>
                <a:gd name="f5" fmla="val 0"/>
                <a:gd name="f6" fmla="val 485342"/>
                <a:gd name="f7" fmla="val 350294"/>
                <a:gd name="f8" fmla="val 70059"/>
                <a:gd name="f9" fmla="val 310195"/>
                <a:gd name="f10" fmla="val 175147"/>
                <a:gd name="f11" fmla="val 280235"/>
                <a:gd name="f12" fmla="+- 0 0 -90"/>
                <a:gd name="f13" fmla="*/ f3 1 485342"/>
                <a:gd name="f14" fmla="*/ f4 1 350294"/>
                <a:gd name="f15" fmla="+- f7 0 f5"/>
                <a:gd name="f16" fmla="+- f6 0 f5"/>
                <a:gd name="f17" fmla="*/ f12 f0 1"/>
                <a:gd name="f18" fmla="*/ f16 1 485342"/>
                <a:gd name="f19" fmla="*/ f15 1 350294"/>
                <a:gd name="f20" fmla="*/ 0 f16 1"/>
                <a:gd name="f21" fmla="*/ 70059 f15 1"/>
                <a:gd name="f22" fmla="*/ 310195 f16 1"/>
                <a:gd name="f23" fmla="*/ 0 f15 1"/>
                <a:gd name="f24" fmla="*/ 485342 f16 1"/>
                <a:gd name="f25" fmla="*/ 175147 f15 1"/>
                <a:gd name="f26" fmla="*/ 350294 f15 1"/>
                <a:gd name="f27" fmla="*/ 280235 f15 1"/>
                <a:gd name="f28" fmla="*/ f17 1 f2"/>
                <a:gd name="f29" fmla="*/ f20 1 485342"/>
                <a:gd name="f30" fmla="*/ f21 1 350294"/>
                <a:gd name="f31" fmla="*/ f22 1 485342"/>
                <a:gd name="f32" fmla="*/ f23 1 350294"/>
                <a:gd name="f33" fmla="*/ f24 1 485342"/>
                <a:gd name="f34" fmla="*/ f25 1 350294"/>
                <a:gd name="f35" fmla="*/ f26 1 350294"/>
                <a:gd name="f36" fmla="*/ f27 1 350294"/>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9"/>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4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8" y="f59"/>
                </a:cxn>
                <a:cxn ang="f41">
                  <a:pos x="f56" y="f60"/>
                </a:cxn>
                <a:cxn ang="f41">
                  <a:pos x="f56" y="f61"/>
                </a:cxn>
                <a:cxn ang="f41">
                  <a:pos x="f54" y="f61"/>
                </a:cxn>
                <a:cxn ang="f41">
                  <a:pos x="f54" y="f55"/>
                </a:cxn>
              </a:cxnLst>
              <a:rect l="f50" t="f53" r="f51" b="f52"/>
              <a:pathLst>
                <a:path w="485342" h="350294">
                  <a:moveTo>
                    <a:pt x="f5" y="f8"/>
                  </a:moveTo>
                  <a:lnTo>
                    <a:pt x="f9" y="f8"/>
                  </a:lnTo>
                  <a:lnTo>
                    <a:pt x="f9" y="f5"/>
                  </a:lnTo>
                  <a:lnTo>
                    <a:pt x="f6" y="f10"/>
                  </a:lnTo>
                  <a:lnTo>
                    <a:pt x="f9" y="f7"/>
                  </a:lnTo>
                  <a:lnTo>
                    <a:pt x="f9" y="f11"/>
                  </a:lnTo>
                  <a:lnTo>
                    <a:pt x="f5" y="f11"/>
                  </a:lnTo>
                  <a:lnTo>
                    <a:pt x="f5" y="f8"/>
                  </a:lnTo>
                  <a:close/>
                </a:path>
              </a:pathLst>
            </a:custGeom>
            <a:solidFill>
              <a:srgbClr val="CFCBA5"/>
            </a:solidFill>
            <a:ln cap="flat">
              <a:noFill/>
              <a:prstDash val="solid"/>
            </a:ln>
          </p:spPr>
          <p:txBody>
            <a:bodyPr vert="horz" wrap="square" lIns="0" tIns="70061" rIns="105082" bIns="70061" anchor="ctr" anchorCtr="1" compatLnSpc="1">
              <a:noAutofit/>
            </a:bodyPr>
            <a:lstStyle/>
            <a:p>
              <a:pPr marL="0" marR="0" lvl="0" indent="0" algn="ctr" defTabSz="400050" rtl="0" fontAlgn="auto" hangingPunct="1">
                <a:lnSpc>
                  <a:spcPct val="90000"/>
                </a:lnSpc>
                <a:spcBef>
                  <a:spcPts val="0"/>
                </a:spcBef>
                <a:spcAft>
                  <a:spcPts val="400"/>
                </a:spcAft>
                <a:buNone/>
                <a:tabLst/>
                <a:defRPr sz="1800" b="0" i="0" u="none" strike="noStrike" kern="0" cap="none" spc="0" baseline="0">
                  <a:solidFill>
                    <a:srgbClr val="000000"/>
                  </a:solidFill>
                  <a:uFillTx/>
                </a:defRPr>
              </a:pPr>
              <a:endParaRPr lang="el-GR" sz="900" b="0" i="0" u="none" strike="noStrike" kern="1200" cap="none" spc="0" baseline="0">
                <a:solidFill>
                  <a:srgbClr val="FFFFFF"/>
                </a:solidFill>
                <a:uFillTx/>
                <a:latin typeface="Calibri"/>
              </a:endParaRPr>
            </a:p>
          </p:txBody>
        </p:sp>
        <p:sp>
          <p:nvSpPr>
            <p:cNvPr id="15" name="Freeform: Shape 14">
              <a:extLst>
                <a:ext uri="{FF2B5EF4-FFF2-40B4-BE49-F238E27FC236}">
                  <a16:creationId xmlns:a16="http://schemas.microsoft.com/office/drawing/2014/main" id="{1A0B7B01-8F39-A330-B9AB-3C7894AF61B4}"/>
                </a:ext>
              </a:extLst>
            </p:cNvPr>
            <p:cNvSpPr/>
            <p:nvPr/>
          </p:nvSpPr>
          <p:spPr>
            <a:xfrm>
              <a:off x="6539285" y="4388214"/>
              <a:ext cx="1276575" cy="1276575"/>
            </a:xfrm>
            <a:custGeom>
              <a:avLst/>
              <a:gdLst>
                <a:gd name="f0" fmla="val 10800000"/>
                <a:gd name="f1" fmla="val 5400000"/>
                <a:gd name="f2" fmla="val 180"/>
                <a:gd name="f3" fmla="val w"/>
                <a:gd name="f4" fmla="val h"/>
                <a:gd name="f5" fmla="val 0"/>
                <a:gd name="f6" fmla="val 1276577"/>
                <a:gd name="f7" fmla="val 638289"/>
                <a:gd name="f8" fmla="val 285772"/>
                <a:gd name="f9" fmla="val 990806"/>
                <a:gd name="f10" fmla="val 1276578"/>
                <a:gd name="f11" fmla="+- 0 0 -90"/>
                <a:gd name="f12" fmla="*/ f3 1 1276577"/>
                <a:gd name="f13" fmla="*/ f4 1 1276577"/>
                <a:gd name="f14" fmla="+- f6 0 f5"/>
                <a:gd name="f15" fmla="*/ f11 f0 1"/>
                <a:gd name="f16" fmla="*/ f14 1 1276577"/>
                <a:gd name="f17" fmla="*/ 0 f14 1"/>
                <a:gd name="f18" fmla="*/ 638289 f14 1"/>
                <a:gd name="f19" fmla="*/ 1276578 f14 1"/>
                <a:gd name="f20" fmla="*/ f15 1 f2"/>
                <a:gd name="f21" fmla="*/ f17 1 1276577"/>
                <a:gd name="f22" fmla="*/ f18 1 1276577"/>
                <a:gd name="f23" fmla="*/ f19 1 127657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1276577" h="127657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rgbClr val="FEB400"/>
            </a:solidFill>
            <a:ln cap="flat">
              <a:noFill/>
              <a:prstDash val="solid"/>
            </a:ln>
          </p:spPr>
          <p:txBody>
            <a:bodyPr vert="horz" wrap="square" lIns="199650" tIns="199650" rIns="199650" bIns="199650" anchor="ctr" anchorCtr="1" compatLnSpc="1">
              <a:noAutofit/>
            </a:bodyPr>
            <a:lstStyle/>
            <a:p>
              <a:pPr marL="0" marR="0" lvl="0" indent="0" algn="ctr" defTabSz="44449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el-GR" sz="1000" b="0" i="0" u="none" strike="noStrike" kern="1200" cap="none" spc="0" baseline="0">
                  <a:solidFill>
                    <a:srgbClr val="FFFFFF"/>
                  </a:solidFill>
                  <a:uFillTx/>
                  <a:latin typeface="Calibri" pitchFamily="34"/>
                  <a:cs typeface="Calibri" pitchFamily="34"/>
                </a:rPr>
                <a:t>ΚΕΔΙΜΑ </a:t>
              </a:r>
            </a:p>
          </p:txBody>
        </p:sp>
        <p:sp>
          <p:nvSpPr>
            <p:cNvPr id="16" name="Freeform: Shape 15">
              <a:extLst>
                <a:ext uri="{FF2B5EF4-FFF2-40B4-BE49-F238E27FC236}">
                  <a16:creationId xmlns:a16="http://schemas.microsoft.com/office/drawing/2014/main" id="{D4637F34-98E5-7573-75B4-94B12C995056}"/>
                </a:ext>
              </a:extLst>
            </p:cNvPr>
            <p:cNvSpPr/>
            <p:nvPr/>
          </p:nvSpPr>
          <p:spPr>
            <a:xfrm rot="5400013">
              <a:off x="5452471" y="4355502"/>
              <a:ext cx="485345" cy="350297"/>
            </a:xfrm>
            <a:custGeom>
              <a:avLst/>
              <a:gdLst>
                <a:gd name="f0" fmla="val 10800000"/>
                <a:gd name="f1" fmla="val 5400000"/>
                <a:gd name="f2" fmla="val 180"/>
                <a:gd name="f3" fmla="val w"/>
                <a:gd name="f4" fmla="val h"/>
                <a:gd name="f5" fmla="val 0"/>
                <a:gd name="f6" fmla="val 485342"/>
                <a:gd name="f7" fmla="val 350294"/>
                <a:gd name="f8" fmla="val 70059"/>
                <a:gd name="f9" fmla="val 310195"/>
                <a:gd name="f10" fmla="val 175147"/>
                <a:gd name="f11" fmla="val 280235"/>
                <a:gd name="f12" fmla="+- 0 0 -90"/>
                <a:gd name="f13" fmla="*/ f3 1 485342"/>
                <a:gd name="f14" fmla="*/ f4 1 350294"/>
                <a:gd name="f15" fmla="+- f7 0 f5"/>
                <a:gd name="f16" fmla="+- f6 0 f5"/>
                <a:gd name="f17" fmla="*/ f12 f0 1"/>
                <a:gd name="f18" fmla="*/ f16 1 485342"/>
                <a:gd name="f19" fmla="*/ f15 1 350294"/>
                <a:gd name="f20" fmla="*/ 0 f16 1"/>
                <a:gd name="f21" fmla="*/ 70059 f15 1"/>
                <a:gd name="f22" fmla="*/ 310195 f16 1"/>
                <a:gd name="f23" fmla="*/ 0 f15 1"/>
                <a:gd name="f24" fmla="*/ 485342 f16 1"/>
                <a:gd name="f25" fmla="*/ 175147 f15 1"/>
                <a:gd name="f26" fmla="*/ 350294 f15 1"/>
                <a:gd name="f27" fmla="*/ 280235 f15 1"/>
                <a:gd name="f28" fmla="*/ f17 1 f2"/>
                <a:gd name="f29" fmla="*/ f20 1 485342"/>
                <a:gd name="f30" fmla="*/ f21 1 350294"/>
                <a:gd name="f31" fmla="*/ f22 1 485342"/>
                <a:gd name="f32" fmla="*/ f23 1 350294"/>
                <a:gd name="f33" fmla="*/ f24 1 485342"/>
                <a:gd name="f34" fmla="*/ f25 1 350294"/>
                <a:gd name="f35" fmla="*/ f26 1 350294"/>
                <a:gd name="f36" fmla="*/ f27 1 350294"/>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9"/>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4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8" y="f59"/>
                </a:cxn>
                <a:cxn ang="f41">
                  <a:pos x="f56" y="f60"/>
                </a:cxn>
                <a:cxn ang="f41">
                  <a:pos x="f56" y="f61"/>
                </a:cxn>
                <a:cxn ang="f41">
                  <a:pos x="f54" y="f61"/>
                </a:cxn>
                <a:cxn ang="f41">
                  <a:pos x="f54" y="f55"/>
                </a:cxn>
              </a:cxnLst>
              <a:rect l="f50" t="f53" r="f51" b="f52"/>
              <a:pathLst>
                <a:path w="485342" h="350294">
                  <a:moveTo>
                    <a:pt x="f5" y="f8"/>
                  </a:moveTo>
                  <a:lnTo>
                    <a:pt x="f9" y="f8"/>
                  </a:lnTo>
                  <a:lnTo>
                    <a:pt x="f9" y="f5"/>
                  </a:lnTo>
                  <a:lnTo>
                    <a:pt x="f6" y="f10"/>
                  </a:lnTo>
                  <a:lnTo>
                    <a:pt x="f9" y="f7"/>
                  </a:lnTo>
                  <a:lnTo>
                    <a:pt x="f9" y="f11"/>
                  </a:lnTo>
                  <a:lnTo>
                    <a:pt x="f5" y="f11"/>
                  </a:lnTo>
                  <a:lnTo>
                    <a:pt x="f5" y="f8"/>
                  </a:lnTo>
                  <a:close/>
                </a:path>
              </a:pathLst>
            </a:custGeom>
            <a:solidFill>
              <a:srgbClr val="CFCBA5"/>
            </a:solidFill>
            <a:ln cap="flat">
              <a:noFill/>
              <a:prstDash val="solid"/>
            </a:ln>
          </p:spPr>
          <p:txBody>
            <a:bodyPr vert="horz" wrap="square" lIns="0" tIns="70061" rIns="105082" bIns="70061" anchor="ctr" anchorCtr="1" compatLnSpc="1">
              <a:noAutofit/>
            </a:bodyPr>
            <a:lstStyle/>
            <a:p>
              <a:pPr marL="0" marR="0" lvl="0" indent="0" algn="ctr" defTabSz="400050" rtl="0" fontAlgn="auto" hangingPunct="1">
                <a:lnSpc>
                  <a:spcPct val="90000"/>
                </a:lnSpc>
                <a:spcBef>
                  <a:spcPts val="0"/>
                </a:spcBef>
                <a:spcAft>
                  <a:spcPts val="400"/>
                </a:spcAft>
                <a:buNone/>
                <a:tabLst/>
                <a:defRPr sz="1800" b="0" i="0" u="none" strike="noStrike" kern="0" cap="none" spc="0" baseline="0">
                  <a:solidFill>
                    <a:srgbClr val="000000"/>
                  </a:solidFill>
                  <a:uFillTx/>
                </a:defRPr>
              </a:pPr>
              <a:endParaRPr lang="el-GR" sz="900" b="0" i="0" u="none" strike="noStrike" kern="1200" cap="none" spc="0" baseline="0">
                <a:solidFill>
                  <a:srgbClr val="FFFFFF"/>
                </a:solidFill>
                <a:uFillTx/>
                <a:latin typeface="Calibri"/>
              </a:endParaRPr>
            </a:p>
          </p:txBody>
        </p:sp>
        <p:sp>
          <p:nvSpPr>
            <p:cNvPr id="17" name="Freeform: Shape 16">
              <a:extLst>
                <a:ext uri="{FF2B5EF4-FFF2-40B4-BE49-F238E27FC236}">
                  <a16:creationId xmlns:a16="http://schemas.microsoft.com/office/drawing/2014/main" id="{27176EAB-C0EB-0914-E19A-D96DD9F80E00}"/>
                </a:ext>
              </a:extLst>
            </p:cNvPr>
            <p:cNvSpPr/>
            <p:nvPr/>
          </p:nvSpPr>
          <p:spPr>
            <a:xfrm>
              <a:off x="5056869" y="5002252"/>
              <a:ext cx="1276575" cy="1276575"/>
            </a:xfrm>
            <a:custGeom>
              <a:avLst/>
              <a:gdLst>
                <a:gd name="f0" fmla="val 10800000"/>
                <a:gd name="f1" fmla="val 5400000"/>
                <a:gd name="f2" fmla="val 180"/>
                <a:gd name="f3" fmla="val w"/>
                <a:gd name="f4" fmla="val h"/>
                <a:gd name="f5" fmla="val 0"/>
                <a:gd name="f6" fmla="val 1276577"/>
                <a:gd name="f7" fmla="val 638289"/>
                <a:gd name="f8" fmla="val 285772"/>
                <a:gd name="f9" fmla="val 990806"/>
                <a:gd name="f10" fmla="val 1276578"/>
                <a:gd name="f11" fmla="+- 0 0 -90"/>
                <a:gd name="f12" fmla="*/ f3 1 1276577"/>
                <a:gd name="f13" fmla="*/ f4 1 1276577"/>
                <a:gd name="f14" fmla="+- f6 0 f5"/>
                <a:gd name="f15" fmla="*/ f11 f0 1"/>
                <a:gd name="f16" fmla="*/ f14 1 1276577"/>
                <a:gd name="f17" fmla="*/ 0 f14 1"/>
                <a:gd name="f18" fmla="*/ 638289 f14 1"/>
                <a:gd name="f19" fmla="*/ 1276578 f14 1"/>
                <a:gd name="f20" fmla="*/ f15 1 f2"/>
                <a:gd name="f21" fmla="*/ f17 1 1276577"/>
                <a:gd name="f22" fmla="*/ f18 1 1276577"/>
                <a:gd name="f23" fmla="*/ f19 1 127657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1276577" h="127657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rgbClr val="FFC700"/>
            </a:solidFill>
            <a:ln cap="flat">
              <a:noFill/>
              <a:prstDash val="solid"/>
            </a:ln>
          </p:spPr>
          <p:txBody>
            <a:bodyPr vert="horz" wrap="square" lIns="199650" tIns="199650" rIns="199650" bIns="199650" anchor="ctr" anchorCtr="1" compatLnSpc="1">
              <a:noAutofit/>
            </a:bodyPr>
            <a:lstStyle/>
            <a:p>
              <a:pPr marL="0" marR="0" lvl="0" indent="0" algn="ctr" defTabSz="44449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el-GR" sz="1000" b="0" i="0" u="none" strike="noStrike" kern="1200" cap="none" spc="0" baseline="0">
                  <a:solidFill>
                    <a:srgbClr val="FFFFFF"/>
                  </a:solidFill>
                  <a:uFillTx/>
                  <a:latin typeface="Calibri" pitchFamily="34"/>
                  <a:cs typeface="Calibri" pitchFamily="34"/>
                </a:rPr>
                <a:t>Εξωτερική Αξιολόγηση &amp; Πιστοποίηση Προγραμμάτων Σπουδών  </a:t>
              </a:r>
            </a:p>
          </p:txBody>
        </p:sp>
        <p:sp>
          <p:nvSpPr>
            <p:cNvPr id="18" name="Freeform: Shape 17">
              <a:extLst>
                <a:ext uri="{FF2B5EF4-FFF2-40B4-BE49-F238E27FC236}">
                  <a16:creationId xmlns:a16="http://schemas.microsoft.com/office/drawing/2014/main" id="{99EFA440-1329-28CC-CF44-1A852E5B7705}"/>
                </a:ext>
              </a:extLst>
            </p:cNvPr>
            <p:cNvSpPr/>
            <p:nvPr/>
          </p:nvSpPr>
          <p:spPr>
            <a:xfrm rot="18900010">
              <a:off x="4754883" y="4066546"/>
              <a:ext cx="485345" cy="350297"/>
            </a:xfrm>
            <a:custGeom>
              <a:avLst/>
              <a:gdLst>
                <a:gd name="f0" fmla="val 10800000"/>
                <a:gd name="f1" fmla="val 5400000"/>
                <a:gd name="f2" fmla="val 180"/>
                <a:gd name="f3" fmla="val w"/>
                <a:gd name="f4" fmla="val h"/>
                <a:gd name="f5" fmla="val 0"/>
                <a:gd name="f6" fmla="val 485342"/>
                <a:gd name="f7" fmla="val 350294"/>
                <a:gd name="f8" fmla="val 280235"/>
                <a:gd name="f9" fmla="val 175147"/>
                <a:gd name="f10" fmla="val 70059"/>
                <a:gd name="f11" fmla="+- 0 0 -90"/>
                <a:gd name="f12" fmla="*/ f3 1 485342"/>
                <a:gd name="f13" fmla="*/ f4 1 350294"/>
                <a:gd name="f14" fmla="+- f7 0 f5"/>
                <a:gd name="f15" fmla="+- f6 0 f5"/>
                <a:gd name="f16" fmla="*/ f11 f0 1"/>
                <a:gd name="f17" fmla="*/ f15 1 485342"/>
                <a:gd name="f18" fmla="*/ f14 1 350294"/>
                <a:gd name="f19" fmla="*/ 0 f15 1"/>
                <a:gd name="f20" fmla="*/ 70059 f14 1"/>
                <a:gd name="f21" fmla="*/ 310195 f15 1"/>
                <a:gd name="f22" fmla="*/ 0 f14 1"/>
                <a:gd name="f23" fmla="*/ 485342 f15 1"/>
                <a:gd name="f24" fmla="*/ 175147 f14 1"/>
                <a:gd name="f25" fmla="*/ 350294 f14 1"/>
                <a:gd name="f26" fmla="*/ 280235 f14 1"/>
                <a:gd name="f27" fmla="*/ f16 1 f2"/>
                <a:gd name="f28" fmla="*/ f19 1 485342"/>
                <a:gd name="f29" fmla="*/ f20 1 350294"/>
                <a:gd name="f30" fmla="*/ f21 1 485342"/>
                <a:gd name="f31" fmla="*/ f22 1 350294"/>
                <a:gd name="f32" fmla="*/ f23 1 485342"/>
                <a:gd name="f33" fmla="*/ f24 1 350294"/>
                <a:gd name="f34" fmla="*/ f25 1 350294"/>
                <a:gd name="f35" fmla="*/ f26 1 350294"/>
                <a:gd name="f36" fmla="*/ f5 1 f17"/>
                <a:gd name="f37" fmla="*/ f6 1 f17"/>
                <a:gd name="f38" fmla="*/ f5 1 f18"/>
                <a:gd name="f39" fmla="*/ f7 1 f18"/>
                <a:gd name="f40" fmla="+- f27 0 f1"/>
                <a:gd name="f41" fmla="*/ f28 1 f17"/>
                <a:gd name="f42" fmla="*/ f29 1 f18"/>
                <a:gd name="f43" fmla="*/ f30 1 f17"/>
                <a:gd name="f44" fmla="*/ f31 1 f18"/>
                <a:gd name="f45" fmla="*/ f32 1 f17"/>
                <a:gd name="f46" fmla="*/ f33 1 f18"/>
                <a:gd name="f47" fmla="*/ f34 1 f18"/>
                <a:gd name="f48" fmla="*/ f35 1 f18"/>
                <a:gd name="f49" fmla="*/ f36 f12 1"/>
                <a:gd name="f50" fmla="*/ f37 f12 1"/>
                <a:gd name="f51" fmla="*/ f39 f13 1"/>
                <a:gd name="f52" fmla="*/ f38 f13 1"/>
                <a:gd name="f53" fmla="*/ f41 f12 1"/>
                <a:gd name="f54" fmla="*/ f42 f13 1"/>
                <a:gd name="f55" fmla="*/ f43 f12 1"/>
                <a:gd name="f56" fmla="*/ f44 f13 1"/>
                <a:gd name="f57" fmla="*/ f45 f12 1"/>
                <a:gd name="f58" fmla="*/ f46 f13 1"/>
                <a:gd name="f59" fmla="*/ f47 f13 1"/>
                <a:gd name="f60" fmla="*/ f48 f13 1"/>
              </a:gdLst>
              <a:ahLst/>
              <a:cxnLst>
                <a:cxn ang="3cd4">
                  <a:pos x="hc" y="t"/>
                </a:cxn>
                <a:cxn ang="0">
                  <a:pos x="r" y="vc"/>
                </a:cxn>
                <a:cxn ang="cd4">
                  <a:pos x="hc" y="b"/>
                </a:cxn>
                <a:cxn ang="cd2">
                  <a:pos x="l" y="vc"/>
                </a:cxn>
                <a:cxn ang="f40">
                  <a:pos x="f53" y="f54"/>
                </a:cxn>
                <a:cxn ang="f40">
                  <a:pos x="f55" y="f54"/>
                </a:cxn>
                <a:cxn ang="f40">
                  <a:pos x="f55" y="f56"/>
                </a:cxn>
                <a:cxn ang="f40">
                  <a:pos x="f57" y="f58"/>
                </a:cxn>
                <a:cxn ang="f40">
                  <a:pos x="f55" y="f59"/>
                </a:cxn>
                <a:cxn ang="f40">
                  <a:pos x="f55" y="f60"/>
                </a:cxn>
                <a:cxn ang="f40">
                  <a:pos x="f53" y="f60"/>
                </a:cxn>
                <a:cxn ang="f40">
                  <a:pos x="f53" y="f54"/>
                </a:cxn>
              </a:cxnLst>
              <a:rect l="f49" t="f52" r="f50" b="f51"/>
              <a:pathLst>
                <a:path w="485342" h="350294">
                  <a:moveTo>
                    <a:pt x="f6" y="f8"/>
                  </a:moveTo>
                  <a:lnTo>
                    <a:pt x="f9" y="f8"/>
                  </a:lnTo>
                  <a:lnTo>
                    <a:pt x="f9" y="f7"/>
                  </a:lnTo>
                  <a:lnTo>
                    <a:pt x="f5" y="f9"/>
                  </a:lnTo>
                  <a:lnTo>
                    <a:pt x="f9" y="f5"/>
                  </a:lnTo>
                  <a:lnTo>
                    <a:pt x="f9" y="f10"/>
                  </a:lnTo>
                  <a:lnTo>
                    <a:pt x="f6" y="f10"/>
                  </a:lnTo>
                  <a:lnTo>
                    <a:pt x="f6" y="f8"/>
                  </a:lnTo>
                  <a:close/>
                </a:path>
              </a:pathLst>
            </a:custGeom>
            <a:solidFill>
              <a:srgbClr val="CFCBA5"/>
            </a:solidFill>
            <a:ln cap="flat">
              <a:noFill/>
              <a:prstDash val="solid"/>
            </a:ln>
          </p:spPr>
          <p:txBody>
            <a:bodyPr vert="horz" wrap="square" lIns="105082" tIns="70061" rIns="0" bIns="70061" anchor="ctr" anchorCtr="1" compatLnSpc="1">
              <a:noAutofit/>
            </a:bodyPr>
            <a:lstStyle/>
            <a:p>
              <a:pPr marL="0" marR="0" lvl="0" indent="0" algn="ctr" defTabSz="400050" rtl="0" fontAlgn="auto" hangingPunct="1">
                <a:lnSpc>
                  <a:spcPct val="90000"/>
                </a:lnSpc>
                <a:spcBef>
                  <a:spcPts val="0"/>
                </a:spcBef>
                <a:spcAft>
                  <a:spcPts val="400"/>
                </a:spcAft>
                <a:buNone/>
                <a:tabLst/>
                <a:defRPr sz="1800" b="0" i="0" u="none" strike="noStrike" kern="0" cap="none" spc="0" baseline="0">
                  <a:solidFill>
                    <a:srgbClr val="000000"/>
                  </a:solidFill>
                  <a:uFillTx/>
                </a:defRPr>
              </a:pPr>
              <a:endParaRPr lang="el-GR" sz="900" b="0" i="0" u="none" strike="noStrike" kern="1200" cap="none" spc="0" baseline="0">
                <a:solidFill>
                  <a:srgbClr val="FFFFFF"/>
                </a:solidFill>
                <a:uFillTx/>
                <a:latin typeface="Calibri"/>
              </a:endParaRPr>
            </a:p>
          </p:txBody>
        </p:sp>
        <p:sp>
          <p:nvSpPr>
            <p:cNvPr id="19" name="Freeform: Shape 18">
              <a:extLst>
                <a:ext uri="{FF2B5EF4-FFF2-40B4-BE49-F238E27FC236}">
                  <a16:creationId xmlns:a16="http://schemas.microsoft.com/office/drawing/2014/main" id="{49EE06DD-1C9B-6CF2-6B38-4D2F55C06C06}"/>
                </a:ext>
              </a:extLst>
            </p:cNvPr>
            <p:cNvSpPr/>
            <p:nvPr/>
          </p:nvSpPr>
          <p:spPr>
            <a:xfrm>
              <a:off x="3574453" y="4388214"/>
              <a:ext cx="1276575" cy="1276575"/>
            </a:xfrm>
            <a:custGeom>
              <a:avLst/>
              <a:gdLst>
                <a:gd name="f0" fmla="val 10800000"/>
                <a:gd name="f1" fmla="val 5400000"/>
                <a:gd name="f2" fmla="val 180"/>
                <a:gd name="f3" fmla="val w"/>
                <a:gd name="f4" fmla="val h"/>
                <a:gd name="f5" fmla="val 0"/>
                <a:gd name="f6" fmla="val 1276577"/>
                <a:gd name="f7" fmla="val 638289"/>
                <a:gd name="f8" fmla="val 285772"/>
                <a:gd name="f9" fmla="val 990806"/>
                <a:gd name="f10" fmla="val 1276578"/>
                <a:gd name="f11" fmla="+- 0 0 -90"/>
                <a:gd name="f12" fmla="*/ f3 1 1276577"/>
                <a:gd name="f13" fmla="*/ f4 1 1276577"/>
                <a:gd name="f14" fmla="+- f6 0 f5"/>
                <a:gd name="f15" fmla="*/ f11 f0 1"/>
                <a:gd name="f16" fmla="*/ f14 1 1276577"/>
                <a:gd name="f17" fmla="*/ 0 f14 1"/>
                <a:gd name="f18" fmla="*/ 638289 f14 1"/>
                <a:gd name="f19" fmla="*/ 1276578 f14 1"/>
                <a:gd name="f20" fmla="*/ f15 1 f2"/>
                <a:gd name="f21" fmla="*/ f17 1 1276577"/>
                <a:gd name="f22" fmla="*/ f18 1 1276577"/>
                <a:gd name="f23" fmla="*/ f19 1 127657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1276577" h="127657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rgbClr val="CBC800"/>
            </a:solidFill>
            <a:ln cap="flat">
              <a:noFill/>
              <a:prstDash val="solid"/>
            </a:ln>
          </p:spPr>
          <p:txBody>
            <a:bodyPr vert="horz" wrap="square" lIns="199650" tIns="199650" rIns="199650" bIns="199650" anchor="ctr" anchorCtr="1" compatLnSpc="1">
              <a:noAutofit/>
            </a:bodyPr>
            <a:lstStyle/>
            <a:p>
              <a:pPr marL="0" marR="0" lvl="0" indent="0" algn="ctr" defTabSz="44449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el-GR" sz="1000" b="0" i="0" u="none" strike="noStrike" kern="1200" cap="none" spc="0" baseline="0">
                  <a:solidFill>
                    <a:srgbClr val="FFFFFF"/>
                  </a:solidFill>
                  <a:uFillTx/>
                  <a:latin typeface="Calibri" pitchFamily="34"/>
                  <a:cs typeface="Calibri" pitchFamily="34"/>
                </a:rPr>
                <a:t>Διασύνδεση </a:t>
              </a:r>
              <a:br>
                <a:rPr lang="el-GR" sz="1000" b="0" i="0" u="none" strike="noStrike" kern="1200" cap="none" spc="0" baseline="0">
                  <a:solidFill>
                    <a:srgbClr val="FFFFFF"/>
                  </a:solidFill>
                  <a:uFillTx/>
                  <a:latin typeface="Calibri" pitchFamily="34"/>
                  <a:cs typeface="Calibri" pitchFamily="34"/>
                </a:rPr>
              </a:br>
              <a:r>
                <a:rPr lang="el-GR" sz="1000" b="0" i="0" u="none" strike="noStrike" kern="1200" cap="none" spc="0" baseline="0">
                  <a:solidFill>
                    <a:srgbClr val="FFFFFF"/>
                  </a:solidFill>
                  <a:uFillTx/>
                  <a:latin typeface="Calibri" pitchFamily="34"/>
                  <a:cs typeface="Calibri" pitchFamily="34"/>
                </a:rPr>
                <a:t>με έρευνα </a:t>
              </a:r>
            </a:p>
          </p:txBody>
        </p:sp>
        <p:sp>
          <p:nvSpPr>
            <p:cNvPr id="20" name="Freeform: Shape 19">
              <a:extLst>
                <a:ext uri="{FF2B5EF4-FFF2-40B4-BE49-F238E27FC236}">
                  <a16:creationId xmlns:a16="http://schemas.microsoft.com/office/drawing/2014/main" id="{D674D229-5D1A-DC4D-65CB-13909BB73D02}"/>
                </a:ext>
              </a:extLst>
            </p:cNvPr>
            <p:cNvSpPr/>
            <p:nvPr/>
          </p:nvSpPr>
          <p:spPr>
            <a:xfrm>
              <a:off x="4465929" y="3368942"/>
              <a:ext cx="485345" cy="350297"/>
            </a:xfrm>
            <a:custGeom>
              <a:avLst/>
              <a:gdLst>
                <a:gd name="f0" fmla="val 10800000"/>
                <a:gd name="f1" fmla="val 5400000"/>
                <a:gd name="f2" fmla="val 180"/>
                <a:gd name="f3" fmla="val w"/>
                <a:gd name="f4" fmla="val h"/>
                <a:gd name="f5" fmla="val 0"/>
                <a:gd name="f6" fmla="val 485342"/>
                <a:gd name="f7" fmla="val 350294"/>
                <a:gd name="f8" fmla="val 280235"/>
                <a:gd name="f9" fmla="val 175147"/>
                <a:gd name="f10" fmla="val 70059"/>
                <a:gd name="f11" fmla="+- 0 0 -90"/>
                <a:gd name="f12" fmla="*/ f3 1 485342"/>
                <a:gd name="f13" fmla="*/ f4 1 350294"/>
                <a:gd name="f14" fmla="+- f7 0 f5"/>
                <a:gd name="f15" fmla="+- f6 0 f5"/>
                <a:gd name="f16" fmla="*/ f11 f0 1"/>
                <a:gd name="f17" fmla="*/ f15 1 485342"/>
                <a:gd name="f18" fmla="*/ f14 1 350294"/>
                <a:gd name="f19" fmla="*/ 0 f15 1"/>
                <a:gd name="f20" fmla="*/ 70059 f14 1"/>
                <a:gd name="f21" fmla="*/ 310195 f15 1"/>
                <a:gd name="f22" fmla="*/ 0 f14 1"/>
                <a:gd name="f23" fmla="*/ 485342 f15 1"/>
                <a:gd name="f24" fmla="*/ 175147 f14 1"/>
                <a:gd name="f25" fmla="*/ 350294 f14 1"/>
                <a:gd name="f26" fmla="*/ 280235 f14 1"/>
                <a:gd name="f27" fmla="*/ f16 1 f2"/>
                <a:gd name="f28" fmla="*/ f19 1 485342"/>
                <a:gd name="f29" fmla="*/ f20 1 350294"/>
                <a:gd name="f30" fmla="*/ f21 1 485342"/>
                <a:gd name="f31" fmla="*/ f22 1 350294"/>
                <a:gd name="f32" fmla="*/ f23 1 485342"/>
                <a:gd name="f33" fmla="*/ f24 1 350294"/>
                <a:gd name="f34" fmla="*/ f25 1 350294"/>
                <a:gd name="f35" fmla="*/ f26 1 350294"/>
                <a:gd name="f36" fmla="*/ f5 1 f17"/>
                <a:gd name="f37" fmla="*/ f6 1 f17"/>
                <a:gd name="f38" fmla="*/ f5 1 f18"/>
                <a:gd name="f39" fmla="*/ f7 1 f18"/>
                <a:gd name="f40" fmla="+- f27 0 f1"/>
                <a:gd name="f41" fmla="*/ f28 1 f17"/>
                <a:gd name="f42" fmla="*/ f29 1 f18"/>
                <a:gd name="f43" fmla="*/ f30 1 f17"/>
                <a:gd name="f44" fmla="*/ f31 1 f18"/>
                <a:gd name="f45" fmla="*/ f32 1 f17"/>
                <a:gd name="f46" fmla="*/ f33 1 f18"/>
                <a:gd name="f47" fmla="*/ f34 1 f18"/>
                <a:gd name="f48" fmla="*/ f35 1 f18"/>
                <a:gd name="f49" fmla="*/ f36 f12 1"/>
                <a:gd name="f50" fmla="*/ f37 f12 1"/>
                <a:gd name="f51" fmla="*/ f39 f13 1"/>
                <a:gd name="f52" fmla="*/ f38 f13 1"/>
                <a:gd name="f53" fmla="*/ f41 f12 1"/>
                <a:gd name="f54" fmla="*/ f42 f13 1"/>
                <a:gd name="f55" fmla="*/ f43 f12 1"/>
                <a:gd name="f56" fmla="*/ f44 f13 1"/>
                <a:gd name="f57" fmla="*/ f45 f12 1"/>
                <a:gd name="f58" fmla="*/ f46 f13 1"/>
                <a:gd name="f59" fmla="*/ f47 f13 1"/>
                <a:gd name="f60" fmla="*/ f48 f13 1"/>
              </a:gdLst>
              <a:ahLst/>
              <a:cxnLst>
                <a:cxn ang="3cd4">
                  <a:pos x="hc" y="t"/>
                </a:cxn>
                <a:cxn ang="0">
                  <a:pos x="r" y="vc"/>
                </a:cxn>
                <a:cxn ang="cd4">
                  <a:pos x="hc" y="b"/>
                </a:cxn>
                <a:cxn ang="cd2">
                  <a:pos x="l" y="vc"/>
                </a:cxn>
                <a:cxn ang="f40">
                  <a:pos x="f53" y="f54"/>
                </a:cxn>
                <a:cxn ang="f40">
                  <a:pos x="f55" y="f54"/>
                </a:cxn>
                <a:cxn ang="f40">
                  <a:pos x="f55" y="f56"/>
                </a:cxn>
                <a:cxn ang="f40">
                  <a:pos x="f57" y="f58"/>
                </a:cxn>
                <a:cxn ang="f40">
                  <a:pos x="f55" y="f59"/>
                </a:cxn>
                <a:cxn ang="f40">
                  <a:pos x="f55" y="f60"/>
                </a:cxn>
                <a:cxn ang="f40">
                  <a:pos x="f53" y="f60"/>
                </a:cxn>
                <a:cxn ang="f40">
                  <a:pos x="f53" y="f54"/>
                </a:cxn>
              </a:cxnLst>
              <a:rect l="f49" t="f52" r="f50" b="f51"/>
              <a:pathLst>
                <a:path w="485342" h="350294">
                  <a:moveTo>
                    <a:pt x="f6" y="f8"/>
                  </a:moveTo>
                  <a:lnTo>
                    <a:pt x="f9" y="f8"/>
                  </a:lnTo>
                  <a:lnTo>
                    <a:pt x="f9" y="f7"/>
                  </a:lnTo>
                  <a:lnTo>
                    <a:pt x="f5" y="f9"/>
                  </a:lnTo>
                  <a:lnTo>
                    <a:pt x="f9" y="f5"/>
                  </a:lnTo>
                  <a:lnTo>
                    <a:pt x="f9" y="f10"/>
                  </a:lnTo>
                  <a:lnTo>
                    <a:pt x="f6" y="f10"/>
                  </a:lnTo>
                  <a:lnTo>
                    <a:pt x="f6" y="f8"/>
                  </a:lnTo>
                  <a:close/>
                </a:path>
              </a:pathLst>
            </a:custGeom>
            <a:solidFill>
              <a:srgbClr val="CFCBA5"/>
            </a:solidFill>
            <a:ln cap="flat">
              <a:noFill/>
              <a:prstDash val="solid"/>
            </a:ln>
          </p:spPr>
          <p:txBody>
            <a:bodyPr vert="horz" wrap="square" lIns="105091" tIns="70061" rIns="0" bIns="70061" anchor="ctr" anchorCtr="1" compatLnSpc="1">
              <a:noAutofit/>
            </a:bodyPr>
            <a:lstStyle/>
            <a:p>
              <a:pPr marL="0" marR="0" lvl="0" indent="0" algn="ctr" defTabSz="400050" rtl="0" fontAlgn="auto" hangingPunct="1">
                <a:lnSpc>
                  <a:spcPct val="90000"/>
                </a:lnSpc>
                <a:spcBef>
                  <a:spcPts val="0"/>
                </a:spcBef>
                <a:spcAft>
                  <a:spcPts val="400"/>
                </a:spcAft>
                <a:buNone/>
                <a:tabLst/>
                <a:defRPr sz="1800" b="0" i="0" u="none" strike="noStrike" kern="0" cap="none" spc="0" baseline="0">
                  <a:solidFill>
                    <a:srgbClr val="000000"/>
                  </a:solidFill>
                  <a:uFillTx/>
                </a:defRPr>
              </a:pPr>
              <a:endParaRPr lang="el-GR" sz="900" b="0" i="0" u="none" strike="noStrike" kern="1200" cap="none" spc="0" baseline="0">
                <a:solidFill>
                  <a:srgbClr val="FFFFFF"/>
                </a:solidFill>
                <a:uFillTx/>
                <a:latin typeface="Calibri"/>
              </a:endParaRPr>
            </a:p>
          </p:txBody>
        </p:sp>
        <p:sp>
          <p:nvSpPr>
            <p:cNvPr id="21" name="Freeform: Shape 20">
              <a:extLst>
                <a:ext uri="{FF2B5EF4-FFF2-40B4-BE49-F238E27FC236}">
                  <a16:creationId xmlns:a16="http://schemas.microsoft.com/office/drawing/2014/main" id="{B75B6760-2E44-9773-3BF8-1190F8A0AA21}"/>
                </a:ext>
              </a:extLst>
            </p:cNvPr>
            <p:cNvSpPr/>
            <p:nvPr/>
          </p:nvSpPr>
          <p:spPr>
            <a:xfrm>
              <a:off x="2960415" y="2905807"/>
              <a:ext cx="1276575" cy="1276575"/>
            </a:xfrm>
            <a:custGeom>
              <a:avLst/>
              <a:gdLst>
                <a:gd name="f0" fmla="val 10800000"/>
                <a:gd name="f1" fmla="val 5400000"/>
                <a:gd name="f2" fmla="val 180"/>
                <a:gd name="f3" fmla="val w"/>
                <a:gd name="f4" fmla="val h"/>
                <a:gd name="f5" fmla="val 0"/>
                <a:gd name="f6" fmla="val 1276577"/>
                <a:gd name="f7" fmla="val 638289"/>
                <a:gd name="f8" fmla="val 285772"/>
                <a:gd name="f9" fmla="val 990806"/>
                <a:gd name="f10" fmla="val 1276578"/>
                <a:gd name="f11" fmla="+- 0 0 -90"/>
                <a:gd name="f12" fmla="*/ f3 1 1276577"/>
                <a:gd name="f13" fmla="*/ f4 1 1276577"/>
                <a:gd name="f14" fmla="+- f6 0 f5"/>
                <a:gd name="f15" fmla="*/ f11 f0 1"/>
                <a:gd name="f16" fmla="*/ f14 1 1276577"/>
                <a:gd name="f17" fmla="*/ 0 f14 1"/>
                <a:gd name="f18" fmla="*/ 638289 f14 1"/>
                <a:gd name="f19" fmla="*/ 1276578 f14 1"/>
                <a:gd name="f20" fmla="*/ f15 1 f2"/>
                <a:gd name="f21" fmla="*/ f17 1 1276577"/>
                <a:gd name="f22" fmla="*/ f18 1 1276577"/>
                <a:gd name="f23" fmla="*/ f19 1 127657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1276577" h="127657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rgbClr val="9DB400"/>
            </a:solidFill>
            <a:ln cap="flat">
              <a:noFill/>
              <a:prstDash val="solid"/>
            </a:ln>
          </p:spPr>
          <p:txBody>
            <a:bodyPr vert="horz" wrap="square" lIns="199650" tIns="199650" rIns="199650" bIns="199650" anchor="ctr" anchorCtr="1" compatLnSpc="1">
              <a:noAutofit/>
            </a:bodyPr>
            <a:lstStyle/>
            <a:p>
              <a:pPr marL="0" marR="0" lvl="0" indent="0" algn="ctr" defTabSz="44449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el-GR" sz="1000" b="0" i="0" u="none" strike="noStrike" kern="1200" cap="none" spc="0" baseline="0">
                  <a:solidFill>
                    <a:srgbClr val="FFFFFF"/>
                  </a:solidFill>
                  <a:uFillTx/>
                  <a:latin typeface="Calibri" pitchFamily="34"/>
                  <a:cs typeface="Calibri" pitchFamily="34"/>
                </a:rPr>
                <a:t>Συνεργασία με Πανεπιστήμια εξωτερικού &amp; επιχειρήσεις </a:t>
              </a:r>
            </a:p>
          </p:txBody>
        </p:sp>
        <p:sp>
          <p:nvSpPr>
            <p:cNvPr id="22" name="Freeform: Shape 21">
              <a:extLst>
                <a:ext uri="{FF2B5EF4-FFF2-40B4-BE49-F238E27FC236}">
                  <a16:creationId xmlns:a16="http://schemas.microsoft.com/office/drawing/2014/main" id="{D9AA1309-5431-2D9D-5A75-4A303CF1420C}"/>
                </a:ext>
              </a:extLst>
            </p:cNvPr>
            <p:cNvSpPr/>
            <p:nvPr/>
          </p:nvSpPr>
          <p:spPr>
            <a:xfrm rot="2700006">
              <a:off x="4754877" y="2671345"/>
              <a:ext cx="485345" cy="350297"/>
            </a:xfrm>
            <a:custGeom>
              <a:avLst/>
              <a:gdLst>
                <a:gd name="f0" fmla="val 10800000"/>
                <a:gd name="f1" fmla="val 5400000"/>
                <a:gd name="f2" fmla="val 180"/>
                <a:gd name="f3" fmla="val w"/>
                <a:gd name="f4" fmla="val h"/>
                <a:gd name="f5" fmla="val 0"/>
                <a:gd name="f6" fmla="val 485342"/>
                <a:gd name="f7" fmla="val 350294"/>
                <a:gd name="f8" fmla="val 280235"/>
                <a:gd name="f9" fmla="val 175147"/>
                <a:gd name="f10" fmla="val 70059"/>
                <a:gd name="f11" fmla="+- 0 0 -90"/>
                <a:gd name="f12" fmla="*/ f3 1 485342"/>
                <a:gd name="f13" fmla="*/ f4 1 350294"/>
                <a:gd name="f14" fmla="+- f7 0 f5"/>
                <a:gd name="f15" fmla="+- f6 0 f5"/>
                <a:gd name="f16" fmla="*/ f11 f0 1"/>
                <a:gd name="f17" fmla="*/ f15 1 485342"/>
                <a:gd name="f18" fmla="*/ f14 1 350294"/>
                <a:gd name="f19" fmla="*/ 0 f15 1"/>
                <a:gd name="f20" fmla="*/ 70059 f14 1"/>
                <a:gd name="f21" fmla="*/ 310195 f15 1"/>
                <a:gd name="f22" fmla="*/ 0 f14 1"/>
                <a:gd name="f23" fmla="*/ 485342 f15 1"/>
                <a:gd name="f24" fmla="*/ 175147 f14 1"/>
                <a:gd name="f25" fmla="*/ 350294 f14 1"/>
                <a:gd name="f26" fmla="*/ 280235 f14 1"/>
                <a:gd name="f27" fmla="*/ f16 1 f2"/>
                <a:gd name="f28" fmla="*/ f19 1 485342"/>
                <a:gd name="f29" fmla="*/ f20 1 350294"/>
                <a:gd name="f30" fmla="*/ f21 1 485342"/>
                <a:gd name="f31" fmla="*/ f22 1 350294"/>
                <a:gd name="f32" fmla="*/ f23 1 485342"/>
                <a:gd name="f33" fmla="*/ f24 1 350294"/>
                <a:gd name="f34" fmla="*/ f25 1 350294"/>
                <a:gd name="f35" fmla="*/ f26 1 350294"/>
                <a:gd name="f36" fmla="*/ f5 1 f17"/>
                <a:gd name="f37" fmla="*/ f6 1 f17"/>
                <a:gd name="f38" fmla="*/ f5 1 f18"/>
                <a:gd name="f39" fmla="*/ f7 1 f18"/>
                <a:gd name="f40" fmla="+- f27 0 f1"/>
                <a:gd name="f41" fmla="*/ f28 1 f17"/>
                <a:gd name="f42" fmla="*/ f29 1 f18"/>
                <a:gd name="f43" fmla="*/ f30 1 f17"/>
                <a:gd name="f44" fmla="*/ f31 1 f18"/>
                <a:gd name="f45" fmla="*/ f32 1 f17"/>
                <a:gd name="f46" fmla="*/ f33 1 f18"/>
                <a:gd name="f47" fmla="*/ f34 1 f18"/>
                <a:gd name="f48" fmla="*/ f35 1 f18"/>
                <a:gd name="f49" fmla="*/ f36 f12 1"/>
                <a:gd name="f50" fmla="*/ f37 f12 1"/>
                <a:gd name="f51" fmla="*/ f39 f13 1"/>
                <a:gd name="f52" fmla="*/ f38 f13 1"/>
                <a:gd name="f53" fmla="*/ f41 f12 1"/>
                <a:gd name="f54" fmla="*/ f42 f13 1"/>
                <a:gd name="f55" fmla="*/ f43 f12 1"/>
                <a:gd name="f56" fmla="*/ f44 f13 1"/>
                <a:gd name="f57" fmla="*/ f45 f12 1"/>
                <a:gd name="f58" fmla="*/ f46 f13 1"/>
                <a:gd name="f59" fmla="*/ f47 f13 1"/>
                <a:gd name="f60" fmla="*/ f48 f13 1"/>
              </a:gdLst>
              <a:ahLst/>
              <a:cxnLst>
                <a:cxn ang="3cd4">
                  <a:pos x="hc" y="t"/>
                </a:cxn>
                <a:cxn ang="0">
                  <a:pos x="r" y="vc"/>
                </a:cxn>
                <a:cxn ang="cd4">
                  <a:pos x="hc" y="b"/>
                </a:cxn>
                <a:cxn ang="cd2">
                  <a:pos x="l" y="vc"/>
                </a:cxn>
                <a:cxn ang="f40">
                  <a:pos x="f53" y="f54"/>
                </a:cxn>
                <a:cxn ang="f40">
                  <a:pos x="f55" y="f54"/>
                </a:cxn>
                <a:cxn ang="f40">
                  <a:pos x="f55" y="f56"/>
                </a:cxn>
                <a:cxn ang="f40">
                  <a:pos x="f57" y="f58"/>
                </a:cxn>
                <a:cxn ang="f40">
                  <a:pos x="f55" y="f59"/>
                </a:cxn>
                <a:cxn ang="f40">
                  <a:pos x="f55" y="f60"/>
                </a:cxn>
                <a:cxn ang="f40">
                  <a:pos x="f53" y="f60"/>
                </a:cxn>
                <a:cxn ang="f40">
                  <a:pos x="f53" y="f54"/>
                </a:cxn>
              </a:cxnLst>
              <a:rect l="f49" t="f52" r="f50" b="f51"/>
              <a:pathLst>
                <a:path w="485342" h="350294">
                  <a:moveTo>
                    <a:pt x="f6" y="f8"/>
                  </a:moveTo>
                  <a:lnTo>
                    <a:pt x="f9" y="f8"/>
                  </a:lnTo>
                  <a:lnTo>
                    <a:pt x="f9" y="f7"/>
                  </a:lnTo>
                  <a:lnTo>
                    <a:pt x="f5" y="f9"/>
                  </a:lnTo>
                  <a:lnTo>
                    <a:pt x="f9" y="f5"/>
                  </a:lnTo>
                  <a:lnTo>
                    <a:pt x="f9" y="f10"/>
                  </a:lnTo>
                  <a:lnTo>
                    <a:pt x="f6" y="f10"/>
                  </a:lnTo>
                  <a:lnTo>
                    <a:pt x="f6" y="f8"/>
                  </a:lnTo>
                  <a:close/>
                </a:path>
              </a:pathLst>
            </a:custGeom>
            <a:solidFill>
              <a:srgbClr val="CFCBA5"/>
            </a:solidFill>
            <a:ln cap="flat">
              <a:noFill/>
              <a:prstDash val="solid"/>
            </a:ln>
          </p:spPr>
          <p:txBody>
            <a:bodyPr vert="horz" wrap="square" lIns="105082" tIns="70061" rIns="0" bIns="70061" anchor="ctr" anchorCtr="1" compatLnSpc="1">
              <a:noAutofit/>
            </a:bodyPr>
            <a:lstStyle/>
            <a:p>
              <a:pPr marL="0" marR="0" lvl="0" indent="0" algn="ctr" defTabSz="400050" rtl="0" fontAlgn="auto" hangingPunct="1">
                <a:lnSpc>
                  <a:spcPct val="90000"/>
                </a:lnSpc>
                <a:spcBef>
                  <a:spcPts val="0"/>
                </a:spcBef>
                <a:spcAft>
                  <a:spcPts val="400"/>
                </a:spcAft>
                <a:buNone/>
                <a:tabLst/>
                <a:defRPr sz="1800" b="0" i="0" u="none" strike="noStrike" kern="0" cap="none" spc="0" baseline="0">
                  <a:solidFill>
                    <a:srgbClr val="000000"/>
                  </a:solidFill>
                  <a:uFillTx/>
                </a:defRPr>
              </a:pPr>
              <a:endParaRPr lang="el-GR" sz="900" b="0" i="0" u="none" strike="noStrike" kern="1200" cap="none" spc="0" baseline="0">
                <a:solidFill>
                  <a:srgbClr val="FFFFFF"/>
                </a:solidFill>
                <a:uFillTx/>
                <a:latin typeface="Calibri"/>
              </a:endParaRPr>
            </a:p>
          </p:txBody>
        </p:sp>
        <p:sp>
          <p:nvSpPr>
            <p:cNvPr id="23" name="Freeform: Shape 22">
              <a:extLst>
                <a:ext uri="{FF2B5EF4-FFF2-40B4-BE49-F238E27FC236}">
                  <a16:creationId xmlns:a16="http://schemas.microsoft.com/office/drawing/2014/main" id="{B2D7A9EC-8000-CC53-4CC5-1F3717905491}"/>
                </a:ext>
              </a:extLst>
            </p:cNvPr>
            <p:cNvSpPr/>
            <p:nvPr/>
          </p:nvSpPr>
          <p:spPr>
            <a:xfrm>
              <a:off x="3574453" y="1423391"/>
              <a:ext cx="1276575" cy="1276575"/>
            </a:xfrm>
            <a:custGeom>
              <a:avLst/>
              <a:gdLst>
                <a:gd name="f0" fmla="val 10800000"/>
                <a:gd name="f1" fmla="val 5400000"/>
                <a:gd name="f2" fmla="val 180"/>
                <a:gd name="f3" fmla="val w"/>
                <a:gd name="f4" fmla="val h"/>
                <a:gd name="f5" fmla="val 0"/>
                <a:gd name="f6" fmla="val 1276577"/>
                <a:gd name="f7" fmla="val 638289"/>
                <a:gd name="f8" fmla="val 285772"/>
                <a:gd name="f9" fmla="val 990806"/>
                <a:gd name="f10" fmla="val 1276578"/>
                <a:gd name="f11" fmla="+- 0 0 -90"/>
                <a:gd name="f12" fmla="*/ f3 1 1276577"/>
                <a:gd name="f13" fmla="*/ f4 1 1276577"/>
                <a:gd name="f14" fmla="+- f6 0 f5"/>
                <a:gd name="f15" fmla="*/ f11 f0 1"/>
                <a:gd name="f16" fmla="*/ f14 1 1276577"/>
                <a:gd name="f17" fmla="*/ 0 f14 1"/>
                <a:gd name="f18" fmla="*/ 638289 f14 1"/>
                <a:gd name="f19" fmla="*/ 1276578 f14 1"/>
                <a:gd name="f20" fmla="*/ f15 1 f2"/>
                <a:gd name="f21" fmla="*/ f17 1 1276577"/>
                <a:gd name="f22" fmla="*/ f18 1 1276577"/>
                <a:gd name="f23" fmla="*/ f19 1 1276577"/>
                <a:gd name="f24" fmla="*/ f5 1 f16"/>
                <a:gd name="f25" fmla="*/ f6 1 f16"/>
                <a:gd name="f26" fmla="+- f20 0 f1"/>
                <a:gd name="f27" fmla="*/ f21 1 f16"/>
                <a:gd name="f28" fmla="*/ f22 1 f16"/>
                <a:gd name="f29" fmla="*/ f23 1 f16"/>
                <a:gd name="f30" fmla="*/ f24 f12 1"/>
                <a:gd name="f31" fmla="*/ f25 f12 1"/>
                <a:gd name="f32" fmla="*/ f25 f13 1"/>
                <a:gd name="f33" fmla="*/ f24 f13 1"/>
                <a:gd name="f34" fmla="*/ f27 f12 1"/>
                <a:gd name="f35" fmla="*/ f28 f13 1"/>
                <a:gd name="f36" fmla="*/ f28 f12 1"/>
                <a:gd name="f37" fmla="*/ f27 f13 1"/>
                <a:gd name="f38" fmla="*/ f29 f12 1"/>
                <a:gd name="f39" fmla="*/ f29 f13 1"/>
              </a:gdLst>
              <a:ahLst/>
              <a:cxnLst>
                <a:cxn ang="3cd4">
                  <a:pos x="hc" y="t"/>
                </a:cxn>
                <a:cxn ang="0">
                  <a:pos x="r" y="vc"/>
                </a:cxn>
                <a:cxn ang="cd4">
                  <a:pos x="hc" y="b"/>
                </a:cxn>
                <a:cxn ang="cd2">
                  <a:pos x="l" y="vc"/>
                </a:cxn>
                <a:cxn ang="f26">
                  <a:pos x="f34" y="f35"/>
                </a:cxn>
                <a:cxn ang="f26">
                  <a:pos x="f36" y="f37"/>
                </a:cxn>
                <a:cxn ang="f26">
                  <a:pos x="f38" y="f35"/>
                </a:cxn>
                <a:cxn ang="f26">
                  <a:pos x="f36" y="f39"/>
                </a:cxn>
                <a:cxn ang="f26">
                  <a:pos x="f34" y="f35"/>
                </a:cxn>
              </a:cxnLst>
              <a:rect l="f30" t="f33" r="f31" b="f32"/>
              <a:pathLst>
                <a:path w="1276577" h="1276577">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solidFill>
              <a:srgbClr val="77933C"/>
            </a:solidFill>
            <a:ln cap="flat">
              <a:noFill/>
              <a:prstDash val="solid"/>
            </a:ln>
          </p:spPr>
          <p:txBody>
            <a:bodyPr vert="horz" wrap="square" lIns="199650" tIns="199650" rIns="199650" bIns="199650" anchor="ctr" anchorCtr="1" compatLnSpc="1">
              <a:noAutofit/>
            </a:bodyPr>
            <a:lstStyle/>
            <a:p>
              <a:pPr marL="0" marR="0" lvl="0" indent="0" algn="ctr" defTabSz="444498" rtl="0" fontAlgn="auto" hangingPunct="1">
                <a:lnSpc>
                  <a:spcPct val="90000"/>
                </a:lnSpc>
                <a:spcBef>
                  <a:spcPts val="0"/>
                </a:spcBef>
                <a:spcAft>
                  <a:spcPts val="400"/>
                </a:spcAft>
                <a:buNone/>
                <a:tabLst/>
                <a:defRPr sz="1800" b="0" i="0" u="none" strike="noStrike" kern="0" cap="none" spc="0" baseline="0">
                  <a:solidFill>
                    <a:srgbClr val="000000"/>
                  </a:solidFill>
                  <a:uFillTx/>
                </a:defRPr>
              </a:pPr>
              <a:r>
                <a:rPr lang="el-GR" sz="1000" b="0" i="0" u="none" strike="noStrike" kern="1200" cap="none" spc="0" baseline="0">
                  <a:solidFill>
                    <a:srgbClr val="FFFFFF"/>
                  </a:solidFill>
                  <a:uFillTx/>
                  <a:latin typeface="Calibri" pitchFamily="34"/>
                  <a:cs typeface="Calibri" pitchFamily="34"/>
                </a:rPr>
                <a:t>Σύγχρονες εγκαταστάσεις, μαθησιακό υλικό και συστήματα μάθησης </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69">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941143E3-E54A-EDE4-C1B2-7991D9DC8107}"/>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1CBC680-597B-784F-825D-5FE857DB42D7}" type="slidenum">
              <a:rPr/>
              <a:t>11</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3">
            <a:extLst>
              <a:ext uri="{FF2B5EF4-FFF2-40B4-BE49-F238E27FC236}">
                <a16:creationId xmlns:a16="http://schemas.microsoft.com/office/drawing/2014/main" id="{4E5CFD6A-C853-BCE7-EA0F-FA5FBB4DC595}"/>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FF9948B0-F53E-B60B-BABB-6348CC26952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931398B4-5C3D-2197-E055-2AE63B3037B3}"/>
              </a:ext>
            </a:extLst>
          </p:cNvPr>
          <p:cNvSpPr txBox="1"/>
          <p:nvPr/>
        </p:nvSpPr>
        <p:spPr>
          <a:xfrm>
            <a:off x="1066803" y="2025652"/>
            <a:ext cx="3530598" cy="3384551"/>
          </a:xfrm>
          <a:prstGeom prst="rect">
            <a:avLst/>
          </a:prstGeom>
          <a:noFill/>
          <a:ln cap="flat">
            <a:noFill/>
          </a:ln>
        </p:spPr>
        <p:txBody>
          <a:bodyPr vert="horz" wrap="square" lIns="0" tIns="0" rIns="0" bIns="0" anchor="t" anchorCtr="0" compatLnSpc="1">
            <a:noAutofit/>
          </a:bodyPr>
          <a:lstStyle/>
          <a:p>
            <a:pPr marL="179999" marR="0" lvl="1" indent="-179999" algn="l" defTabSz="914400" rtl="0" fontAlgn="auto" hangingPunct="0">
              <a:lnSpc>
                <a:spcPct val="10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Φοιτητικές Εστίες</a:t>
            </a:r>
          </a:p>
          <a:p>
            <a:pPr marL="179999" marR="0" lvl="1" indent="-179999" algn="l" defTabSz="914400" rtl="0" fontAlgn="auto" hangingPunct="0">
              <a:lnSpc>
                <a:spcPct val="15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Κέντρο Κοινωνικών Δραστηριοτήτων</a:t>
            </a:r>
          </a:p>
          <a:p>
            <a:pPr marL="179999" marR="0" lvl="1" indent="-179999" algn="l" defTabSz="914400" rtl="0" fontAlgn="auto" hangingPunct="0">
              <a:lnSpc>
                <a:spcPct val="15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Αθλητικό Κέντρο</a:t>
            </a:r>
          </a:p>
          <a:p>
            <a:pPr marL="179999" marR="0" lvl="1" indent="-179999" algn="l" defTabSz="914400" rtl="0" fontAlgn="auto" hangingPunct="0">
              <a:lnSpc>
                <a:spcPct val="15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Ραδιοφωνικός Σταθμός </a:t>
            </a:r>
            <a:r>
              <a:rPr lang="en-US" sz="1400" b="1" i="0" u="none" strike="noStrike" kern="1200" cap="none" spc="0" baseline="0" dirty="0">
                <a:solidFill>
                  <a:srgbClr val="404040"/>
                </a:solidFill>
                <a:uFillTx/>
                <a:latin typeface="Calibri Light" pitchFamily="34"/>
                <a:cs typeface="Calibri Light" pitchFamily="34"/>
              </a:rPr>
              <a:t>UCY Voice</a:t>
            </a:r>
            <a:r>
              <a:rPr lang="el-GR" sz="1400" b="1" i="0" u="none" strike="noStrike" kern="1200" cap="none" spc="0" baseline="0" dirty="0">
                <a:solidFill>
                  <a:srgbClr val="404040"/>
                </a:solidFill>
                <a:uFillTx/>
                <a:latin typeface="Calibri Light" pitchFamily="34"/>
                <a:cs typeface="Calibri Light" pitchFamily="34"/>
              </a:rPr>
              <a:t> </a:t>
            </a:r>
            <a:r>
              <a:rPr lang="el-GR" sz="1400" b="1" i="0" u="none" strike="noStrike" kern="1200" cap="none" spc="0" baseline="0" dirty="0">
                <a:solidFill>
                  <a:srgbClr val="404040"/>
                </a:solidFill>
                <a:uFillTx/>
                <a:latin typeface="Calibri" pitchFamily="34"/>
                <a:cs typeface="Calibri" pitchFamily="34"/>
              </a:rPr>
              <a:t>95,2 </a:t>
            </a:r>
            <a:r>
              <a:rPr lang="tr-TR" sz="1400" b="1" i="0" u="none" strike="noStrike" kern="1200" cap="none" spc="0" baseline="0" dirty="0">
                <a:solidFill>
                  <a:srgbClr val="404040"/>
                </a:solidFill>
                <a:uFillTx/>
                <a:latin typeface="Calibri" pitchFamily="34"/>
                <a:cs typeface="Calibri" pitchFamily="34"/>
              </a:rPr>
              <a:t>FM</a:t>
            </a:r>
            <a:endParaRPr lang="el-GR" sz="1400" b="1" i="0" u="none" strike="noStrike" kern="1200" cap="none" spc="0" baseline="0" dirty="0">
              <a:solidFill>
                <a:srgbClr val="404040"/>
              </a:solidFill>
              <a:uFillTx/>
              <a:latin typeface="Calibri" pitchFamily="34"/>
              <a:cs typeface="Calibri" pitchFamily="34"/>
            </a:endParaRPr>
          </a:p>
          <a:p>
            <a:pPr marL="179999" marR="0" lvl="1" indent="-179999" algn="l" defTabSz="914400" rtl="0" fontAlgn="auto" hangingPunct="0">
              <a:lnSpc>
                <a:spcPct val="15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Κέντρο Ψυχικής Υγείας</a:t>
            </a:r>
          </a:p>
          <a:p>
            <a:pPr marL="179999" marR="0" lvl="1" indent="-179999" algn="l" defTabSz="914400" rtl="0" fontAlgn="auto" hangingPunct="0">
              <a:lnSpc>
                <a:spcPct val="15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Παροχή Εύλογων Προσαρμογών </a:t>
            </a:r>
            <a:br>
              <a:rPr lang="en-US" sz="1400" b="0" i="0" u="none" strike="noStrike" kern="1200" cap="none" spc="0" baseline="0" dirty="0">
                <a:solidFill>
                  <a:srgbClr val="404040"/>
                </a:solidFill>
                <a:uFillTx/>
                <a:latin typeface="Calibri Light" pitchFamily="34"/>
                <a:cs typeface="Calibri Light" pitchFamily="34"/>
              </a:rPr>
            </a:br>
            <a:r>
              <a:rPr lang="el-GR" sz="1400" b="0" i="0" u="none" strike="noStrike" kern="1200" cap="none" spc="0" baseline="0" dirty="0">
                <a:solidFill>
                  <a:srgbClr val="404040"/>
                </a:solidFill>
                <a:uFillTx/>
                <a:latin typeface="Calibri Light" pitchFamily="34"/>
                <a:cs typeface="Calibri Light" pitchFamily="34"/>
              </a:rPr>
              <a:t>για ισότιμη πρόσβαση στη φοίτηση</a:t>
            </a:r>
            <a:br>
              <a:rPr lang="en-US" sz="1400" b="0" i="0" u="none" strike="noStrike" kern="1200" cap="none" spc="0" baseline="0" dirty="0">
                <a:solidFill>
                  <a:srgbClr val="404040"/>
                </a:solidFill>
                <a:uFillTx/>
                <a:latin typeface="Calibri Light" pitchFamily="34"/>
                <a:cs typeface="Calibri Light" pitchFamily="34"/>
              </a:rPr>
            </a:br>
            <a:r>
              <a:rPr lang="el-GR" sz="1400" b="0" i="0" u="none" strike="noStrike" kern="1200" cap="none" spc="0" baseline="0" dirty="0">
                <a:solidFill>
                  <a:srgbClr val="404040"/>
                </a:solidFill>
                <a:uFillTx/>
                <a:latin typeface="Calibri Light" pitchFamily="34"/>
                <a:cs typeface="Calibri Light" pitchFamily="34"/>
              </a:rPr>
              <a:t>για όλους/</a:t>
            </a:r>
            <a:r>
              <a:rPr lang="el-GR" sz="1400" b="0" i="0" u="none" strike="noStrike" kern="1200" cap="none" spc="0" baseline="0" dirty="0" err="1">
                <a:solidFill>
                  <a:srgbClr val="404040"/>
                </a:solidFill>
                <a:uFillTx/>
                <a:latin typeface="Calibri Light" pitchFamily="34"/>
                <a:cs typeface="Calibri Light" pitchFamily="34"/>
              </a:rPr>
              <a:t>ες</a:t>
            </a:r>
            <a:r>
              <a:rPr lang="en-US" sz="1400" b="0" i="0" u="none" strike="noStrike" kern="1200" cap="none" spc="0" baseline="0" dirty="0">
                <a:solidFill>
                  <a:srgbClr val="404040"/>
                </a:solidFill>
                <a:uFillTx/>
                <a:latin typeface="Calibri Light" pitchFamily="34"/>
                <a:cs typeface="Calibri Light" pitchFamily="34"/>
              </a:rPr>
              <a:t> </a:t>
            </a:r>
            <a:r>
              <a:rPr lang="el-GR" sz="1400" b="0" i="0" u="none" strike="noStrike" kern="1200" cap="none" spc="0" baseline="0" dirty="0">
                <a:solidFill>
                  <a:srgbClr val="404040"/>
                </a:solidFill>
                <a:uFillTx/>
                <a:latin typeface="Calibri Light" pitchFamily="34"/>
                <a:cs typeface="Calibri Light" pitchFamily="34"/>
              </a:rPr>
              <a:t>τους φοιτητές και φοιτήτριες</a:t>
            </a:r>
          </a:p>
          <a:p>
            <a:pPr marL="179999" marR="0" lvl="1" indent="-179999" algn="l" defTabSz="914400" rtl="0" fontAlgn="auto" hangingPunct="0">
              <a:lnSpc>
                <a:spcPct val="15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Σωματείο Ευημερίας Φοιτητών</a:t>
            </a:r>
          </a:p>
          <a:p>
            <a:pPr marL="0" marR="0" lvl="1" indent="-179999" algn="l" defTabSz="914400" rtl="0" fontAlgn="auto" hangingPunct="0">
              <a:lnSpc>
                <a:spcPct val="15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endParaRPr lang="el-GR" sz="1400" b="1" i="0" u="none" strike="noStrike" kern="1200" cap="none" spc="0" baseline="0" dirty="0">
              <a:solidFill>
                <a:srgbClr val="404040"/>
              </a:solidFill>
              <a:uFillTx/>
              <a:latin typeface="Calibri" pitchFamily="34"/>
              <a:cs typeface="Calibri" pitchFamily="34"/>
            </a:endParaRPr>
          </a:p>
        </p:txBody>
      </p:sp>
      <p:sp>
        <p:nvSpPr>
          <p:cNvPr id="6" name="TextBox 9">
            <a:extLst>
              <a:ext uri="{FF2B5EF4-FFF2-40B4-BE49-F238E27FC236}">
                <a16:creationId xmlns:a16="http://schemas.microsoft.com/office/drawing/2014/main" id="{D781EB15-A922-177C-A8FD-FD8495066420}"/>
              </a:ext>
            </a:extLst>
          </p:cNvPr>
          <p:cNvSpPr txBox="1"/>
          <p:nvPr/>
        </p:nvSpPr>
        <p:spPr>
          <a:xfrm>
            <a:off x="1066803" y="1447796"/>
            <a:ext cx="3530598" cy="3683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Φοιτητική Ζωή</a:t>
            </a:r>
            <a:endParaRPr lang="en-US" sz="2400" b="0" i="0" u="none" strike="noStrike" kern="1200" cap="none" spc="0" baseline="0">
              <a:solidFill>
                <a:srgbClr val="404040"/>
              </a:solidFill>
              <a:uFillTx/>
              <a:latin typeface="Calibri Light" pitchFamily="34"/>
              <a:cs typeface="Calibri Light" pitchFamily="34"/>
            </a:endParaRPr>
          </a:p>
        </p:txBody>
      </p:sp>
      <p:pic>
        <p:nvPicPr>
          <p:cNvPr id="7" name="Εικόνα 11">
            <a:extLst>
              <a:ext uri="{FF2B5EF4-FFF2-40B4-BE49-F238E27FC236}">
                <a16:creationId xmlns:a16="http://schemas.microsoft.com/office/drawing/2014/main" id="{0E3BD41A-24AA-B15C-44D3-5412DFA3720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597402" y="301623"/>
            <a:ext cx="4241801" cy="2289172"/>
          </a:xfrm>
          <a:prstGeom prst="rect">
            <a:avLst/>
          </a:prstGeom>
          <a:noFill/>
          <a:ln cap="flat">
            <a:noFill/>
          </a:ln>
        </p:spPr>
      </p:pic>
      <p:pic>
        <p:nvPicPr>
          <p:cNvPr id="8" name="Εικόνα 2">
            <a:extLst>
              <a:ext uri="{FF2B5EF4-FFF2-40B4-BE49-F238E27FC236}">
                <a16:creationId xmlns:a16="http://schemas.microsoft.com/office/drawing/2014/main" id="{2493775A-2256-CB9E-4EEA-1212751F46D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665786" y="2555876"/>
            <a:ext cx="3173416" cy="2016123"/>
          </a:xfrm>
          <a:prstGeom prst="rect">
            <a:avLst/>
          </a:prstGeom>
          <a:noFill/>
          <a:ln cap="flat">
            <a:noFill/>
          </a:ln>
        </p:spPr>
      </p:pic>
      <p:pic>
        <p:nvPicPr>
          <p:cNvPr id="9" name="Εικόνα 7">
            <a:extLst>
              <a:ext uri="{FF2B5EF4-FFF2-40B4-BE49-F238E27FC236}">
                <a16:creationId xmlns:a16="http://schemas.microsoft.com/office/drawing/2014/main" id="{DB02CC46-10A4-57E8-99E9-032480AF2C2C}"/>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597402" y="2555876"/>
            <a:ext cx="1346197" cy="2016123"/>
          </a:xfrm>
          <a:prstGeom prst="rect">
            <a:avLst/>
          </a:prstGeom>
          <a:noFill/>
          <a:ln cap="flat">
            <a:noFill/>
          </a:ln>
        </p:spPr>
      </p:pic>
      <p:pic>
        <p:nvPicPr>
          <p:cNvPr id="10" name="Εικόνα 15">
            <a:extLst>
              <a:ext uri="{FF2B5EF4-FFF2-40B4-BE49-F238E27FC236}">
                <a16:creationId xmlns:a16="http://schemas.microsoft.com/office/drawing/2014/main" id="{CD7BF202-456A-43AD-F661-7AAB284165F4}"/>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4597402" y="4546597"/>
            <a:ext cx="3451229" cy="2006595"/>
          </a:xfrm>
          <a:prstGeom prst="rect">
            <a:avLst/>
          </a:prstGeom>
          <a:noFill/>
          <a:ln cap="flat">
            <a:noFill/>
          </a:ln>
        </p:spPr>
      </p:pic>
      <p:pic>
        <p:nvPicPr>
          <p:cNvPr id="11" name="Εικόνα 13">
            <a:extLst>
              <a:ext uri="{FF2B5EF4-FFF2-40B4-BE49-F238E27FC236}">
                <a16:creationId xmlns:a16="http://schemas.microsoft.com/office/drawing/2014/main" id="{2638A8DE-A502-D3C7-BDAA-523481E07DBB}"/>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7492995" y="4546597"/>
            <a:ext cx="1346197" cy="2006595"/>
          </a:xfrm>
          <a:prstGeom prst="rect">
            <a:avLst/>
          </a:prstGeom>
          <a:noFill/>
          <a:ln cap="flat">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70">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1FC5D170-33F3-2162-088B-427D2FE10C06}"/>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488A57A-282B-0F4B-9400-4B88FA78B952}" type="slidenum">
              <a:rPr/>
              <a:t>12</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3">
            <a:extLst>
              <a:ext uri="{FF2B5EF4-FFF2-40B4-BE49-F238E27FC236}">
                <a16:creationId xmlns:a16="http://schemas.microsoft.com/office/drawing/2014/main" id="{5D16FB19-8FD7-B79E-16D3-08E92E50804A}"/>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0EB9AB67-5721-0F70-EFBC-195192F9D4A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5347BE60-FB7C-1430-8296-09C6FEBEB2E8}"/>
              </a:ext>
            </a:extLst>
          </p:cNvPr>
          <p:cNvSpPr txBox="1"/>
          <p:nvPr/>
        </p:nvSpPr>
        <p:spPr>
          <a:xfrm>
            <a:off x="1066803" y="1904996"/>
            <a:ext cx="7315200" cy="1811334"/>
          </a:xfrm>
          <a:prstGeom prst="rect">
            <a:avLst/>
          </a:prstGeom>
          <a:noFill/>
          <a:ln cap="flat">
            <a:noFill/>
          </a:ln>
        </p:spPr>
        <p:txBody>
          <a:bodyPr vert="horz" wrap="square" lIns="0" tIns="0" rIns="0" bIns="0" anchor="t" anchorCtr="0" compatLnSpc="1">
            <a:noAutofit/>
          </a:bodyPr>
          <a:lstStyle/>
          <a:p>
            <a:pPr marL="0" marR="0" lvl="0"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ea typeface="Calibri" pitchFamily="34"/>
                <a:cs typeface="Calibri Light" pitchFamily="34"/>
              </a:rPr>
              <a:t>Οι δραστηριότητες των Φοιτητικών Ομίλων καλύπτουν ένα ευρύ φάσμα ενδιαφερόντων. Προσφέρουν μια ευρεία γκάμα από μουσικοχορευτικές παραστάσεις, θεατρικά εργαστήρια, σεμινάρια φωτογραφίας, πληροφορικής, λογοτεχνίας και φιλοσοφίας. Επιπλέον</a:t>
            </a:r>
            <a:r>
              <a:rPr lang="en-US" sz="1200" b="0" i="0" u="none" strike="noStrike" kern="1200" cap="none" spc="0" baseline="0" dirty="0">
                <a:solidFill>
                  <a:srgbClr val="404040"/>
                </a:solidFill>
                <a:uFillTx/>
                <a:latin typeface="Calibri Light" pitchFamily="34"/>
                <a:ea typeface="Calibri" pitchFamily="34"/>
                <a:cs typeface="Calibri Light" pitchFamily="34"/>
              </a:rPr>
              <a:t>,</a:t>
            </a:r>
            <a:r>
              <a:rPr lang="el-GR" sz="1200" b="0" i="0" u="none" strike="noStrike" kern="1200" cap="none" spc="0" baseline="0" dirty="0">
                <a:solidFill>
                  <a:srgbClr val="404040"/>
                </a:solidFill>
                <a:uFillTx/>
                <a:latin typeface="Calibri Light" pitchFamily="34"/>
                <a:ea typeface="Calibri" pitchFamily="34"/>
                <a:cs typeface="Calibri Light" pitchFamily="34"/>
              </a:rPr>
              <a:t> ανά τακτά χρονικά διαστήματα διοργανώνονται φιλανθρωπικά </a:t>
            </a:r>
            <a:r>
              <a:rPr lang="el-GR" sz="1200" b="0" i="0" u="none" strike="noStrike" kern="1200" cap="none" spc="0" baseline="0" dirty="0" err="1">
                <a:solidFill>
                  <a:srgbClr val="404040"/>
                </a:solidFill>
                <a:uFillTx/>
                <a:latin typeface="Calibri Light" pitchFamily="34"/>
                <a:ea typeface="Calibri" pitchFamily="34"/>
                <a:cs typeface="Calibri Light" pitchFamily="34"/>
              </a:rPr>
              <a:t>παζαράκια</a:t>
            </a:r>
            <a:r>
              <a:rPr lang="el-GR" sz="1200" b="0" i="0" u="none" strike="noStrike" kern="1200" cap="none" spc="0" baseline="0" dirty="0">
                <a:solidFill>
                  <a:srgbClr val="404040"/>
                </a:solidFill>
                <a:uFillTx/>
                <a:latin typeface="Calibri Light" pitchFamily="34"/>
                <a:ea typeface="Calibri" pitchFamily="34"/>
                <a:cs typeface="Calibri Light" pitchFamily="34"/>
              </a:rPr>
              <a:t>, δενδροφυτεύσεις και εκδρομές σε πολύ όμορφα μέρη της Κύπρου.</a:t>
            </a:r>
            <a:endParaRPr lang="en-US" sz="1200" b="0" i="0" u="none" strike="noStrike" kern="1200" cap="none" spc="0" baseline="0" dirty="0">
              <a:solidFill>
                <a:srgbClr val="404040"/>
              </a:solidFill>
              <a:uFillTx/>
              <a:latin typeface="Calibri Light" pitchFamily="34"/>
              <a:ea typeface="Calibri" pitchFamily="34"/>
              <a:cs typeface="Calibri Light" pitchFamily="34"/>
            </a:endParaRPr>
          </a:p>
          <a:p>
            <a:pPr marL="0" marR="0" lvl="0"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404040"/>
              </a:solidFill>
              <a:uFillTx/>
              <a:latin typeface="Calibri Light" pitchFamily="34"/>
              <a:ea typeface="Calibri" pitchFamily="34"/>
              <a:cs typeface="Calibri Light" pitchFamily="34"/>
            </a:endParaRPr>
          </a:p>
          <a:p>
            <a:pPr marL="0" marR="0" lvl="0"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ea typeface="Calibri" pitchFamily="34"/>
                <a:cs typeface="Calibri Light" pitchFamily="34"/>
              </a:rPr>
              <a:t>Η οικογένεια των Φοιτητικών Ομίλων περιμένει</a:t>
            </a:r>
            <a:r>
              <a:rPr lang="en-US" sz="1200" b="0" i="0" u="none" strike="noStrike" kern="1200" cap="none" spc="0" baseline="0" dirty="0">
                <a:solidFill>
                  <a:srgbClr val="404040"/>
                </a:solidFill>
                <a:uFillTx/>
                <a:latin typeface="Calibri Light" pitchFamily="34"/>
                <a:ea typeface="Calibri" pitchFamily="34"/>
                <a:cs typeface="Calibri Light" pitchFamily="34"/>
              </a:rPr>
              <a:t> </a:t>
            </a:r>
            <a:r>
              <a:rPr lang="el-GR" sz="1200" b="0" i="0" u="none" strike="noStrike" kern="1200" cap="none" spc="0" baseline="0" dirty="0">
                <a:solidFill>
                  <a:srgbClr val="404040"/>
                </a:solidFill>
                <a:uFillTx/>
                <a:latin typeface="Calibri Light" pitchFamily="34"/>
                <a:ea typeface="Calibri" pitchFamily="34"/>
                <a:cs typeface="Calibri Light" pitchFamily="34"/>
              </a:rPr>
              <a:t>όλους τους φοιτητές και όλες τις φοιτήτριες για αξέχαστες στιγμές </a:t>
            </a:r>
            <a:br>
              <a:rPr lang="en-US" sz="1200" b="0" i="0" u="none" strike="noStrike" kern="1200" cap="none" spc="0" baseline="0" dirty="0">
                <a:solidFill>
                  <a:srgbClr val="404040"/>
                </a:solidFill>
                <a:uFillTx/>
                <a:latin typeface="Calibri Light" pitchFamily="34"/>
                <a:ea typeface="Calibri" pitchFamily="34"/>
                <a:cs typeface="Calibri Light" pitchFamily="34"/>
              </a:rPr>
            </a:br>
            <a:r>
              <a:rPr lang="el-GR" sz="1200" b="0" i="0" u="none" strike="noStrike" kern="1200" cap="none" spc="0" baseline="0" dirty="0">
                <a:solidFill>
                  <a:srgbClr val="404040"/>
                </a:solidFill>
                <a:uFillTx/>
                <a:latin typeface="Calibri Light" pitchFamily="34"/>
                <a:ea typeface="Calibri" pitchFamily="34"/>
                <a:cs typeface="Calibri Light" pitchFamily="34"/>
              </a:rPr>
              <a:t>και νέες εμπειρίες.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404040"/>
              </a:solidFill>
              <a:uFillTx/>
              <a:latin typeface="Calibri Light" pitchFamily="34"/>
              <a:ea typeface="Calibri" pitchFamily="34"/>
              <a:cs typeface="Calibri Light" pitchFamily="34"/>
            </a:endParaRP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400" b="1" i="0" u="none" strike="noStrike" kern="1200" cap="none" spc="0" baseline="0" dirty="0">
                <a:solidFill>
                  <a:srgbClr val="F7921C"/>
                </a:solidFill>
                <a:uFillTx/>
                <a:latin typeface="Calibri" pitchFamily="34"/>
                <a:ea typeface="Calibri" pitchFamily="34"/>
                <a:cs typeface="Calibri" pitchFamily="34"/>
              </a:rPr>
              <a:t>Φοιτητικοί Όμιλοι που δραστηριοποιούνται στο Π.Κ.</a:t>
            </a:r>
          </a:p>
        </p:txBody>
      </p:sp>
      <p:sp>
        <p:nvSpPr>
          <p:cNvPr id="6" name="TextBox 9">
            <a:extLst>
              <a:ext uri="{FF2B5EF4-FFF2-40B4-BE49-F238E27FC236}">
                <a16:creationId xmlns:a16="http://schemas.microsoft.com/office/drawing/2014/main" id="{EA136AA9-689C-F546-BD9A-5D518ABA3FAC}"/>
              </a:ext>
            </a:extLst>
          </p:cNvPr>
          <p:cNvSpPr txBox="1"/>
          <p:nvPr/>
        </p:nvSpPr>
        <p:spPr>
          <a:xfrm>
            <a:off x="1066803" y="1447796"/>
            <a:ext cx="3530598" cy="3683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Φοιτητικοί Όμιλοι</a:t>
            </a:r>
            <a:endParaRPr lang="en-US" sz="2400" b="0" i="0" u="none" strike="noStrike" kern="1200" cap="none" spc="0" baseline="0">
              <a:solidFill>
                <a:srgbClr val="404040"/>
              </a:solidFill>
              <a:uFillTx/>
              <a:latin typeface="Calibri Light" pitchFamily="34"/>
              <a:cs typeface="Calibri Light" pitchFamily="34"/>
            </a:endParaRPr>
          </a:p>
        </p:txBody>
      </p:sp>
      <p:sp>
        <p:nvSpPr>
          <p:cNvPr id="7" name="Rectangle 4">
            <a:extLst>
              <a:ext uri="{FF2B5EF4-FFF2-40B4-BE49-F238E27FC236}">
                <a16:creationId xmlns:a16="http://schemas.microsoft.com/office/drawing/2014/main" id="{5B9CDCBF-3ADE-F36D-5626-851F40EFEAE8}"/>
              </a:ext>
            </a:extLst>
          </p:cNvPr>
          <p:cNvSpPr txBox="1"/>
          <p:nvPr/>
        </p:nvSpPr>
        <p:spPr>
          <a:xfrm>
            <a:off x="1079503" y="3963877"/>
            <a:ext cx="7035795" cy="2209803"/>
          </a:xfrm>
          <a:prstGeom prst="rect">
            <a:avLst/>
          </a:prstGeom>
          <a:noFill/>
          <a:ln cap="flat">
            <a:noFill/>
          </a:ln>
        </p:spPr>
        <p:txBody>
          <a:bodyPr vert="horz" wrap="square" lIns="0" tIns="0" rIns="0" bIns="0" numCol="3" anchor="t" anchorCtr="0" compatLnSpc="1">
            <a:noAutofit/>
          </a:bodyPr>
          <a:lstStyle/>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38C03"/>
                </a:solidFill>
                <a:uFillTx/>
                <a:latin typeface="Calibri" pitchFamily="34"/>
                <a:cs typeface="Calibri" pitchFamily="34"/>
              </a:rPr>
              <a:t>1. </a:t>
            </a:r>
            <a:r>
              <a:rPr lang="en-US" sz="1200" b="1" i="0" u="none" strike="noStrike" kern="1200" cap="none" spc="0" baseline="0" dirty="0">
                <a:solidFill>
                  <a:srgbClr val="F38C03"/>
                </a:solidFill>
                <a:uFillTx/>
                <a:latin typeface="Calibri" pitchFamily="34"/>
                <a:cs typeface="Calibri" pitchFamily="34"/>
              </a:rPr>
              <a:t> </a:t>
            </a:r>
            <a:r>
              <a:rPr lang="el-GR" sz="1200" b="1" dirty="0">
                <a:solidFill>
                  <a:srgbClr val="404040"/>
                </a:solidFill>
                <a:latin typeface="Calibri" pitchFamily="34"/>
                <a:cs typeface="Calibri" pitchFamily="34"/>
              </a:rPr>
              <a:t>Ιστορίας και </a:t>
            </a:r>
            <a:r>
              <a:rPr lang="el-GR" sz="1200" b="1" i="0" u="none" strike="noStrike" kern="1200" cap="none" spc="0" baseline="0" dirty="0">
                <a:solidFill>
                  <a:srgbClr val="404040"/>
                </a:solidFill>
                <a:uFillTx/>
                <a:latin typeface="Calibri" pitchFamily="34"/>
                <a:cs typeface="Calibri" pitchFamily="34"/>
              </a:rPr>
              <a:t>Αρχαιολογίας </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38C03"/>
                </a:solidFill>
                <a:uFillTx/>
                <a:latin typeface="Calibri" pitchFamily="34"/>
                <a:cs typeface="Calibri" pitchFamily="34"/>
              </a:rPr>
              <a:t>2. </a:t>
            </a:r>
            <a:r>
              <a:rPr lang="el-GR" sz="1200" b="1" i="0" u="none" strike="noStrike" kern="1200" cap="none" spc="0" baseline="0" dirty="0">
                <a:solidFill>
                  <a:srgbClr val="404040"/>
                </a:solidFill>
                <a:uFillTx/>
                <a:latin typeface="Calibri" pitchFamily="34"/>
                <a:cs typeface="Calibri" pitchFamily="34"/>
              </a:rPr>
              <a:t>Δημοσιογραφικός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dirty="0">
                <a:solidFill>
                  <a:srgbClr val="F38C03"/>
                </a:solidFill>
                <a:latin typeface="Calibri" pitchFamily="34"/>
                <a:cs typeface="Calibri" pitchFamily="34"/>
              </a:rPr>
              <a:t>3</a:t>
            </a:r>
            <a:r>
              <a:rPr lang="el-GR" sz="1200" b="1" i="0" u="none" strike="noStrike" kern="1200" cap="none" spc="0" baseline="0" dirty="0">
                <a:solidFill>
                  <a:srgbClr val="F38C03"/>
                </a:solidFill>
                <a:uFillTx/>
                <a:latin typeface="Calibri" pitchFamily="34"/>
                <a:cs typeface="Calibri" pitchFamily="34"/>
              </a:rPr>
              <a:t>. </a:t>
            </a:r>
            <a:r>
              <a:rPr lang="el-GR" sz="1200" b="1" i="0" u="none" strike="noStrike" kern="1200" cap="none" spc="0" baseline="0" dirty="0">
                <a:solidFill>
                  <a:srgbClr val="404040"/>
                </a:solidFill>
                <a:uFillTx/>
                <a:latin typeface="Calibri" pitchFamily="34"/>
                <a:cs typeface="Calibri" pitchFamily="34"/>
              </a:rPr>
              <a:t>Εθελοντές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dirty="0">
                <a:solidFill>
                  <a:srgbClr val="F38C03"/>
                </a:solidFill>
                <a:latin typeface="Calibri" pitchFamily="34"/>
                <a:cs typeface="Calibri" pitchFamily="34"/>
              </a:rPr>
              <a:t>4</a:t>
            </a:r>
            <a:r>
              <a:rPr lang="el-GR" sz="1200" b="1" i="0" u="none" strike="noStrike" kern="1200" cap="none" spc="0" baseline="0" dirty="0">
                <a:solidFill>
                  <a:srgbClr val="F38C03"/>
                </a:solidFill>
                <a:uFillTx/>
                <a:latin typeface="Calibri" pitchFamily="34"/>
                <a:cs typeface="Calibri" pitchFamily="34"/>
              </a:rPr>
              <a:t>. </a:t>
            </a:r>
            <a:r>
              <a:rPr lang="el-GR" sz="1200" b="1" i="0" u="none" strike="noStrike" kern="1200" cap="none" spc="0" baseline="0" dirty="0">
                <a:solidFill>
                  <a:srgbClr val="404040"/>
                </a:solidFill>
                <a:uFillTx/>
                <a:latin typeface="Calibri" pitchFamily="34"/>
                <a:cs typeface="Calibri" pitchFamily="34"/>
              </a:rPr>
              <a:t>Επιτραπέζιων Παιχνιδιών</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dirty="0">
                <a:solidFill>
                  <a:srgbClr val="F38C03"/>
                </a:solidFill>
                <a:latin typeface="Calibri" pitchFamily="34"/>
                <a:cs typeface="Calibri" pitchFamily="34"/>
              </a:rPr>
              <a:t>5</a:t>
            </a:r>
            <a:r>
              <a:rPr lang="el-GR" sz="1200" b="1" i="0" u="none" strike="noStrike" kern="1200" cap="none" spc="0" baseline="0" dirty="0">
                <a:solidFill>
                  <a:srgbClr val="F38C03"/>
                </a:solidFill>
                <a:uFillTx/>
                <a:latin typeface="Calibri" pitchFamily="34"/>
                <a:cs typeface="Calibri" pitchFamily="34"/>
              </a:rPr>
              <a:t>. </a:t>
            </a:r>
            <a:r>
              <a:rPr lang="el-GR" sz="1200" b="1" i="0" u="none" strike="noStrike" kern="1200" cap="none" spc="0" baseline="0" dirty="0">
                <a:solidFill>
                  <a:srgbClr val="404040"/>
                </a:solidFill>
                <a:uFillTx/>
                <a:latin typeface="Calibri" pitchFamily="34"/>
                <a:cs typeface="Calibri" pitchFamily="34"/>
              </a:rPr>
              <a:t>Ηνωμένων Εθνών </a:t>
            </a:r>
            <a:br>
              <a:rPr lang="el-GR" sz="1200" b="1" i="0" u="none" strike="noStrike" kern="1200" cap="none" spc="0" baseline="0" dirty="0">
                <a:solidFill>
                  <a:srgbClr val="404040"/>
                </a:solidFill>
                <a:uFillTx/>
                <a:latin typeface="Calibri" pitchFamily="34"/>
                <a:cs typeface="Calibri" pitchFamily="34"/>
              </a:rPr>
            </a:br>
            <a:r>
              <a:rPr lang="el-GR" sz="1200" b="1" i="0" u="none" strike="noStrike" kern="1200" cap="none" spc="0" baseline="0" dirty="0">
                <a:solidFill>
                  <a:srgbClr val="404040"/>
                </a:solidFill>
                <a:uFillTx/>
                <a:latin typeface="Calibri" pitchFamily="34"/>
                <a:cs typeface="Calibri" pitchFamily="34"/>
              </a:rPr>
              <a:t>    και Ευρωπαϊκής Ένωσης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dirty="0">
                <a:solidFill>
                  <a:srgbClr val="F38C03"/>
                </a:solidFill>
                <a:latin typeface="Calibri" pitchFamily="34"/>
                <a:cs typeface="Calibri" pitchFamily="34"/>
              </a:rPr>
              <a:t>6</a:t>
            </a:r>
            <a:r>
              <a:rPr lang="el-GR" sz="1200" b="1" i="0" u="none" strike="noStrike" kern="1200" cap="none" spc="0" baseline="0" dirty="0">
                <a:solidFill>
                  <a:srgbClr val="F38C03"/>
                </a:solidFill>
                <a:uFillTx/>
                <a:latin typeface="Calibri" pitchFamily="34"/>
                <a:cs typeface="Calibri" pitchFamily="34"/>
              </a:rPr>
              <a:t>. </a:t>
            </a:r>
            <a:r>
              <a:rPr lang="el-GR" sz="1200" b="1" i="0" u="none" strike="noStrike" kern="1200" cap="none" spc="0" baseline="0" dirty="0">
                <a:solidFill>
                  <a:srgbClr val="404040"/>
                </a:solidFill>
                <a:uFillTx/>
                <a:latin typeface="Calibri" pitchFamily="34"/>
                <a:cs typeface="Calibri" pitchFamily="34"/>
              </a:rPr>
              <a:t>Θεατρικός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dirty="0">
                <a:solidFill>
                  <a:srgbClr val="F38C03"/>
                </a:solidFill>
                <a:latin typeface="Calibri" pitchFamily="34"/>
                <a:cs typeface="Calibri" pitchFamily="34"/>
              </a:rPr>
              <a:t>7</a:t>
            </a:r>
            <a:r>
              <a:rPr lang="el-GR" sz="1200" b="1" i="0" u="none" strike="noStrike" kern="1200" cap="none" spc="0" baseline="0" dirty="0">
                <a:solidFill>
                  <a:srgbClr val="F38C03"/>
                </a:solidFill>
                <a:uFillTx/>
                <a:latin typeface="Calibri" pitchFamily="34"/>
                <a:cs typeface="Calibri" pitchFamily="34"/>
              </a:rPr>
              <a:t>. </a:t>
            </a:r>
            <a:r>
              <a:rPr lang="el-GR" sz="1200" b="1" i="0" u="none" strike="noStrike" kern="1200" cap="none" spc="0" baseline="0" dirty="0">
                <a:solidFill>
                  <a:srgbClr val="404040"/>
                </a:solidFill>
                <a:uFillTx/>
                <a:latin typeface="Calibri" pitchFamily="34"/>
                <a:cs typeface="Calibri" pitchFamily="34"/>
              </a:rPr>
              <a:t>Κινηματογραφικός </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dirty="0">
                <a:solidFill>
                  <a:srgbClr val="F38C03"/>
                </a:solidFill>
                <a:latin typeface="Calibri" pitchFamily="34"/>
                <a:cs typeface="Calibri" pitchFamily="34"/>
              </a:rPr>
              <a:t>8</a:t>
            </a:r>
            <a:r>
              <a:rPr lang="el-GR" sz="1200" b="1" i="0" u="none" strike="noStrike" kern="1200" cap="none" spc="0" baseline="0" dirty="0">
                <a:solidFill>
                  <a:srgbClr val="F38C03"/>
                </a:solidFill>
                <a:uFillTx/>
                <a:latin typeface="Calibri" pitchFamily="34"/>
                <a:cs typeface="Calibri" pitchFamily="34"/>
              </a:rPr>
              <a:t> </a:t>
            </a:r>
            <a:r>
              <a:rPr lang="el-GR" sz="1200" b="1" i="0" u="none" strike="noStrike" kern="1200" cap="none" spc="0" baseline="0" dirty="0">
                <a:solidFill>
                  <a:srgbClr val="404040"/>
                </a:solidFill>
                <a:uFillTx/>
                <a:latin typeface="Calibri" pitchFamily="34"/>
                <a:cs typeface="Calibri" pitchFamily="34"/>
              </a:rPr>
              <a:t>Κοινωνιολογίας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n-US" sz="1200" b="1" dirty="0">
                <a:solidFill>
                  <a:srgbClr val="F38C03"/>
                </a:solidFill>
                <a:latin typeface="Calibri" pitchFamily="34"/>
                <a:cs typeface="Calibri" pitchFamily="34"/>
              </a:rPr>
              <a:t>9</a:t>
            </a:r>
            <a:r>
              <a:rPr lang="el-GR" sz="1200" b="1" i="0" u="none" strike="noStrike" kern="1200" cap="none" spc="0" baseline="0" dirty="0">
                <a:solidFill>
                  <a:srgbClr val="F38C03"/>
                </a:solidFill>
                <a:uFillTx/>
                <a:latin typeface="Calibri" pitchFamily="34"/>
                <a:cs typeface="Calibri" pitchFamily="34"/>
              </a:rPr>
              <a:t>.</a:t>
            </a:r>
            <a:r>
              <a:rPr lang="el-GR" sz="1200" b="0" i="0" u="none" strike="noStrike" kern="1200" cap="none" spc="0" baseline="0" dirty="0">
                <a:solidFill>
                  <a:srgbClr val="000000"/>
                </a:solidFill>
                <a:uFillTx/>
                <a:latin typeface="Calibri" pitchFamily="34"/>
                <a:cs typeface="Calibri" pitchFamily="34"/>
              </a:rPr>
              <a:t> </a:t>
            </a:r>
            <a:r>
              <a:rPr lang="el-GR" sz="1200" b="1" i="0" u="none" strike="noStrike" kern="1200" cap="none" spc="0" baseline="0" dirty="0">
                <a:solidFill>
                  <a:srgbClr val="404040"/>
                </a:solidFill>
                <a:uFillTx/>
                <a:latin typeface="Calibri" pitchFamily="34"/>
                <a:cs typeface="Calibri" pitchFamily="34"/>
              </a:rPr>
              <a:t>Λογοτεχνίας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38C03"/>
                </a:solidFill>
                <a:uFillTx/>
                <a:latin typeface="Calibri" pitchFamily="34"/>
                <a:cs typeface="Calibri" pitchFamily="34"/>
              </a:rPr>
              <a:t>1</a:t>
            </a:r>
            <a:r>
              <a:rPr lang="en-US" sz="1200" b="1" dirty="0">
                <a:solidFill>
                  <a:srgbClr val="F38C03"/>
                </a:solidFill>
                <a:latin typeface="Calibri" pitchFamily="34"/>
                <a:cs typeface="Calibri" pitchFamily="34"/>
              </a:rPr>
              <a:t>0</a:t>
            </a:r>
            <a:r>
              <a:rPr lang="el-GR" sz="1200" b="1" i="0" u="none" strike="noStrike" kern="1200" cap="none" spc="0" baseline="0" dirty="0">
                <a:solidFill>
                  <a:srgbClr val="F38C03"/>
                </a:solidFill>
                <a:uFillTx/>
                <a:latin typeface="Calibri" pitchFamily="34"/>
                <a:cs typeface="Calibri" pitchFamily="34"/>
              </a:rPr>
              <a:t>. </a:t>
            </a:r>
            <a:r>
              <a:rPr lang="el-GR" sz="1200" b="1" i="0" u="none" strike="noStrike" kern="1200" cap="none" spc="0" baseline="0" dirty="0">
                <a:solidFill>
                  <a:srgbClr val="404040"/>
                </a:solidFill>
                <a:uFillTx/>
                <a:latin typeface="Calibri" pitchFamily="34"/>
                <a:cs typeface="Calibri" pitchFamily="34"/>
              </a:rPr>
              <a:t>ΛΟΑΤΚΙΑ+ Και Φίλων</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38C03"/>
                </a:solidFill>
                <a:uFillTx/>
                <a:latin typeface="Calibri" pitchFamily="34"/>
                <a:cs typeface="Calibri" pitchFamily="34"/>
              </a:rPr>
              <a:t>1</a:t>
            </a:r>
            <a:r>
              <a:rPr lang="en-US" sz="1200" b="1" dirty="0">
                <a:solidFill>
                  <a:srgbClr val="F38C03"/>
                </a:solidFill>
                <a:latin typeface="Calibri" pitchFamily="34"/>
                <a:cs typeface="Calibri" pitchFamily="34"/>
              </a:rPr>
              <a:t>1</a:t>
            </a:r>
            <a:r>
              <a:rPr lang="el-GR" sz="1200" b="1" i="0" u="none" strike="noStrike" kern="1200" cap="none" spc="0" baseline="0" dirty="0">
                <a:solidFill>
                  <a:srgbClr val="F38C03"/>
                </a:solidFill>
                <a:uFillTx/>
                <a:latin typeface="Calibri" pitchFamily="34"/>
                <a:cs typeface="Calibri" pitchFamily="34"/>
              </a:rPr>
              <a:t>. </a:t>
            </a:r>
            <a:r>
              <a:rPr lang="el-GR" sz="1200" b="1" i="0" u="none" strike="noStrike" kern="1200" cap="none" spc="0" baseline="0" dirty="0">
                <a:solidFill>
                  <a:srgbClr val="404040"/>
                </a:solidFill>
                <a:uFillTx/>
                <a:latin typeface="Calibri" pitchFamily="34"/>
                <a:cs typeface="Calibri" pitchFamily="34"/>
              </a:rPr>
              <a:t>Μουσικός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38C03"/>
                </a:solidFill>
                <a:uFillTx/>
                <a:latin typeface="Calibri" pitchFamily="34"/>
                <a:cs typeface="Calibri" pitchFamily="34"/>
              </a:rPr>
              <a:t>1</a:t>
            </a:r>
            <a:r>
              <a:rPr lang="en-US" sz="1200" b="1" dirty="0">
                <a:solidFill>
                  <a:srgbClr val="F38C03"/>
                </a:solidFill>
                <a:latin typeface="Calibri" pitchFamily="34"/>
                <a:cs typeface="Calibri" pitchFamily="34"/>
              </a:rPr>
              <a:t>2</a:t>
            </a:r>
            <a:r>
              <a:rPr lang="el-GR" sz="1200" b="1" i="0" u="none" strike="noStrike" kern="1200" cap="none" spc="0" baseline="0" dirty="0">
                <a:solidFill>
                  <a:srgbClr val="F38C03"/>
                </a:solidFill>
                <a:uFillTx/>
                <a:latin typeface="Calibri" pitchFamily="34"/>
                <a:cs typeface="Calibri" pitchFamily="34"/>
              </a:rPr>
              <a:t>. </a:t>
            </a:r>
            <a:r>
              <a:rPr lang="el-GR" sz="1200" b="1" i="0" u="none" strike="noStrike" kern="1200" cap="none" spc="0" baseline="0" dirty="0">
                <a:solidFill>
                  <a:srgbClr val="404040"/>
                </a:solidFill>
                <a:uFillTx/>
                <a:latin typeface="Calibri" pitchFamily="34"/>
                <a:cs typeface="Calibri" pitchFamily="34"/>
              </a:rPr>
              <a:t>Νομικής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38C03"/>
                </a:solidFill>
                <a:uFillTx/>
                <a:latin typeface="Calibri" pitchFamily="34"/>
                <a:cs typeface="Calibri" pitchFamily="34"/>
              </a:rPr>
              <a:t>1</a:t>
            </a:r>
            <a:r>
              <a:rPr lang="en-US" sz="1200" b="1" dirty="0">
                <a:solidFill>
                  <a:srgbClr val="F38C03"/>
                </a:solidFill>
                <a:latin typeface="Calibri" pitchFamily="34"/>
                <a:cs typeface="Calibri" pitchFamily="34"/>
              </a:rPr>
              <a:t>3</a:t>
            </a:r>
            <a:r>
              <a:rPr lang="el-GR" sz="1200" b="1" i="0" u="none" strike="noStrike" kern="1200" cap="none" spc="0" baseline="0" dirty="0">
                <a:solidFill>
                  <a:srgbClr val="F38C03"/>
                </a:solidFill>
                <a:uFillTx/>
                <a:latin typeface="Calibri" pitchFamily="34"/>
                <a:cs typeface="Calibri" pitchFamily="34"/>
              </a:rPr>
              <a:t>. </a:t>
            </a:r>
            <a:r>
              <a:rPr lang="el-GR" sz="1200" b="1" i="0" u="none" strike="noStrike" kern="1200" cap="none" spc="0" baseline="0" dirty="0">
                <a:solidFill>
                  <a:srgbClr val="404040"/>
                </a:solidFill>
                <a:uFillTx/>
                <a:latin typeface="Calibri" pitchFamily="34"/>
                <a:cs typeface="Calibri" pitchFamily="34"/>
              </a:rPr>
              <a:t>Ορθόδοξης </a:t>
            </a:r>
            <a:br>
              <a:rPr lang="el-GR" sz="1200" b="1" i="0" u="none" strike="noStrike" kern="1200" cap="none" spc="0" baseline="0" dirty="0">
                <a:solidFill>
                  <a:srgbClr val="404040"/>
                </a:solidFill>
                <a:uFillTx/>
                <a:latin typeface="Calibri" pitchFamily="34"/>
                <a:cs typeface="Calibri" pitchFamily="34"/>
              </a:rPr>
            </a:br>
            <a:r>
              <a:rPr lang="el-GR" sz="1200" b="1" i="0" u="none" strike="noStrike" kern="1200" cap="none" spc="0" baseline="0" dirty="0">
                <a:solidFill>
                  <a:srgbClr val="404040"/>
                </a:solidFill>
                <a:uFillTx/>
                <a:latin typeface="Calibri" pitchFamily="34"/>
                <a:cs typeface="Calibri" pitchFamily="34"/>
              </a:rPr>
              <a:t>       και Ελληνικής Παράδοσης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38C03"/>
                </a:solidFill>
                <a:uFillTx/>
                <a:latin typeface="Calibri" pitchFamily="34"/>
                <a:cs typeface="Calibri" pitchFamily="34"/>
              </a:rPr>
              <a:t>1</a:t>
            </a:r>
            <a:r>
              <a:rPr lang="en-US" sz="1200" b="1" dirty="0">
                <a:solidFill>
                  <a:srgbClr val="F38C03"/>
                </a:solidFill>
                <a:latin typeface="Calibri" pitchFamily="34"/>
                <a:cs typeface="Calibri" pitchFamily="34"/>
              </a:rPr>
              <a:t>4</a:t>
            </a:r>
            <a:r>
              <a:rPr lang="el-GR" sz="1200" b="1" i="0" u="none" strike="noStrike" kern="1200" cap="none" spc="0" baseline="0" dirty="0">
                <a:solidFill>
                  <a:srgbClr val="F38C03"/>
                </a:solidFill>
                <a:uFillTx/>
                <a:latin typeface="Calibri" pitchFamily="34"/>
                <a:cs typeface="Calibri" pitchFamily="34"/>
              </a:rPr>
              <a:t>. </a:t>
            </a:r>
            <a:r>
              <a:rPr lang="el-GR" sz="1200" b="1" i="0" u="none" strike="noStrike" kern="1200" cap="none" spc="0" baseline="0" dirty="0">
                <a:solidFill>
                  <a:srgbClr val="404040"/>
                </a:solidFill>
                <a:uFillTx/>
                <a:latin typeface="Calibri" pitchFamily="34"/>
                <a:cs typeface="Calibri" pitchFamily="34"/>
              </a:rPr>
              <a:t>Περιβαλλοντικός </a:t>
            </a:r>
            <a:br>
              <a:rPr lang="el-GR" sz="1200" b="1" i="0" u="none" strike="noStrike" kern="1200" cap="none" spc="0" baseline="0" dirty="0">
                <a:solidFill>
                  <a:srgbClr val="404040"/>
                </a:solidFill>
                <a:uFillTx/>
                <a:latin typeface="Calibri" pitchFamily="34"/>
                <a:cs typeface="Calibri" pitchFamily="34"/>
              </a:rPr>
            </a:br>
            <a:r>
              <a:rPr lang="el-GR" sz="1200" b="1" i="0" u="none" strike="noStrike" kern="1200" cap="none" spc="0" baseline="0" dirty="0">
                <a:solidFill>
                  <a:srgbClr val="404040"/>
                </a:solidFill>
                <a:uFillTx/>
                <a:latin typeface="Calibri" pitchFamily="34"/>
                <a:cs typeface="Calibri" pitchFamily="34"/>
              </a:rPr>
              <a:t>       και Φιλοζωικός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38C03"/>
                </a:solidFill>
                <a:uFillTx/>
                <a:latin typeface="Calibri" pitchFamily="34"/>
                <a:cs typeface="Calibri" pitchFamily="34"/>
              </a:rPr>
              <a:t>1</a:t>
            </a:r>
            <a:r>
              <a:rPr lang="en-US" sz="1200" b="1" dirty="0">
                <a:solidFill>
                  <a:srgbClr val="F38C03"/>
                </a:solidFill>
                <a:latin typeface="Calibri" pitchFamily="34"/>
                <a:cs typeface="Calibri" pitchFamily="34"/>
              </a:rPr>
              <a:t>5</a:t>
            </a:r>
            <a:r>
              <a:rPr lang="el-GR" sz="1200" b="1" i="0" u="none" strike="noStrike" kern="1200" cap="none" spc="0" baseline="0" dirty="0">
                <a:solidFill>
                  <a:srgbClr val="F38C03"/>
                </a:solidFill>
                <a:uFillTx/>
                <a:latin typeface="Calibri" pitchFamily="34"/>
                <a:cs typeface="Calibri" pitchFamily="34"/>
              </a:rPr>
              <a:t>. </a:t>
            </a:r>
            <a:r>
              <a:rPr lang="el-GR" sz="1200" b="1" i="0" u="none" strike="noStrike" kern="1200" cap="none" spc="0" baseline="0" dirty="0">
                <a:solidFill>
                  <a:srgbClr val="404040"/>
                </a:solidFill>
                <a:uFillTx/>
                <a:latin typeface="Calibri" pitchFamily="34"/>
                <a:cs typeface="Calibri" pitchFamily="34"/>
              </a:rPr>
              <a:t>Πληροφορικής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38C03"/>
                </a:solidFill>
                <a:uFillTx/>
                <a:latin typeface="Calibri" pitchFamily="34"/>
                <a:cs typeface="Calibri" pitchFamily="34"/>
              </a:rPr>
              <a:t>1</a:t>
            </a:r>
            <a:r>
              <a:rPr lang="en-US" sz="1200" b="1" i="0" u="none" strike="noStrike" kern="1200" cap="none" spc="0" baseline="0" dirty="0">
                <a:solidFill>
                  <a:srgbClr val="F38C03"/>
                </a:solidFill>
                <a:uFillTx/>
                <a:latin typeface="Calibri" pitchFamily="34"/>
                <a:cs typeface="Calibri" pitchFamily="34"/>
              </a:rPr>
              <a:t>6</a:t>
            </a:r>
            <a:r>
              <a:rPr lang="el-GR" sz="1200" b="1" i="0" u="none" strike="noStrike" kern="1200" cap="none" spc="0" baseline="0" dirty="0">
                <a:solidFill>
                  <a:srgbClr val="F38C03"/>
                </a:solidFill>
                <a:uFillTx/>
                <a:latin typeface="Calibri" pitchFamily="34"/>
                <a:cs typeface="Calibri" pitchFamily="34"/>
              </a:rPr>
              <a:t>. </a:t>
            </a:r>
            <a:r>
              <a:rPr lang="el-GR" sz="1200" b="1" i="0" u="none" strike="noStrike" kern="1200" cap="none" spc="0" baseline="0" dirty="0">
                <a:solidFill>
                  <a:srgbClr val="404040"/>
                </a:solidFill>
                <a:uFillTx/>
                <a:latin typeface="Calibri" pitchFamily="34"/>
                <a:cs typeface="Calibri" pitchFamily="34"/>
              </a:rPr>
              <a:t>Ρητορικής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38C03"/>
                </a:solidFill>
                <a:uFillTx/>
                <a:latin typeface="Calibri" pitchFamily="34"/>
                <a:cs typeface="Calibri" pitchFamily="34"/>
              </a:rPr>
              <a:t>1</a:t>
            </a:r>
            <a:r>
              <a:rPr lang="en-US" sz="1200" b="1" i="0" u="none" strike="noStrike" kern="1200" cap="none" spc="0" baseline="0" dirty="0">
                <a:solidFill>
                  <a:srgbClr val="F38C03"/>
                </a:solidFill>
                <a:uFillTx/>
                <a:latin typeface="Calibri" pitchFamily="34"/>
                <a:cs typeface="Calibri" pitchFamily="34"/>
              </a:rPr>
              <a:t>7</a:t>
            </a:r>
            <a:r>
              <a:rPr lang="el-GR" sz="1200" b="1" i="0" u="none" strike="noStrike" kern="1200" cap="none" spc="0" baseline="0" dirty="0">
                <a:solidFill>
                  <a:srgbClr val="F38C03"/>
                </a:solidFill>
                <a:uFillTx/>
                <a:latin typeface="Calibri" pitchFamily="34"/>
                <a:cs typeface="Calibri" pitchFamily="34"/>
              </a:rPr>
              <a:t>. </a:t>
            </a:r>
            <a:r>
              <a:rPr lang="el-GR" sz="1200" b="1" i="0" u="none" strike="noStrike" kern="1200" cap="none" spc="0" baseline="0" dirty="0">
                <a:solidFill>
                  <a:srgbClr val="404040"/>
                </a:solidFill>
                <a:uFillTx/>
                <a:latin typeface="Calibri" pitchFamily="34"/>
                <a:cs typeface="Calibri" pitchFamily="34"/>
              </a:rPr>
              <a:t>Τέχνης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n-US" sz="1200" b="1" dirty="0">
                <a:solidFill>
                  <a:srgbClr val="F38C03"/>
                </a:solidFill>
                <a:latin typeface="Calibri" pitchFamily="34"/>
                <a:cs typeface="Calibri" pitchFamily="34"/>
              </a:rPr>
              <a:t>18</a:t>
            </a:r>
            <a:r>
              <a:rPr lang="el-GR" sz="1200" b="1" i="0" u="none" strike="noStrike" kern="1200" cap="none" spc="0" baseline="0" dirty="0">
                <a:solidFill>
                  <a:srgbClr val="F38C03"/>
                </a:solidFill>
                <a:uFillTx/>
                <a:latin typeface="Calibri" pitchFamily="34"/>
                <a:cs typeface="Calibri" pitchFamily="34"/>
              </a:rPr>
              <a:t>. </a:t>
            </a:r>
            <a:r>
              <a:rPr lang="el-GR" sz="1200" b="1" i="0" u="none" strike="noStrike" kern="1200" cap="none" spc="0" baseline="0" dirty="0">
                <a:solidFill>
                  <a:srgbClr val="404040"/>
                </a:solidFill>
                <a:uFillTx/>
                <a:latin typeface="Calibri" pitchFamily="34"/>
                <a:cs typeface="Calibri" pitchFamily="34"/>
              </a:rPr>
              <a:t>Φωτογραφικός</a:t>
            </a:r>
            <a:endParaRPr lang="el-GR" sz="1200" b="0" i="0" u="none" strike="noStrike" kern="1200" cap="none" spc="0" baseline="0" dirty="0">
              <a:solidFill>
                <a:srgbClr val="000000"/>
              </a:solidFill>
              <a:uFillTx/>
              <a:latin typeface="Calibri" pitchFamily="34"/>
              <a:cs typeface="Calibri" pitchFamily="34"/>
            </a:endParaRP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n-US" sz="1200" b="1" dirty="0">
                <a:solidFill>
                  <a:srgbClr val="F38C03"/>
                </a:solidFill>
                <a:latin typeface="Calibri" pitchFamily="34"/>
                <a:cs typeface="Calibri" pitchFamily="34"/>
              </a:rPr>
              <a:t>19</a:t>
            </a:r>
            <a:r>
              <a:rPr lang="el-GR" sz="1200" b="1" i="0" u="none" strike="noStrike" kern="1200" cap="none" spc="0" baseline="0" dirty="0">
                <a:solidFill>
                  <a:srgbClr val="F38C03"/>
                </a:solidFill>
                <a:uFillTx/>
                <a:latin typeface="Calibri" pitchFamily="34"/>
                <a:cs typeface="Calibri" pitchFamily="34"/>
              </a:rPr>
              <a:t>. </a:t>
            </a:r>
            <a:r>
              <a:rPr lang="el-GR" sz="1200" b="1" i="0" u="none" strike="noStrike" kern="1200" cap="none" spc="0" baseline="0" dirty="0">
                <a:solidFill>
                  <a:srgbClr val="404040"/>
                </a:solidFill>
                <a:uFillTx/>
                <a:latin typeface="Calibri" pitchFamily="34"/>
                <a:cs typeface="Calibri" pitchFamily="34"/>
              </a:rPr>
              <a:t>Φιλοσοφίας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38C03"/>
                </a:solidFill>
                <a:uFillTx/>
                <a:latin typeface="Calibri" pitchFamily="34"/>
                <a:cs typeface="Calibri" pitchFamily="34"/>
              </a:rPr>
              <a:t>2</a:t>
            </a:r>
            <a:r>
              <a:rPr lang="en-US" sz="1200" b="1" i="0" u="none" strike="noStrike" kern="1200" cap="none" spc="0" baseline="0" dirty="0">
                <a:solidFill>
                  <a:srgbClr val="F38C03"/>
                </a:solidFill>
                <a:uFillTx/>
                <a:latin typeface="Calibri" pitchFamily="34"/>
                <a:cs typeface="Calibri" pitchFamily="34"/>
              </a:rPr>
              <a:t>0</a:t>
            </a:r>
            <a:r>
              <a:rPr lang="el-GR" sz="1200" b="1" i="0" u="none" strike="noStrike" kern="1200" cap="none" spc="0" baseline="0" dirty="0">
                <a:solidFill>
                  <a:srgbClr val="F38C03"/>
                </a:solidFill>
                <a:uFillTx/>
                <a:latin typeface="Calibri" pitchFamily="34"/>
                <a:cs typeface="Calibri" pitchFamily="34"/>
              </a:rPr>
              <a:t>. </a:t>
            </a:r>
            <a:r>
              <a:rPr lang="el-GR" sz="1200" b="1" i="0" u="none" strike="noStrike" kern="1200" cap="none" spc="0" baseline="0" dirty="0">
                <a:solidFill>
                  <a:srgbClr val="404040"/>
                </a:solidFill>
                <a:uFillTx/>
                <a:latin typeface="Calibri" pitchFamily="34"/>
                <a:cs typeface="Calibri" pitchFamily="34"/>
              </a:rPr>
              <a:t>Χορευτικός</a:t>
            </a: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38C03"/>
                </a:solidFill>
                <a:uFillTx/>
                <a:latin typeface="Calibri" pitchFamily="34"/>
                <a:cs typeface="Calibri" pitchFamily="34"/>
              </a:rPr>
              <a:t>2</a:t>
            </a:r>
            <a:r>
              <a:rPr lang="en-US" sz="1200" b="1" i="0" u="none" strike="noStrike" kern="1200" cap="none" spc="0" baseline="0" dirty="0">
                <a:solidFill>
                  <a:srgbClr val="F38C03"/>
                </a:solidFill>
                <a:uFillTx/>
                <a:latin typeface="Calibri" pitchFamily="34"/>
                <a:cs typeface="Calibri" pitchFamily="34"/>
              </a:rPr>
              <a:t>1</a:t>
            </a:r>
            <a:r>
              <a:rPr lang="el-GR" sz="1200" b="1" i="0" u="none" strike="noStrike" kern="1200" cap="none" spc="0" baseline="0" dirty="0">
                <a:solidFill>
                  <a:srgbClr val="F38C03"/>
                </a:solidFill>
                <a:uFillTx/>
                <a:latin typeface="Calibri" pitchFamily="34"/>
                <a:cs typeface="Calibri" pitchFamily="34"/>
              </a:rPr>
              <a:t>. </a:t>
            </a:r>
            <a:r>
              <a:rPr lang="el-GR" sz="1200" b="1" i="0" u="none" strike="noStrike" kern="1200" cap="none" spc="0" baseline="0" dirty="0">
                <a:solidFill>
                  <a:srgbClr val="404040"/>
                </a:solidFill>
                <a:uFillTx/>
                <a:latin typeface="Calibri" pitchFamily="34"/>
                <a:cs typeface="Calibri" pitchFamily="34"/>
              </a:rPr>
              <a:t>Ψυχολογίας</a:t>
            </a:r>
          </a:p>
        </p:txBody>
      </p:sp>
      <p:sp>
        <p:nvSpPr>
          <p:cNvPr id="9" name="TextBox 12">
            <a:extLst>
              <a:ext uri="{FF2B5EF4-FFF2-40B4-BE49-F238E27FC236}">
                <a16:creationId xmlns:a16="http://schemas.microsoft.com/office/drawing/2014/main" id="{D846BA38-3E8C-3E33-8A14-BF85149CEB2E}"/>
              </a:ext>
            </a:extLst>
          </p:cNvPr>
          <p:cNvSpPr txBox="1"/>
          <p:nvPr/>
        </p:nvSpPr>
        <p:spPr>
          <a:xfrm>
            <a:off x="4290809" y="6366826"/>
            <a:ext cx="4572000" cy="153884"/>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000" b="0" i="0" u="sng" strike="noStrike" kern="1200" cap="none" spc="0" baseline="0" dirty="0">
                <a:solidFill>
                  <a:srgbClr val="0563C1"/>
                </a:solidFill>
                <a:uFillTx/>
                <a:latin typeface="Calibri" pitchFamily="34"/>
                <a:ea typeface="Calibri" pitchFamily="34"/>
                <a:cs typeface="Calibri" pitchFamily="34"/>
              </a:rPr>
              <a:t>https://www.ucy.ac.cy/aasw/student-welfare/student-life/student-clubs/</a:t>
            </a:r>
            <a:endParaRPr lang="el-GR" sz="1000" b="0" i="0" u="none" strike="noStrike" kern="1200" cap="none" spc="0" baseline="0" dirty="0">
              <a:solidFill>
                <a:srgbClr val="000000"/>
              </a:solidFill>
              <a:uFillTx/>
              <a:latin typeface="Calibri" pitchFamily="34"/>
              <a:cs typeface="Calibri" pitchFamily="3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90">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4DD0E859-9D7C-23A1-A05F-E67F312DB55E}"/>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9AA103C-3DF8-EF4D-B80E-91D273CD8459}" type="slidenum">
              <a:rPr/>
              <a:t>13</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4">
            <a:extLst>
              <a:ext uri="{FF2B5EF4-FFF2-40B4-BE49-F238E27FC236}">
                <a16:creationId xmlns:a16="http://schemas.microsoft.com/office/drawing/2014/main" id="{3B05C2A3-C240-019F-BB48-91C02F0C892B}"/>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C5E6C6F6-6897-9B1A-D4A9-0824F7371A4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C52AC611-9147-48FB-58C9-173933A159A1}"/>
              </a:ext>
            </a:extLst>
          </p:cNvPr>
          <p:cNvSpPr txBox="1"/>
          <p:nvPr/>
        </p:nvSpPr>
        <p:spPr>
          <a:xfrm>
            <a:off x="1066803" y="1904996"/>
            <a:ext cx="7010403" cy="4416423"/>
          </a:xfrm>
          <a:prstGeom prst="rect">
            <a:avLst/>
          </a:prstGeom>
          <a:noFill/>
          <a:ln cap="flat">
            <a:noFill/>
          </a:ln>
        </p:spPr>
        <p:txBody>
          <a:bodyPr vert="horz" wrap="square" lIns="0" tIns="0" rIns="0" bIns="0" anchor="t" anchorCtr="0" compatLnSpc="1">
            <a:noAutofit/>
          </a:bodyPr>
          <a:lstStyle/>
          <a:p>
            <a:pPr marL="0" marR="0" lvl="0" indent="0" defTabSz="914400" rtl="0" fontAlgn="auto" hangingPunct="0">
              <a:lnSpc>
                <a:spcPct val="107000"/>
              </a:lnSpc>
              <a:spcBef>
                <a:spcPts val="300"/>
              </a:spcBef>
              <a:spcAft>
                <a:spcPts val="800"/>
              </a:spcAft>
              <a:buNone/>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Το Κέντρο Σταδιοδρομίας (ΚΣ) προσφέρει ολοκληρωμένες υπηρεσίες προς τους φοιτητές/</a:t>
            </a:r>
            <a:r>
              <a:rPr lang="el-GR" sz="1200" b="0" i="0" u="none" strike="noStrike" kern="1200" cap="none" spc="0" baseline="0" dirty="0" err="1">
                <a:solidFill>
                  <a:srgbClr val="404040"/>
                </a:solidFill>
                <a:uFillTx/>
                <a:latin typeface="Calibri Light" pitchFamily="34"/>
                <a:cs typeface="Calibri Light" pitchFamily="34"/>
              </a:rPr>
              <a:t>τριες</a:t>
            </a:r>
            <a:r>
              <a:rPr lang="el-GR" sz="1200" b="0" i="0" u="none" strike="noStrike" kern="1200" cap="none" spc="0" baseline="0" dirty="0">
                <a:solidFill>
                  <a:srgbClr val="404040"/>
                </a:solidFill>
                <a:uFillTx/>
                <a:latin typeface="Calibri Light" pitchFamily="34"/>
                <a:cs typeface="Calibri Light" pitchFamily="34"/>
              </a:rPr>
              <a:t> και απόφοιτους/</a:t>
            </a:r>
            <a:r>
              <a:rPr lang="el-GR" sz="1200" b="0" i="0" u="none" strike="noStrike" kern="1200" cap="none" spc="0" baseline="0" dirty="0" err="1">
                <a:solidFill>
                  <a:srgbClr val="404040"/>
                </a:solidFill>
                <a:uFillTx/>
                <a:latin typeface="Calibri Light" pitchFamily="34"/>
                <a:cs typeface="Calibri Light" pitchFamily="34"/>
              </a:rPr>
              <a:t>ες</a:t>
            </a:r>
            <a:r>
              <a:rPr lang="el-GR" sz="1200" b="0" i="0" u="none" strike="noStrike" kern="1200" cap="none" spc="0" baseline="0" dirty="0">
                <a:solidFill>
                  <a:srgbClr val="404040"/>
                </a:solidFill>
                <a:uFillTx/>
                <a:latin typeface="Calibri Light" pitchFamily="34"/>
                <a:cs typeface="Calibri Light" pitchFamily="34"/>
              </a:rPr>
              <a:t> που αφορούν την επαγγελματική απασχόληση, την εκπαίδευση και την ανάπτυξη, </a:t>
            </a:r>
            <a:br>
              <a:rPr lang="en-US"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καθώς και τη διασύνδεση με τον κόσμο της εργασίας. </a:t>
            </a:r>
          </a:p>
          <a:p>
            <a:pPr marL="0" marR="0" lvl="0" indent="0"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7921C"/>
                </a:solidFill>
                <a:uFillTx/>
                <a:latin typeface="Calibri" pitchFamily="34"/>
                <a:cs typeface="Calibri" pitchFamily="34"/>
              </a:rPr>
              <a:t>Συμβουλευτική Σταδιοδρομίας </a:t>
            </a:r>
          </a:p>
          <a:p>
            <a:pPr marL="0" marR="0" lvl="0" indent="0" defTabSz="914400" rtl="0" fontAlgn="auto" hangingPunct="0">
              <a:lnSpc>
                <a:spcPct val="107000"/>
              </a:lnSpc>
              <a:spcBef>
                <a:spcPts val="300"/>
              </a:spcBef>
              <a:spcAft>
                <a:spcPts val="800"/>
              </a:spcAft>
              <a:buNone/>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Οι φοιτητές/</a:t>
            </a:r>
            <a:r>
              <a:rPr lang="el-GR" sz="1200" b="0" i="0" u="none" strike="noStrike" kern="1200" cap="none" spc="0" baseline="0" dirty="0" err="1">
                <a:solidFill>
                  <a:srgbClr val="404040"/>
                </a:solidFill>
                <a:uFillTx/>
                <a:latin typeface="Calibri Light" pitchFamily="34"/>
                <a:cs typeface="Calibri Light" pitchFamily="34"/>
              </a:rPr>
              <a:t>τριες</a:t>
            </a:r>
            <a:r>
              <a:rPr lang="el-GR" sz="1200" b="0" i="0" u="none" strike="noStrike" kern="1200" cap="none" spc="0" baseline="0" dirty="0">
                <a:solidFill>
                  <a:srgbClr val="404040"/>
                </a:solidFill>
                <a:uFillTx/>
                <a:latin typeface="Calibri Light" pitchFamily="34"/>
                <a:cs typeface="Calibri Light" pitchFamily="34"/>
              </a:rPr>
              <a:t> έχουν τη δυνατότητα διευθέτησης συνάντησης με Λειτουργό του ΚΣ, για καθοδήγηση </a:t>
            </a:r>
            <a:br>
              <a:rPr lang="en-US"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σε ζητήματα που αφορούν τη σταδιοδρομία τους ή για παροχή πληροφοριών σχετικά με τη συνέχιση </a:t>
            </a:r>
            <a:br>
              <a:rPr lang="en-US"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των σπουδών τους σε μεταπτυχιακό επίπεδο. </a:t>
            </a:r>
          </a:p>
          <a:p>
            <a:pPr marL="0" marR="0" lvl="0" indent="0"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7921C"/>
                </a:solidFill>
                <a:uFillTx/>
                <a:latin typeface="Calibri" pitchFamily="34"/>
                <a:cs typeface="Calibri" pitchFamily="34"/>
              </a:rPr>
              <a:t>Ακαδημία Καριέρας για Ανάπτυξη Δεξιοτήτων </a:t>
            </a:r>
          </a:p>
          <a:p>
            <a:pPr hangingPunct="0">
              <a:lnSpc>
                <a:spcPct val="107000"/>
              </a:lnSpc>
              <a:spcBef>
                <a:spcPts val="300"/>
              </a:spcBef>
              <a:spcAft>
                <a:spcPts val="800"/>
              </a:spcAf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a:ea typeface="Calibri Light"/>
                <a:cs typeface="Calibri Light"/>
              </a:rPr>
              <a:t>Μέσα από προγράμματα και δράσεις επιμόρφωσης, το ΚΣ προετοιμάζει κατάλληλα τους/τις φοιτητές/</a:t>
            </a:r>
            <a:r>
              <a:rPr lang="el-GR" sz="1200" b="0" i="0" u="none" strike="noStrike" kern="1200" cap="none" spc="0" baseline="0" dirty="0" err="1">
                <a:solidFill>
                  <a:srgbClr val="404040"/>
                </a:solidFill>
                <a:uFillTx/>
                <a:latin typeface="Calibri Light"/>
                <a:ea typeface="Calibri Light"/>
                <a:cs typeface="Calibri Light"/>
              </a:rPr>
              <a:t>τριες</a:t>
            </a:r>
            <a:r>
              <a:rPr lang="el-GR" sz="1200" b="0" i="0" u="none" strike="noStrike" kern="1200" cap="none" spc="0" baseline="0" dirty="0">
                <a:solidFill>
                  <a:srgbClr val="404040"/>
                </a:solidFill>
                <a:uFillTx/>
                <a:latin typeface="Calibri Light"/>
                <a:ea typeface="Calibri Light"/>
                <a:cs typeface="Calibri Light"/>
              </a:rPr>
              <a:t> </a:t>
            </a:r>
            <a:br>
              <a:rPr lang="en-US" sz="1200" b="0" i="0" u="none" strike="noStrike" kern="1200" cap="none" spc="0" baseline="0" dirty="0">
                <a:uFillTx/>
                <a:latin typeface="Calibri Light" pitchFamily="34"/>
                <a:cs typeface="Calibri Light" pitchFamily="34"/>
              </a:rPr>
            </a:br>
            <a:r>
              <a:rPr lang="el-GR" sz="1200" b="0" i="0" u="none" strike="noStrike" kern="1200" cap="none" spc="0" baseline="0" dirty="0">
                <a:solidFill>
                  <a:srgbClr val="404040"/>
                </a:solidFill>
                <a:uFillTx/>
                <a:latin typeface="Calibri Light"/>
                <a:ea typeface="Calibri Light"/>
                <a:cs typeface="Calibri Light"/>
              </a:rPr>
              <a:t>για την ομαλή ένταξή τους στην αγορά εργασίας. Το ΚΣ προσφέρει την Ακαδημία Καριέρας “</a:t>
            </a:r>
            <a:r>
              <a:rPr lang="el-GR" sz="1200" b="0" i="0" u="none" strike="noStrike" kern="1200" cap="none" spc="0" baseline="0" dirty="0" err="1">
                <a:solidFill>
                  <a:srgbClr val="404040"/>
                </a:solidFill>
                <a:uFillTx/>
                <a:latin typeface="Calibri Light"/>
                <a:ea typeface="Calibri Light"/>
                <a:cs typeface="Calibri Light"/>
              </a:rPr>
              <a:t>Career</a:t>
            </a:r>
            <a:r>
              <a:rPr lang="el-GR" sz="1200" b="0" i="0" u="none" strike="noStrike" kern="1200" cap="none" spc="0" baseline="0" dirty="0">
                <a:solidFill>
                  <a:srgbClr val="404040"/>
                </a:solidFill>
                <a:uFillTx/>
                <a:latin typeface="Calibri Light"/>
                <a:ea typeface="Calibri Light"/>
                <a:cs typeface="Calibri Light"/>
              </a:rPr>
              <a:t> </a:t>
            </a:r>
            <a:r>
              <a:rPr lang="el-GR" sz="1200" b="0" i="0" u="none" strike="noStrike" kern="1200" cap="none" spc="0" baseline="0" dirty="0" err="1">
                <a:solidFill>
                  <a:srgbClr val="404040"/>
                </a:solidFill>
                <a:uFillTx/>
                <a:latin typeface="Calibri Light"/>
                <a:ea typeface="Calibri Light"/>
                <a:cs typeface="Calibri Light"/>
              </a:rPr>
              <a:t>Accelerator</a:t>
            </a:r>
            <a:r>
              <a:rPr lang="el-GR" sz="1200" b="0" i="0" u="none" strike="noStrike" kern="1200" cap="none" spc="0" baseline="0" dirty="0">
                <a:solidFill>
                  <a:srgbClr val="404040"/>
                </a:solidFill>
                <a:uFillTx/>
                <a:latin typeface="Calibri Light"/>
                <a:ea typeface="Calibri Light"/>
                <a:cs typeface="Calibri Light"/>
              </a:rPr>
              <a:t>”, ένα ολοκληρωμένο πρόγραμμα εκπαίδευσης με στόχο την ενίσχυση </a:t>
            </a:r>
            <a:r>
              <a:rPr lang="el-GR" sz="1200" dirty="0">
                <a:solidFill>
                  <a:srgbClr val="404040"/>
                </a:solidFill>
                <a:latin typeface="Calibri Light"/>
                <a:ea typeface="Calibri Light"/>
                <a:cs typeface="Calibri Light"/>
              </a:rPr>
              <a:t>των</a:t>
            </a:r>
            <a:r>
              <a:rPr lang="el-GR" sz="1200" b="0" i="0" u="none" strike="noStrike" kern="1200" cap="none" spc="0" baseline="0" dirty="0">
                <a:solidFill>
                  <a:srgbClr val="404040"/>
                </a:solidFill>
                <a:uFillTx/>
                <a:latin typeface="Calibri Light"/>
                <a:ea typeface="Calibri Light"/>
                <a:cs typeface="Calibri Light"/>
              </a:rPr>
              <a:t> δεξιοτήτων που θεωρούνται σήμερα απαραίτητες από </a:t>
            </a:r>
            <a:r>
              <a:rPr lang="el-GR" sz="1200" dirty="0">
                <a:solidFill>
                  <a:srgbClr val="404040"/>
                </a:solidFill>
                <a:latin typeface="Calibri Light"/>
                <a:ea typeface="Calibri Light"/>
                <a:cs typeface="Calibri Light"/>
              </a:rPr>
              <a:t>την αγορά εργασίας. </a:t>
            </a:r>
            <a:r>
              <a:rPr lang="el-GR" sz="1200" b="0" i="0" u="none" strike="noStrike" kern="1200" cap="none" spc="0" baseline="0" dirty="0">
                <a:solidFill>
                  <a:srgbClr val="404040"/>
                </a:solidFill>
                <a:uFillTx/>
                <a:latin typeface="Calibri Light"/>
                <a:ea typeface="Calibri Light"/>
                <a:cs typeface="Calibri Light"/>
              </a:rPr>
              <a:t>Ταυτόχρονα, διοργανώνονται σεμινάρια για την εκμάθηση εργαλείων πλοήγησης στην αγορά εργασίας, όπως Βιογραφικό Σημείωμα, Τεχνικές Συνέντευξης, LinkedIn και εργαστήρια. </a:t>
            </a:r>
            <a:r>
              <a:rPr lang="el-GR" sz="1200" dirty="0">
                <a:solidFill>
                  <a:srgbClr val="404040"/>
                </a:solidFill>
                <a:latin typeface="Calibri Light"/>
                <a:ea typeface="Calibri Light"/>
                <a:cs typeface="Calibri Light"/>
              </a:rPr>
              <a:t>Επίσης, μέσω του ετήσιου προγράμματος </a:t>
            </a:r>
            <a:r>
              <a:rPr lang="el-GR" sz="1200" dirty="0" err="1">
                <a:solidFill>
                  <a:srgbClr val="404040"/>
                </a:solidFill>
                <a:latin typeface="Calibri Light"/>
                <a:ea typeface="Calibri Light"/>
                <a:cs typeface="Calibri Light"/>
              </a:rPr>
              <a:t>YouthEmpowered</a:t>
            </a:r>
            <a:r>
              <a:rPr lang="el-GR" sz="1200" dirty="0">
                <a:solidFill>
                  <a:srgbClr val="404040"/>
                </a:solidFill>
                <a:latin typeface="Calibri Light"/>
                <a:ea typeface="Calibri Light"/>
                <a:cs typeface="Calibri Light"/>
              </a:rPr>
              <a:t> παρέχεται η ευκαιρία αναβάθμισης γνώσεων και δεξιοτήτων που απαιτούνται σήμερα.</a:t>
            </a:r>
            <a:endParaRPr lang="el-GR" sz="1200" b="0" i="0" u="none" strike="noStrike" kern="1200" cap="none" spc="0" baseline="0" dirty="0">
              <a:solidFill>
                <a:srgbClr val="404040"/>
              </a:solidFill>
              <a:uFillTx/>
              <a:latin typeface="Calibri Light"/>
              <a:ea typeface="Calibri Light"/>
              <a:cs typeface="Calibri Light"/>
            </a:endParaRPr>
          </a:p>
          <a:p>
            <a:pPr marL="0" marR="0" lvl="0" indent="0"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7921C"/>
                </a:solidFill>
                <a:uFillTx/>
                <a:latin typeface="Calibri" pitchFamily="34"/>
                <a:cs typeface="Calibri" pitchFamily="34"/>
              </a:rPr>
              <a:t>Τοποθέτηση σε Επιχειρήσεις και Οργανισμούς </a:t>
            </a:r>
          </a:p>
          <a:p>
            <a:pPr marL="0" marR="0" lvl="0" indent="0" defTabSz="914400" rtl="0" fontAlgn="auto" hangingPunct="0">
              <a:lnSpc>
                <a:spcPct val="107000"/>
              </a:lnSpc>
              <a:spcBef>
                <a:spcPts val="300"/>
              </a:spcBef>
              <a:spcAft>
                <a:spcPts val="800"/>
              </a:spcAft>
              <a:buNone/>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Δίνεται η δυνατότητα σε όλους τους φοιτητές/</a:t>
            </a:r>
            <a:r>
              <a:rPr lang="el-GR" sz="1200" b="0" i="0" u="none" strike="noStrike" kern="1200" cap="none" spc="0" baseline="0" dirty="0" err="1">
                <a:solidFill>
                  <a:srgbClr val="404040"/>
                </a:solidFill>
                <a:uFillTx/>
                <a:latin typeface="Calibri Light" pitchFamily="34"/>
                <a:cs typeface="Calibri Light" pitchFamily="34"/>
              </a:rPr>
              <a:t>τριες</a:t>
            </a:r>
            <a:r>
              <a:rPr lang="el-GR" sz="1200" b="0" i="0" u="none" strike="noStrike" kern="1200" cap="none" spc="0" baseline="0" dirty="0">
                <a:solidFill>
                  <a:srgbClr val="404040"/>
                </a:solidFill>
                <a:uFillTx/>
                <a:latin typeface="Calibri Light" pitchFamily="34"/>
                <a:cs typeface="Calibri Light" pitchFamily="34"/>
              </a:rPr>
              <a:t> να αποκτήσουν επαγγελματική εμπειρία κατά τη διάρκεια των σπουδών τους, αξιοποιώντας το Έργο Διασύνδεσης των Πανεπιστημίων με την Αγορά Εργασίας, καθώς </a:t>
            </a:r>
            <a:br>
              <a:rPr lang="el-GR"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και το Πρόγραμμα Τοποθέτησης Φοιτητών σε Επιχειρήσεις και Οργανισμούς. </a:t>
            </a:r>
            <a:r>
              <a:rPr lang="el-GR" sz="1000" b="0" i="0" u="none" strike="noStrike" kern="1200" cap="none" spc="0" baseline="0" dirty="0">
                <a:solidFill>
                  <a:srgbClr val="000000"/>
                </a:solidFill>
                <a:uFillTx/>
                <a:latin typeface="Calibri" pitchFamily="34"/>
                <a:ea typeface="Calibri" pitchFamily="34"/>
                <a:cs typeface="Calibri" pitchFamily="34"/>
              </a:rPr>
              <a:t>(</a:t>
            </a:r>
            <a:r>
              <a:rPr lang="el-GR" sz="1000" b="0" i="0" u="sng" strike="noStrike" kern="1200" cap="none" spc="0" baseline="0" dirty="0">
                <a:solidFill>
                  <a:srgbClr val="B68637"/>
                </a:solidFill>
                <a:uFillTx/>
                <a:latin typeface="Calibri" pitchFamily="34"/>
                <a:ea typeface="Calibri" pitchFamily="34"/>
                <a:cs typeface="Calibri" pitchFamily="34"/>
                <a:hlinkClick r:id="rId3"/>
              </a:rPr>
              <a:t>https://2beconnected.ucy.ac.cy/2BC</a:t>
            </a:r>
            <a:r>
              <a:rPr lang="el-GR" sz="1000" b="0" i="0" u="none" strike="noStrike" kern="1200" cap="none" spc="0" baseline="0" dirty="0">
                <a:solidFill>
                  <a:srgbClr val="000000"/>
                </a:solidFill>
                <a:uFillTx/>
                <a:latin typeface="Calibri" pitchFamily="34"/>
                <a:ea typeface="Calibri" pitchFamily="34"/>
                <a:cs typeface="Calibri" pitchFamily="34"/>
              </a:rPr>
              <a:t>)</a:t>
            </a:r>
          </a:p>
          <a:p>
            <a:pPr marL="0" marR="0" lvl="0" indent="0" defTabSz="914400" rtl="0" fontAlgn="auto" hangingPunct="0">
              <a:lnSpc>
                <a:spcPct val="107000"/>
              </a:lnSpc>
              <a:spcBef>
                <a:spcPts val="300"/>
              </a:spcBef>
              <a:spcAft>
                <a:spcPts val="800"/>
              </a:spcAft>
              <a:buNone/>
              <a:tabLst/>
              <a:defRPr sz="1800" b="0" i="0" u="none" strike="noStrike" kern="0" cap="none" spc="0" baseline="0">
                <a:solidFill>
                  <a:srgbClr val="000000"/>
                </a:solidFill>
                <a:uFillTx/>
              </a:defRPr>
            </a:pPr>
            <a:endParaRPr lang="el-GR" sz="1100" b="0" i="0" u="none" strike="noStrike" kern="1200" cap="none" spc="0" baseline="0" dirty="0">
              <a:solidFill>
                <a:srgbClr val="000000"/>
              </a:solidFill>
              <a:uFillTx/>
              <a:latin typeface="Calibri" pitchFamily="34"/>
              <a:ea typeface="Calibri" pitchFamily="34"/>
              <a:cs typeface="Times New Roman" pitchFamily="18"/>
            </a:endParaRPr>
          </a:p>
          <a:p>
            <a:pPr marL="0" marR="0" lvl="0" indent="0" defTabSz="914400" rtl="0" fontAlgn="auto" hangingPunct="0">
              <a:lnSpc>
                <a:spcPct val="107000"/>
              </a:lnSpc>
              <a:spcBef>
                <a:spcPts val="300"/>
              </a:spcBef>
              <a:spcAft>
                <a:spcPts val="800"/>
              </a:spcAft>
              <a:buNone/>
              <a:tabLst/>
              <a:defRPr sz="1800" b="0" i="0" u="none" strike="noStrike" kern="0" cap="none" spc="0" baseline="0">
                <a:solidFill>
                  <a:srgbClr val="000000"/>
                </a:solidFill>
                <a:uFillTx/>
              </a:defRPr>
            </a:pPr>
            <a:endParaRPr lang="el-GR" sz="1200" b="0" i="0" u="none" strike="noStrike" kern="1200" cap="none" spc="0" baseline="0" dirty="0">
              <a:solidFill>
                <a:srgbClr val="404040"/>
              </a:solidFill>
              <a:uFillTx/>
              <a:latin typeface="Calibri Light" pitchFamily="34"/>
              <a:cs typeface="Calibri Light" pitchFamily="34"/>
            </a:endParaRPr>
          </a:p>
        </p:txBody>
      </p:sp>
      <p:sp>
        <p:nvSpPr>
          <p:cNvPr id="6" name="TextBox 9">
            <a:extLst>
              <a:ext uri="{FF2B5EF4-FFF2-40B4-BE49-F238E27FC236}">
                <a16:creationId xmlns:a16="http://schemas.microsoft.com/office/drawing/2014/main" id="{E2A4E1D5-C075-6DF9-8CC2-DB454E71E05C}"/>
              </a:ext>
            </a:extLst>
          </p:cNvPr>
          <p:cNvSpPr txBox="1"/>
          <p:nvPr/>
        </p:nvSpPr>
        <p:spPr>
          <a:xfrm>
            <a:off x="1066803" y="1447796"/>
            <a:ext cx="3530598" cy="36933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Κέντρο Σταδιοδρομίας</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00">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CF97ACBE-E105-270C-00AD-2839A1DAAE18}"/>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0A23299-56DE-8648-B6E2-39699018AAFE}" type="slidenum">
              <a:rPr/>
              <a:t>14</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3">
            <a:extLst>
              <a:ext uri="{FF2B5EF4-FFF2-40B4-BE49-F238E27FC236}">
                <a16:creationId xmlns:a16="http://schemas.microsoft.com/office/drawing/2014/main" id="{F60F51A4-0EC5-A65C-01F3-F6A44CBFB912}"/>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D15D5909-0AC1-5C9E-8608-7C93A4C409C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11361055-BE9C-4059-5D74-922E56827171}"/>
              </a:ext>
            </a:extLst>
          </p:cNvPr>
          <p:cNvSpPr txBox="1"/>
          <p:nvPr/>
        </p:nvSpPr>
        <p:spPr>
          <a:xfrm>
            <a:off x="812801" y="1828800"/>
            <a:ext cx="3530598" cy="4416423"/>
          </a:xfrm>
          <a:prstGeom prst="rect">
            <a:avLst/>
          </a:prstGeom>
          <a:noFill/>
          <a:ln cap="flat">
            <a:noFill/>
          </a:ln>
        </p:spPr>
        <p:txBody>
          <a:bodyPr vert="horz" wrap="square" lIns="0" tIns="0" rIns="0" bIns="0" anchor="t" anchorCtr="0" compatLnSpc="1">
            <a:noAutofit/>
          </a:bodyPr>
          <a:lstStyle/>
          <a:p>
            <a:pPr marL="0" marR="0" lvl="0" indent="0"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l-GR" sz="1400" b="1" i="0" u="none" strike="noStrike" kern="1200" cap="none" spc="0" baseline="0" dirty="0">
                <a:solidFill>
                  <a:srgbClr val="F7921C"/>
                </a:solidFill>
                <a:uFillTx/>
                <a:latin typeface="Calibri" pitchFamily="34"/>
                <a:cs typeface="Calibri" pitchFamily="34"/>
              </a:rPr>
              <a:t>Εργοδότισσά Φοιτητών/τριών και Αποφοίτων</a:t>
            </a:r>
          </a:p>
          <a:p>
            <a:pPr hangingPunct="0">
              <a:spcBef>
                <a:spcPts val="300"/>
              </a:spcBef>
              <a:spcAft>
                <a:spcPts val="800"/>
              </a:spcAf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a:ea typeface="Calibri Light"/>
                <a:cs typeface="Calibri Light"/>
              </a:rPr>
              <a:t>Το ΚΣ ενημερώνει τους/τις τελειόφοιτους/τες φοιτητές/</a:t>
            </a:r>
            <a:r>
              <a:rPr lang="el-GR" sz="1200" b="0" i="0" u="none" strike="noStrike" kern="1200" cap="none" spc="0" baseline="0" dirty="0" err="1">
                <a:solidFill>
                  <a:srgbClr val="404040"/>
                </a:solidFill>
                <a:uFillTx/>
                <a:latin typeface="Calibri Light"/>
                <a:ea typeface="Calibri Light"/>
                <a:cs typeface="Calibri Light"/>
              </a:rPr>
              <a:t>τριες</a:t>
            </a:r>
            <a:r>
              <a:rPr lang="el-GR" sz="1200" b="0" i="0" u="none" strike="noStrike" kern="1200" cap="none" spc="0" baseline="0" dirty="0">
                <a:solidFill>
                  <a:srgbClr val="404040"/>
                </a:solidFill>
                <a:uFillTx/>
                <a:latin typeface="Calibri Light"/>
                <a:ea typeface="Calibri Light"/>
                <a:cs typeface="Calibri Light"/>
              </a:rPr>
              <a:t> και απόφοιτους/τες για προκηρύξεις θέσεων εργασίας σε επιχειρήσεις και οργανισμούς στην Κύπρο και στο εξωτερικό μέσω </a:t>
            </a:r>
            <a:r>
              <a:rPr lang="el-GR" sz="1200" dirty="0">
                <a:solidFill>
                  <a:srgbClr val="404040"/>
                </a:solidFill>
                <a:latin typeface="Calibri Light"/>
                <a:ea typeface="Calibri Light"/>
                <a:cs typeface="Calibri Light"/>
              </a:rPr>
              <a:t>των Μέσων Κοινωνικής Δικτύωσης.</a:t>
            </a:r>
            <a:r>
              <a:rPr lang="el-GR" sz="1200" kern="0" dirty="0">
                <a:solidFill>
                  <a:srgbClr val="404040"/>
                </a:solidFill>
                <a:latin typeface="Calibri Light"/>
                <a:ea typeface="Calibri Light"/>
                <a:cs typeface="Calibri Light"/>
              </a:rPr>
              <a:t> </a:t>
            </a:r>
            <a:r>
              <a:rPr lang="el-GR" sz="1200" b="0" i="0" u="none" strike="noStrike" kern="1200" cap="none" spc="0" baseline="0" dirty="0">
                <a:solidFill>
                  <a:srgbClr val="404040"/>
                </a:solidFill>
                <a:uFillTx/>
                <a:latin typeface="Calibri Light"/>
                <a:ea typeface="Calibri Light"/>
                <a:cs typeface="Calibri Light"/>
              </a:rPr>
              <a:t>Επιπρόσθετα, δίνεται η ευκαιρία συμμετοχής των φοιτητών/τριών και αποφοίτων σε Ημέρες </a:t>
            </a:r>
            <a:r>
              <a:rPr lang="el-GR" sz="1200" b="0" i="0" u="none" strike="noStrike" kern="1200" cap="none" spc="0" baseline="0" dirty="0" err="1">
                <a:solidFill>
                  <a:srgbClr val="404040"/>
                </a:solidFill>
                <a:uFillTx/>
                <a:latin typeface="Calibri Light"/>
                <a:ea typeface="Calibri Light"/>
                <a:cs typeface="Calibri Light"/>
              </a:rPr>
              <a:t>Εργοδότησης</a:t>
            </a:r>
            <a:r>
              <a:rPr lang="el-GR" sz="1200" b="0" i="0" u="none" strike="noStrike" kern="1200" cap="none" spc="0" baseline="0" dirty="0">
                <a:solidFill>
                  <a:srgbClr val="404040"/>
                </a:solidFill>
                <a:uFillTx/>
                <a:latin typeface="Calibri Light"/>
                <a:ea typeface="Calibri Light"/>
                <a:cs typeface="Calibri Light"/>
              </a:rPr>
              <a:t> στην Πανεπιστημιούπολη (On </a:t>
            </a:r>
            <a:r>
              <a:rPr lang="el-GR" sz="1200" b="0" i="0" u="none" strike="noStrike" kern="1200" cap="none" spc="0" baseline="0" dirty="0" err="1">
                <a:solidFill>
                  <a:srgbClr val="404040"/>
                </a:solidFill>
                <a:uFillTx/>
                <a:latin typeface="Calibri Light"/>
                <a:ea typeface="Calibri Light"/>
                <a:cs typeface="Calibri Light"/>
              </a:rPr>
              <a:t>Campus</a:t>
            </a:r>
            <a:r>
              <a:rPr lang="el-GR" sz="1200" b="0" i="0" u="none" strike="noStrike" kern="1200" cap="none" spc="0" baseline="0" dirty="0">
                <a:solidFill>
                  <a:srgbClr val="404040"/>
                </a:solidFill>
                <a:uFillTx/>
                <a:latin typeface="Calibri Light"/>
                <a:ea typeface="Calibri Light"/>
                <a:cs typeface="Calibri Light"/>
              </a:rPr>
              <a:t> </a:t>
            </a:r>
            <a:r>
              <a:rPr lang="el-GR" sz="1200" b="0" i="0" u="none" strike="noStrike" kern="1200" cap="none" spc="0" baseline="0" dirty="0" err="1">
                <a:solidFill>
                  <a:srgbClr val="404040"/>
                </a:solidFill>
                <a:uFillTx/>
                <a:latin typeface="Calibri Light"/>
                <a:ea typeface="Calibri Light"/>
                <a:cs typeface="Calibri Light"/>
              </a:rPr>
              <a:t>Recruitment</a:t>
            </a:r>
            <a:r>
              <a:rPr lang="el-GR" sz="1200" b="0" i="0" u="none" strike="noStrike" kern="1200" cap="none" spc="0" baseline="0" dirty="0">
                <a:solidFill>
                  <a:srgbClr val="404040"/>
                </a:solidFill>
                <a:uFillTx/>
                <a:latin typeface="Calibri Light"/>
                <a:ea typeface="Calibri Light"/>
                <a:cs typeface="Calibri Light"/>
              </a:rPr>
              <a:t> </a:t>
            </a:r>
            <a:r>
              <a:rPr lang="en-US" sz="1200" b="0" i="0" u="none" strike="noStrike" kern="1200" cap="none" spc="0" baseline="0" dirty="0">
                <a:solidFill>
                  <a:srgbClr val="404040"/>
                </a:solidFill>
                <a:uFillTx/>
                <a:latin typeface="Calibri Light"/>
                <a:ea typeface="Calibri Light"/>
                <a:cs typeface="Calibri Light"/>
              </a:rPr>
              <a:t>Days</a:t>
            </a:r>
            <a:r>
              <a:rPr lang="el-GR" sz="1200" b="0" i="0" u="none" strike="noStrike" kern="1200" cap="none" spc="0" baseline="0" dirty="0">
                <a:solidFill>
                  <a:srgbClr val="404040"/>
                </a:solidFill>
                <a:uFillTx/>
                <a:latin typeface="Calibri Light"/>
                <a:ea typeface="Calibri Light"/>
                <a:cs typeface="Calibri Light"/>
              </a:rPr>
              <a:t>), κατά τη διάρκεια των οποίων συμμετέχουν σε συνεντεύξεις εργοδοτών για να διεκδικήσουν θέσεις εργασίας που απευθύνονται αποκλειστικά σε αυτούς. Το ΚΣ διαχειρίζεται επίσης την </a:t>
            </a:r>
            <a:r>
              <a:rPr lang="el-GR" sz="1200" b="0" i="0" u="none" strike="noStrike" kern="1200" cap="none" spc="0" baseline="0" dirty="0" err="1">
                <a:solidFill>
                  <a:srgbClr val="404040"/>
                </a:solidFill>
                <a:uFillTx/>
                <a:latin typeface="Calibri Light"/>
                <a:ea typeface="Calibri Light"/>
                <a:cs typeface="Calibri Light"/>
              </a:rPr>
              <a:t>εργοδότηση</a:t>
            </a:r>
            <a:r>
              <a:rPr lang="el-GR" sz="1200" b="0" i="0" u="none" strike="noStrike" kern="1200" cap="none" spc="0" baseline="0" dirty="0">
                <a:solidFill>
                  <a:srgbClr val="404040"/>
                </a:solidFill>
                <a:uFillTx/>
                <a:latin typeface="Calibri Light"/>
                <a:ea typeface="Calibri Light"/>
                <a:cs typeface="Calibri Light"/>
              </a:rPr>
              <a:t> φοιτητών/τριών μερικής απασχόλησης σε διάφορες Υπηρεσίες του Πανεπιστημίου. </a:t>
            </a:r>
          </a:p>
          <a:p>
            <a:pPr marL="0" marR="0" lvl="0" indent="0"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l-GR" sz="1400" b="1" i="0" u="none" strike="noStrike" kern="1200" cap="none" spc="0" baseline="0" dirty="0">
                <a:solidFill>
                  <a:srgbClr val="F7921C"/>
                </a:solidFill>
                <a:uFillTx/>
                <a:latin typeface="Calibri" pitchFamily="34"/>
                <a:cs typeface="Calibri" pitchFamily="34"/>
              </a:rPr>
              <a:t>Επαγγελματική Κινητικότητα στην Ευρώπη</a:t>
            </a:r>
          </a:p>
          <a:p>
            <a:pPr marL="0" marR="0" lvl="0" indent="0"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400" b="1" i="0" u="none" strike="noStrike" kern="1200" cap="none" spc="0" baseline="0" dirty="0">
                <a:solidFill>
                  <a:srgbClr val="F7921C"/>
                </a:solidFill>
                <a:uFillTx/>
                <a:latin typeface="Calibri" pitchFamily="34"/>
                <a:cs typeface="Calibri" pitchFamily="34"/>
              </a:rPr>
              <a:t>μέσω Δικτύου </a:t>
            </a:r>
            <a:r>
              <a:rPr lang="en-US" sz="1400" b="1" i="0" u="none" strike="noStrike" kern="1200" cap="none" spc="0" baseline="0" dirty="0">
                <a:solidFill>
                  <a:srgbClr val="F7921C"/>
                </a:solidFill>
                <a:uFillTx/>
                <a:latin typeface="Calibri" pitchFamily="34"/>
                <a:cs typeface="Calibri" pitchFamily="34"/>
              </a:rPr>
              <a:t>EURES</a:t>
            </a:r>
            <a:endParaRPr lang="el-GR" sz="1400" b="1" i="0" u="none" strike="noStrike" kern="1200" cap="none" spc="0" baseline="0" dirty="0">
              <a:solidFill>
                <a:srgbClr val="F7921C"/>
              </a:solidFill>
              <a:uFillTx/>
              <a:latin typeface="Calibri" pitchFamily="34"/>
              <a:cs typeface="Calibri" pitchFamily="34"/>
            </a:endParaRPr>
          </a:p>
          <a:p>
            <a:pPr marL="0" marR="0" lvl="0" indent="0" defTabSz="914400" rtl="0" fontAlgn="auto" hangingPunct="0">
              <a:lnSpc>
                <a:spcPct val="100000"/>
              </a:lnSpc>
              <a:spcBef>
                <a:spcPts val="300"/>
              </a:spcBef>
              <a:spcAft>
                <a:spcPts val="800"/>
              </a:spcAft>
              <a:buNone/>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Μέσω του Δικτύου </a:t>
            </a:r>
            <a:r>
              <a:rPr lang="en-US" sz="1200" b="0" i="0" u="none" strike="noStrike" kern="1200" cap="none" spc="0" baseline="0" dirty="0">
                <a:solidFill>
                  <a:srgbClr val="404040"/>
                </a:solidFill>
                <a:uFillTx/>
                <a:latin typeface="Calibri Light" pitchFamily="34"/>
                <a:cs typeface="Calibri Light" pitchFamily="34"/>
              </a:rPr>
              <a:t>EURES</a:t>
            </a:r>
            <a:r>
              <a:rPr lang="el-GR" sz="1200" b="0" i="0" u="none" strike="noStrike" kern="1200" cap="none" spc="0" baseline="0" dirty="0">
                <a:solidFill>
                  <a:srgbClr val="404040"/>
                </a:solidFill>
                <a:uFillTx/>
                <a:latin typeface="Calibri Light" pitchFamily="34"/>
                <a:cs typeface="Calibri Light" pitchFamily="34"/>
              </a:rPr>
              <a:t>, οι φοιτητές/</a:t>
            </a:r>
            <a:r>
              <a:rPr lang="el-GR" sz="1200" b="0" i="0" u="none" strike="noStrike" kern="1200" cap="none" spc="0" baseline="0" dirty="0" err="1">
                <a:solidFill>
                  <a:srgbClr val="404040"/>
                </a:solidFill>
                <a:uFillTx/>
                <a:latin typeface="Calibri Light" pitchFamily="34"/>
                <a:cs typeface="Calibri Light" pitchFamily="34"/>
              </a:rPr>
              <a:t>τριες</a:t>
            </a:r>
            <a:r>
              <a:rPr lang="el-GR" sz="1200" b="0" i="0" u="none" strike="noStrike" kern="1200" cap="none" spc="0" baseline="0" dirty="0">
                <a:solidFill>
                  <a:srgbClr val="404040"/>
                </a:solidFill>
                <a:uFillTx/>
                <a:latin typeface="Calibri Light" pitchFamily="34"/>
                <a:cs typeface="Calibri Light" pitchFamily="34"/>
              </a:rPr>
              <a:t> και οι απόφοιτοι/τες έχουν τη δυνατότητα να λάβουν χρηματοδότηση για την επαγγελματική τους κινητικότητα, καθώς και για εκμάθηση της γλώσσας. (</a:t>
            </a:r>
            <a:r>
              <a:rPr lang="el-GR" sz="1050" b="0" i="0" u="sng" strike="noStrike" kern="1200" cap="none" spc="0" baseline="0" dirty="0">
                <a:solidFill>
                  <a:srgbClr val="0563C1"/>
                </a:solidFill>
                <a:uFillTx/>
                <a:latin typeface="Calibri" pitchFamily="34"/>
                <a:ea typeface="Calibri" pitchFamily="34"/>
                <a:cs typeface="Times New Roman" pitchFamily="18"/>
                <a:hlinkClick r:id="rId4"/>
              </a:rPr>
              <a:t>https://ec.europa.eu/eures</a:t>
            </a:r>
            <a:r>
              <a:rPr lang="el-GR" sz="1200" b="0" i="0" u="none" strike="noStrike" kern="1200" cap="none" spc="0" baseline="0" dirty="0">
                <a:solidFill>
                  <a:srgbClr val="404040"/>
                </a:solidFill>
                <a:uFillTx/>
                <a:latin typeface="Calibri Light" pitchFamily="34"/>
                <a:cs typeface="Calibri Light" pitchFamily="34"/>
              </a:rPr>
              <a:t>). </a:t>
            </a:r>
          </a:p>
        </p:txBody>
      </p:sp>
      <p:sp>
        <p:nvSpPr>
          <p:cNvPr id="6" name="Rectangle 4">
            <a:extLst>
              <a:ext uri="{FF2B5EF4-FFF2-40B4-BE49-F238E27FC236}">
                <a16:creationId xmlns:a16="http://schemas.microsoft.com/office/drawing/2014/main" id="{826B9451-74A0-ED27-350B-EF615C99E510}"/>
              </a:ext>
            </a:extLst>
          </p:cNvPr>
          <p:cNvSpPr txBox="1"/>
          <p:nvPr/>
        </p:nvSpPr>
        <p:spPr>
          <a:xfrm>
            <a:off x="4597402" y="1828800"/>
            <a:ext cx="3352803" cy="4492620"/>
          </a:xfrm>
          <a:prstGeom prst="rect">
            <a:avLst/>
          </a:prstGeom>
          <a:noFill/>
          <a:ln cap="flat">
            <a:noFill/>
          </a:ln>
        </p:spPr>
        <p:txBody>
          <a:bodyPr vert="horz" wrap="square" lIns="0" tIns="0" rIns="0" bIns="0" anchor="t" anchorCtr="0" compatLnSpc="1">
            <a:noAutofit/>
          </a:bodyPr>
          <a:lstStyle/>
          <a:p>
            <a:pPr marL="0" marR="0" lvl="0" indent="0"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l-GR" sz="1400" b="1" i="0" u="none" strike="noStrike" kern="1200" cap="none" spc="0" baseline="0" dirty="0">
                <a:solidFill>
                  <a:srgbClr val="F7921C"/>
                </a:solidFill>
                <a:uFillTx/>
                <a:latin typeface="Calibri" pitchFamily="34"/>
                <a:cs typeface="Calibri" pitchFamily="34"/>
              </a:rPr>
              <a:t>Δικτύωση με Εργοδότες </a:t>
            </a:r>
          </a:p>
          <a:p>
            <a:pPr hangingPunct="0">
              <a:spcBef>
                <a:spcPts val="300"/>
              </a:spcBef>
              <a:spcAft>
                <a:spcPts val="800"/>
              </a:spcAf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a:ea typeface="Calibri Light"/>
                <a:cs typeface="Calibri Light"/>
              </a:rPr>
              <a:t>Η δικτύωση των φοιτητών/τριών και αποφοίτων με την αγορά εργασίας ενισχύεται με τη διοργάνωση εταιρικών παρουσιάσεων «</a:t>
            </a:r>
            <a:r>
              <a:rPr lang="en-US" sz="1200" b="0" i="0" u="none" strike="noStrike" kern="1200" cap="none" spc="0" baseline="0" dirty="0">
                <a:solidFill>
                  <a:srgbClr val="404040"/>
                </a:solidFill>
                <a:uFillTx/>
                <a:latin typeface="Calibri Light"/>
                <a:ea typeface="Calibri Light"/>
                <a:cs typeface="Calibri Light"/>
              </a:rPr>
              <a:t>Meet the Employers</a:t>
            </a:r>
            <a:r>
              <a:rPr lang="el-GR" sz="1200" b="0" i="0" u="none" strike="noStrike" kern="1200" cap="none" spc="0" baseline="0" dirty="0">
                <a:solidFill>
                  <a:srgbClr val="404040"/>
                </a:solidFill>
                <a:uFillTx/>
                <a:latin typeface="Calibri Light"/>
                <a:ea typeface="Calibri Light"/>
                <a:cs typeface="Calibri Light"/>
              </a:rPr>
              <a:t>», καθώς και με Ημερίδες Γνωριμίας με εταιρείες και οργανισμούς για τις προοπτικές απασχόλησης σε διάφορους επαγγελματικούς κλάδους. Διοργανώνεται, επίσης, Διήμερο Σταδιοδρομίας και Επιχειρηματικότητας με ποικίλες δραστηριότητες, στο οποίο συμμετέχουν πέραν των </a:t>
            </a:r>
            <a:r>
              <a:rPr lang="el-GR" sz="1200" dirty="0">
                <a:solidFill>
                  <a:srgbClr val="404040"/>
                </a:solidFill>
                <a:latin typeface="Calibri Light"/>
                <a:ea typeface="Calibri Light"/>
                <a:cs typeface="Calibri Light"/>
              </a:rPr>
              <a:t>90 </a:t>
            </a:r>
            <a:r>
              <a:rPr lang="el-GR" sz="1200" b="0" i="0" u="none" strike="noStrike" kern="1200" cap="none" spc="0" baseline="0" dirty="0">
                <a:solidFill>
                  <a:srgbClr val="404040"/>
                </a:solidFill>
                <a:uFillTx/>
                <a:latin typeface="Calibri Light"/>
                <a:ea typeface="Calibri Light"/>
                <a:cs typeface="Calibri Light"/>
              </a:rPr>
              <a:t>εν δυνάμει εργοδοτών.</a:t>
            </a:r>
          </a:p>
          <a:p>
            <a:pPr marL="0" marR="0" lvl="0" indent="0"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l-GR" sz="1400" b="1" i="0" u="none" strike="noStrike" kern="1200" cap="none" spc="0" baseline="0" dirty="0">
                <a:solidFill>
                  <a:srgbClr val="F7921C"/>
                </a:solidFill>
                <a:uFillTx/>
                <a:latin typeface="Calibri" pitchFamily="34"/>
                <a:cs typeface="Calibri" pitchFamily="34"/>
              </a:rPr>
              <a:t>Παροχή συνεχούς ενημέρωσης </a:t>
            </a:r>
          </a:p>
          <a:p>
            <a:pPr marL="0" marR="0" lvl="0" indent="0" defTabSz="914400" rtl="0" fontAlgn="auto" hangingPunct="0">
              <a:lnSpc>
                <a:spcPct val="100000"/>
              </a:lnSpc>
              <a:spcBef>
                <a:spcPts val="300"/>
              </a:spcBef>
              <a:spcAft>
                <a:spcPts val="800"/>
              </a:spcAft>
              <a:buNone/>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Το ΚΣ παρέχει συνεχή ενημέρωση στους/στις φοιτητές/</a:t>
            </a:r>
            <a:r>
              <a:rPr lang="el-GR" sz="1200" b="0" i="0" u="none" strike="noStrike" kern="1200" cap="none" spc="0" baseline="0" dirty="0" err="1">
                <a:solidFill>
                  <a:srgbClr val="404040"/>
                </a:solidFill>
                <a:uFillTx/>
                <a:latin typeface="Calibri Light" pitchFamily="34"/>
                <a:cs typeface="Calibri Light" pitchFamily="34"/>
              </a:rPr>
              <a:t>τριες</a:t>
            </a:r>
            <a:r>
              <a:rPr lang="el-GR" sz="1200" b="0" i="0" u="none" strike="noStrike" kern="1200" cap="none" spc="0" baseline="0">
                <a:solidFill>
                  <a:srgbClr val="404040"/>
                </a:solidFill>
                <a:uFillTx/>
                <a:latin typeface="Calibri Light" pitchFamily="34"/>
                <a:cs typeface="Calibri Light" pitchFamily="34"/>
              </a:rPr>
              <a:t> και απόφοιτους/τες σχετικά με ευκαιρίες συμμετοχής σε καλοκαιρινά και χειμερινά σχολεία, διαγωνισμούς, υποτροφίες, συνέδρια και σεμινάρια που θα συμβάλουν στην ενίσχυση των γνώσεων και δεξιοτήτων τους. </a:t>
            </a:r>
            <a:endParaRPr lang="el-GR" sz="1200" b="0" i="0" u="none" strike="noStrike" kern="1200" cap="none" spc="0" baseline="0" dirty="0">
              <a:solidFill>
                <a:srgbClr val="404040"/>
              </a:solidFill>
              <a:uFillTx/>
              <a:latin typeface="Calibri Light" pitchFamily="34"/>
              <a:cs typeface="Calibri Light" pitchFamily="34"/>
            </a:endParaRPr>
          </a:p>
        </p:txBody>
      </p:sp>
      <p:sp>
        <p:nvSpPr>
          <p:cNvPr id="7" name="TextBox 9">
            <a:extLst>
              <a:ext uri="{FF2B5EF4-FFF2-40B4-BE49-F238E27FC236}">
                <a16:creationId xmlns:a16="http://schemas.microsoft.com/office/drawing/2014/main" id="{D867133F-8D1B-D50A-A4F8-7B186D84780B}"/>
              </a:ext>
            </a:extLst>
          </p:cNvPr>
          <p:cNvSpPr txBox="1"/>
          <p:nvPr/>
        </p:nvSpPr>
        <p:spPr>
          <a:xfrm>
            <a:off x="1066803" y="1447796"/>
            <a:ext cx="3530598" cy="36933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Κέντρο Σταδιοδρομίας</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04">
    <p:spTree>
      <p:nvGrpSpPr>
        <p:cNvPr id="1" name=""/>
        <p:cNvGrpSpPr/>
        <p:nvPr/>
      </p:nvGrpSpPr>
      <p:grpSpPr>
        <a:xfrm>
          <a:off x="0" y="0"/>
          <a:ext cx="0" cy="0"/>
          <a:chOff x="0" y="0"/>
          <a:chExt cx="0" cy="0"/>
        </a:xfrm>
      </p:grpSpPr>
      <p:sp>
        <p:nvSpPr>
          <p:cNvPr id="2" name="Ορθογώνιο 2">
            <a:extLst>
              <a:ext uri="{FF2B5EF4-FFF2-40B4-BE49-F238E27FC236}">
                <a16:creationId xmlns:a16="http://schemas.microsoft.com/office/drawing/2014/main" id="{E47BE57B-4151-FED2-F2D9-EF0FA7D3B26A}"/>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3" name="Εικόνα 3">
            <a:extLst>
              <a:ext uri="{FF2B5EF4-FFF2-40B4-BE49-F238E27FC236}">
                <a16:creationId xmlns:a16="http://schemas.microsoft.com/office/drawing/2014/main" id="{B75AAB2F-DBDC-B221-504A-C1AD3C9D020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4" name="Rectangle 4">
            <a:extLst>
              <a:ext uri="{FF2B5EF4-FFF2-40B4-BE49-F238E27FC236}">
                <a16:creationId xmlns:a16="http://schemas.microsoft.com/office/drawing/2014/main" id="{2C983C13-3720-79A7-4A9B-8DBA4E75EB35}"/>
              </a:ext>
            </a:extLst>
          </p:cNvPr>
          <p:cNvSpPr txBox="1"/>
          <p:nvPr/>
        </p:nvSpPr>
        <p:spPr>
          <a:xfrm>
            <a:off x="1066803" y="2025652"/>
            <a:ext cx="6858000" cy="2165354"/>
          </a:xfrm>
          <a:prstGeom prst="rect">
            <a:avLst/>
          </a:prstGeom>
          <a:noFill/>
          <a:ln cap="flat">
            <a:noFill/>
          </a:ln>
        </p:spPr>
        <p:txBody>
          <a:bodyPr vert="horz" wrap="square" lIns="0" tIns="0" rIns="0" bIns="0" anchor="t" anchorCtr="0" compatLnSpc="1">
            <a:noAutofit/>
          </a:bodyPr>
          <a:lstStyle/>
          <a:p>
            <a:pPr marL="0" marR="0" lvl="1" indent="0" algn="l" defTabSz="914400" rtl="0" fontAlgn="auto" hangingPunct="0">
              <a:lnSpc>
                <a:spcPct val="150000"/>
              </a:lnSpc>
              <a:spcBef>
                <a:spcPts val="300"/>
              </a:spcBef>
              <a:spcAft>
                <a:spcPts val="200"/>
              </a:spcAft>
              <a:buNone/>
              <a:tabLst/>
              <a:defRPr sz="1800" b="0" i="0" u="none" strike="noStrike" kern="0" cap="none" spc="0" baseline="0">
                <a:solidFill>
                  <a:srgbClr val="000000"/>
                </a:solidFill>
                <a:uFillTx/>
              </a:defRPr>
            </a:pPr>
            <a:r>
              <a:rPr lang="en-US" sz="1400" b="1" i="0" u="none" strike="noStrike" kern="1200" cap="none" spc="0" baseline="0" dirty="0">
                <a:solidFill>
                  <a:srgbClr val="F38C03"/>
                </a:solidFill>
                <a:uFillTx/>
                <a:latin typeface="Calibri" pitchFamily="34"/>
                <a:cs typeface="Calibri" pitchFamily="34"/>
              </a:rPr>
              <a:t>1</a:t>
            </a:r>
            <a:r>
              <a:rPr lang="el-GR" sz="1400" b="1" i="0" u="none" strike="noStrike" kern="1200" cap="none" spc="0" baseline="0" dirty="0">
                <a:solidFill>
                  <a:srgbClr val="F38C03"/>
                </a:solidFill>
                <a:uFillTx/>
                <a:latin typeface="Calibri" pitchFamily="34"/>
                <a:cs typeface="Calibri" pitchFamily="34"/>
              </a:rPr>
              <a:t>2</a:t>
            </a:r>
            <a:r>
              <a:rPr lang="en-US" sz="1400" b="0" i="0" u="none" strike="noStrike" kern="1200" cap="none" spc="0" baseline="0" dirty="0">
                <a:solidFill>
                  <a:srgbClr val="404040"/>
                </a:solidFill>
                <a:uFillTx/>
                <a:latin typeface="Calibri" pitchFamily="34"/>
                <a:cs typeface="Calibri" pitchFamily="34"/>
              </a:rPr>
              <a:t> </a:t>
            </a:r>
            <a:r>
              <a:rPr lang="el-GR" sz="1400" b="0" i="0" u="none" strike="noStrike" kern="1200" cap="none" spc="0" baseline="0" dirty="0">
                <a:solidFill>
                  <a:srgbClr val="404040"/>
                </a:solidFill>
                <a:uFillTx/>
                <a:latin typeface="Calibri" pitchFamily="34"/>
                <a:cs typeface="Calibri" pitchFamily="34"/>
              </a:rPr>
              <a:t>ανεξάρτητα κτήρια</a:t>
            </a:r>
          </a:p>
          <a:p>
            <a:pPr marL="0" marR="0" lvl="1" indent="0" algn="l" defTabSz="914400" rtl="0" fontAlgn="auto" hangingPunct="0">
              <a:lnSpc>
                <a:spcPct val="100000"/>
              </a:lnSpc>
              <a:spcBef>
                <a:spcPts val="300"/>
              </a:spcBef>
              <a:spcAft>
                <a:spcPts val="200"/>
              </a:spcAft>
              <a:buNone/>
              <a:tabLst/>
              <a:defRPr sz="1800" b="0" i="0" u="none" strike="noStrike" kern="0" cap="none" spc="0" baseline="0">
                <a:solidFill>
                  <a:srgbClr val="000000"/>
                </a:solidFill>
                <a:uFillTx/>
              </a:defRPr>
            </a:pPr>
            <a:r>
              <a:rPr lang="el-GR" sz="1400" b="1" i="0" u="none" strike="noStrike" kern="1200" cap="none" spc="0" baseline="0" dirty="0">
                <a:solidFill>
                  <a:srgbClr val="F38C03"/>
                </a:solidFill>
                <a:uFillTx/>
                <a:latin typeface="Calibri" pitchFamily="34"/>
                <a:cs typeface="Calibri" pitchFamily="34"/>
              </a:rPr>
              <a:t>208</a:t>
            </a:r>
            <a:r>
              <a:rPr lang="el-GR" sz="1400" b="0" i="0" u="none" strike="noStrike" kern="1200" cap="none" spc="0" baseline="0" dirty="0">
                <a:solidFill>
                  <a:srgbClr val="404040"/>
                </a:solidFill>
                <a:uFillTx/>
                <a:latin typeface="Calibri" pitchFamily="34"/>
                <a:cs typeface="Calibri" pitchFamily="34"/>
              </a:rPr>
              <a:t> δωμάτια</a:t>
            </a:r>
          </a:p>
          <a:p>
            <a:pPr marL="0" marR="0" lvl="1" indent="0" algn="l" defTabSz="914400" rtl="0" fontAlgn="auto" hangingPunct="0">
              <a:lnSpc>
                <a:spcPct val="150000"/>
              </a:lnSpc>
              <a:spcBef>
                <a:spcPts val="300"/>
              </a:spcBef>
              <a:spcAft>
                <a:spcPts val="200"/>
              </a:spcAft>
              <a:buNone/>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Σε ανεξάρτητα κτήρια στεγάζονται:</a:t>
            </a:r>
          </a:p>
          <a:p>
            <a:pPr marL="0" marR="0" lvl="1" indent="-285750" algn="l" defTabSz="914400" rtl="0" fontAlgn="auto" hangingPunct="0">
              <a:lnSpc>
                <a:spcPct val="10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το Κέντρο Εξυπηρέτησης Ενοίκων και ο Χώρος Πλυντηρίων/Στεγνωτηρίων, </a:t>
            </a:r>
          </a:p>
          <a:p>
            <a:pPr marL="0" marR="0" lvl="1" indent="-285750" algn="l" defTabSz="914400" rtl="0" fontAlgn="auto" hangingPunct="0">
              <a:lnSpc>
                <a:spcPct val="10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το Κέντρο Εκδηλώσεων.</a:t>
            </a:r>
          </a:p>
          <a:p>
            <a:pPr marL="0" marR="0" lvl="1" indent="0" algn="l" defTabSz="914400" rtl="0" fontAlgn="auto" hangingPunct="0">
              <a:lnSpc>
                <a:spcPct val="100000"/>
              </a:lnSpc>
              <a:spcBef>
                <a:spcPts val="300"/>
              </a:spcBef>
              <a:spcAft>
                <a:spcPts val="200"/>
              </a:spcAft>
              <a:buNone/>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Προγραμματίζεται η Β' φάση για την προσθήκη </a:t>
            </a:r>
            <a:r>
              <a:rPr lang="en-GB" sz="1400" b="1" i="0" u="none" strike="noStrike" kern="1200" cap="none" spc="0" baseline="0" dirty="0">
                <a:solidFill>
                  <a:srgbClr val="F38C03"/>
                </a:solidFill>
                <a:uFillTx/>
                <a:latin typeface="Calibri" pitchFamily="34"/>
                <a:cs typeface="Calibri" pitchFamily="34"/>
              </a:rPr>
              <a:t>900</a:t>
            </a:r>
            <a:r>
              <a:rPr lang="el-GR" sz="1400" b="0" i="0" u="none" strike="noStrike" kern="1200" cap="none" spc="0" baseline="0" dirty="0">
                <a:solidFill>
                  <a:srgbClr val="404040"/>
                </a:solidFill>
                <a:uFillTx/>
                <a:latin typeface="Calibri" pitchFamily="34"/>
                <a:cs typeface="Calibri" pitchFamily="34"/>
              </a:rPr>
              <a:t> </a:t>
            </a:r>
            <a:r>
              <a:rPr lang="el-GR" sz="1400" b="0" i="0" u="none" strike="noStrike" kern="1200" cap="none" spc="0" baseline="0" dirty="0">
                <a:solidFill>
                  <a:srgbClr val="404040"/>
                </a:solidFill>
                <a:uFillTx/>
                <a:latin typeface="Calibri Light" pitchFamily="34"/>
                <a:cs typeface="Calibri Light" pitchFamily="34"/>
              </a:rPr>
              <a:t>κλινών (</a:t>
            </a:r>
            <a:r>
              <a:rPr lang="en-GB" sz="1400" b="0" i="0" u="none" strike="noStrike" kern="1200" cap="none" spc="0" baseline="0">
                <a:solidFill>
                  <a:srgbClr val="404040"/>
                </a:solidFill>
                <a:uFillTx/>
                <a:latin typeface="Calibri Light" pitchFamily="34"/>
                <a:cs typeface="Calibri Light" pitchFamily="34"/>
              </a:rPr>
              <a:t>900</a:t>
            </a:r>
            <a:r>
              <a:rPr lang="el-GR" sz="1400" b="0" i="0" u="none" strike="noStrike" kern="1200" cap="none" spc="0" baseline="0">
                <a:solidFill>
                  <a:srgbClr val="404040"/>
                </a:solidFill>
                <a:uFillTx/>
                <a:latin typeface="Calibri Light" pitchFamily="34"/>
                <a:cs typeface="Calibri Light" pitchFamily="34"/>
              </a:rPr>
              <a:t> </a:t>
            </a:r>
            <a:r>
              <a:rPr lang="el-GR" sz="1400" b="0" i="0" u="none" strike="noStrike" kern="1200" cap="none" spc="0" baseline="0" dirty="0">
                <a:solidFill>
                  <a:srgbClr val="404040"/>
                </a:solidFill>
                <a:uFillTx/>
                <a:latin typeface="Calibri Light" pitchFamily="34"/>
                <a:cs typeface="Calibri Light" pitchFamily="34"/>
              </a:rPr>
              <a:t>δωμάτια, κάποια δίκλινα),</a:t>
            </a:r>
            <a:br>
              <a:rPr lang="el-GR" sz="1400" b="0" i="0" u="none" strike="noStrike" kern="1200" cap="none" spc="0" baseline="0" dirty="0">
                <a:solidFill>
                  <a:srgbClr val="404040"/>
                </a:solidFill>
                <a:uFillTx/>
                <a:latin typeface="Calibri Light" pitchFamily="34"/>
                <a:cs typeface="Calibri Light" pitchFamily="34"/>
              </a:rPr>
            </a:br>
            <a:r>
              <a:rPr lang="el-GR" sz="1400" b="0" i="0" u="none" strike="noStrike" kern="1200" cap="none" spc="0" baseline="0" dirty="0">
                <a:solidFill>
                  <a:srgbClr val="404040"/>
                </a:solidFill>
                <a:uFillTx/>
                <a:latin typeface="Calibri Light" pitchFamily="34"/>
                <a:cs typeface="Calibri Light" pitchFamily="34"/>
              </a:rPr>
              <a:t>εντός της πανεπιστημιούπολης</a:t>
            </a:r>
          </a:p>
          <a:p>
            <a:pPr marL="0" marR="0" lvl="1" indent="0" algn="l" defTabSz="914400" rtl="0" fontAlgn="auto" hangingPunct="0">
              <a:lnSpc>
                <a:spcPct val="100000"/>
              </a:lnSpc>
              <a:spcBef>
                <a:spcPts val="300"/>
              </a:spcBef>
              <a:spcAft>
                <a:spcPts val="200"/>
              </a:spcAft>
              <a:buNone/>
              <a:tabLst/>
              <a:defRPr sz="1800" b="0" i="0" u="none" strike="noStrike" kern="0" cap="none" spc="0" baseline="0">
                <a:solidFill>
                  <a:srgbClr val="000000"/>
                </a:solidFill>
                <a:uFillTx/>
              </a:defRPr>
            </a:pPr>
            <a:endParaRPr lang="el-GR" sz="1200" b="0" i="0" u="none" strike="noStrike" kern="1200" cap="none" spc="0" baseline="0" dirty="0">
              <a:solidFill>
                <a:srgbClr val="404040"/>
              </a:solidFill>
              <a:uFillTx/>
              <a:latin typeface="Calibri Light" pitchFamily="34"/>
              <a:cs typeface="Calibri Light" pitchFamily="34"/>
            </a:endParaRPr>
          </a:p>
          <a:p>
            <a:pPr marL="457200" marR="0" lvl="1" indent="0" algn="l" defTabSz="914400" rtl="0" fontAlgn="auto" hangingPunct="0">
              <a:lnSpc>
                <a:spcPct val="100000"/>
              </a:lnSpc>
              <a:spcBef>
                <a:spcPts val="400"/>
              </a:spcBef>
              <a:spcAft>
                <a:spcPts val="0"/>
              </a:spcAft>
              <a:buNone/>
              <a:tabLst/>
              <a:defRPr sz="1800" b="0" i="0" u="none" strike="noStrike" kern="0" cap="none" spc="0" baseline="0">
                <a:solidFill>
                  <a:srgbClr val="000000"/>
                </a:solidFill>
                <a:uFillTx/>
              </a:defRPr>
            </a:pPr>
            <a:endParaRPr lang="el-GR" sz="1600" b="0" i="0" u="none" strike="noStrike" kern="1200" cap="none" spc="0" baseline="0" dirty="0">
              <a:solidFill>
                <a:srgbClr val="323130"/>
              </a:solidFill>
              <a:uFillTx/>
              <a:latin typeface="Calibri" pitchFamily="34"/>
              <a:cs typeface="Arial" pitchFamily="34"/>
            </a:endParaRPr>
          </a:p>
          <a:p>
            <a:pPr marL="457200" marR="0" lvl="1" indent="0" algn="l" defTabSz="914400" rtl="0" fontAlgn="auto" hangingPunct="0">
              <a:lnSpc>
                <a:spcPct val="100000"/>
              </a:lnSpc>
              <a:spcBef>
                <a:spcPts val="400"/>
              </a:spcBef>
              <a:spcAft>
                <a:spcPts val="0"/>
              </a:spcAft>
              <a:buNone/>
              <a:tabLst/>
              <a:defRPr sz="1800" b="0" i="0" u="none" strike="noStrike" kern="0" cap="none" spc="0" baseline="0">
                <a:solidFill>
                  <a:srgbClr val="000000"/>
                </a:solidFill>
                <a:uFillTx/>
              </a:defRPr>
            </a:pPr>
            <a:endParaRPr lang="el-GR" sz="1600" b="0" i="0" u="none" strike="noStrike" kern="1200" cap="none" spc="0" baseline="0" dirty="0">
              <a:solidFill>
                <a:srgbClr val="323130"/>
              </a:solidFill>
              <a:uFillTx/>
              <a:latin typeface="Calibri" pitchFamily="34"/>
              <a:cs typeface="Arial" pitchFamily="34"/>
            </a:endParaRPr>
          </a:p>
          <a:p>
            <a:pPr marL="0" marR="0" lvl="0" indent="0" algn="l" defTabSz="914400" rtl="0" fontAlgn="auto" hangingPunct="0">
              <a:lnSpc>
                <a:spcPct val="100000"/>
              </a:lnSpc>
              <a:spcBef>
                <a:spcPts val="400"/>
              </a:spcBef>
              <a:spcAft>
                <a:spcPts val="0"/>
              </a:spcAft>
              <a:buNone/>
              <a:tabLst/>
              <a:defRPr sz="1800" b="0" i="0" u="none" strike="noStrike" kern="0" cap="none" spc="0" baseline="0">
                <a:solidFill>
                  <a:srgbClr val="000000"/>
                </a:solidFill>
                <a:uFillTx/>
              </a:defRPr>
            </a:pPr>
            <a:endParaRPr lang="el-GR" sz="1600" b="0" i="0" u="none" strike="noStrike" kern="1200" cap="none" spc="0" baseline="0" dirty="0">
              <a:solidFill>
                <a:srgbClr val="000000"/>
              </a:solidFill>
              <a:uFillTx/>
              <a:latin typeface="Cambria" pitchFamily="18"/>
              <a:cs typeface="Arial" pitchFamily="34"/>
            </a:endParaRPr>
          </a:p>
          <a:p>
            <a:pPr marL="0" marR="0" lvl="1" indent="-179999" algn="l" defTabSz="914400" rtl="0" fontAlgn="auto" hangingPunct="0">
              <a:lnSpc>
                <a:spcPct val="15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endParaRPr lang="en-US" sz="1200" b="0" i="0" u="none" strike="noStrike" kern="1200" cap="none" spc="0" baseline="0" dirty="0">
              <a:solidFill>
                <a:srgbClr val="404040"/>
              </a:solidFill>
              <a:uFillTx/>
              <a:latin typeface="Calibri Light" pitchFamily="34"/>
              <a:cs typeface="Calibri Light" pitchFamily="34"/>
            </a:endParaRPr>
          </a:p>
          <a:p>
            <a:pPr marL="742950" marR="0" lvl="1" indent="-285750" algn="l" defTabSz="914400" rtl="0" fontAlgn="auto" hangingPunct="0">
              <a:lnSpc>
                <a:spcPct val="100000"/>
              </a:lnSpc>
              <a:spcBef>
                <a:spcPts val="400"/>
              </a:spcBef>
              <a:spcAft>
                <a:spcPts val="0"/>
              </a:spcAft>
              <a:buSzPts val="1600"/>
              <a:buBlip>
                <a:blip r:embed="rId3"/>
              </a:buBlip>
              <a:tabLst/>
              <a:defRPr sz="1800" b="0" i="0" u="none" strike="noStrike" kern="0" cap="none" spc="0" baseline="0">
                <a:solidFill>
                  <a:srgbClr val="000000"/>
                </a:solidFill>
                <a:uFillTx/>
              </a:defRPr>
            </a:pPr>
            <a:endParaRPr lang="el-GR" sz="1600" b="0" i="0" u="none" strike="noStrike" kern="1200" cap="none" spc="0" baseline="0" dirty="0">
              <a:solidFill>
                <a:srgbClr val="323130"/>
              </a:solidFill>
              <a:uFillTx/>
              <a:latin typeface="Calibri" pitchFamily="34"/>
              <a:cs typeface="Arial" pitchFamily="34"/>
            </a:endParaRPr>
          </a:p>
          <a:p>
            <a:pPr marL="457200" marR="0" lvl="1" indent="0" algn="l" defTabSz="914400" rtl="0" fontAlgn="auto" hangingPunct="0">
              <a:lnSpc>
                <a:spcPct val="100000"/>
              </a:lnSpc>
              <a:spcBef>
                <a:spcPts val="400"/>
              </a:spcBef>
              <a:spcAft>
                <a:spcPts val="0"/>
              </a:spcAft>
              <a:buNone/>
              <a:tabLst/>
              <a:defRPr sz="1800" b="0" i="0" u="none" strike="noStrike" kern="0" cap="none" spc="0" baseline="0">
                <a:solidFill>
                  <a:srgbClr val="000000"/>
                </a:solidFill>
                <a:uFillTx/>
              </a:defRPr>
            </a:pPr>
            <a:endParaRPr lang="el-GR" sz="1600" b="0" i="0" u="none" strike="noStrike" kern="1200" cap="none" spc="0" baseline="0" dirty="0">
              <a:solidFill>
                <a:srgbClr val="323130"/>
              </a:solidFill>
              <a:uFillTx/>
              <a:latin typeface="Calibri" pitchFamily="34"/>
              <a:cs typeface="Arial" pitchFamily="34"/>
            </a:endParaRPr>
          </a:p>
          <a:p>
            <a:pPr marL="457200" marR="0" lvl="1" indent="0" algn="l" defTabSz="914400" rtl="0" fontAlgn="auto" hangingPunct="0">
              <a:lnSpc>
                <a:spcPct val="100000"/>
              </a:lnSpc>
              <a:spcBef>
                <a:spcPts val="400"/>
              </a:spcBef>
              <a:spcAft>
                <a:spcPts val="0"/>
              </a:spcAft>
              <a:buNone/>
              <a:tabLst/>
              <a:defRPr sz="1800" b="0" i="0" u="none" strike="noStrike" kern="0" cap="none" spc="0" baseline="0">
                <a:solidFill>
                  <a:srgbClr val="000000"/>
                </a:solidFill>
                <a:uFillTx/>
              </a:defRPr>
            </a:pPr>
            <a:endParaRPr lang="el-GR" sz="1600" b="0" i="0" u="none" strike="noStrike" kern="1200" cap="none" spc="0" baseline="0" dirty="0">
              <a:solidFill>
                <a:srgbClr val="323130"/>
              </a:solidFill>
              <a:uFillTx/>
              <a:latin typeface="Calibri" pitchFamily="34"/>
              <a:cs typeface="Arial" pitchFamily="34"/>
            </a:endParaRPr>
          </a:p>
          <a:p>
            <a:pPr marL="0" marR="0" lvl="0" indent="0" algn="l" defTabSz="914400" rtl="0" fontAlgn="auto" hangingPunct="0">
              <a:lnSpc>
                <a:spcPct val="100000"/>
              </a:lnSpc>
              <a:spcBef>
                <a:spcPts val="400"/>
              </a:spcBef>
              <a:spcAft>
                <a:spcPts val="0"/>
              </a:spcAft>
              <a:buNone/>
              <a:tabLst/>
              <a:defRPr sz="1800" b="0" i="0" u="none" strike="noStrike" kern="0" cap="none" spc="0" baseline="0">
                <a:solidFill>
                  <a:srgbClr val="000000"/>
                </a:solidFill>
                <a:uFillTx/>
              </a:defRPr>
            </a:pPr>
            <a:endParaRPr lang="el-GR" sz="1600" b="0" i="0" u="none" strike="noStrike" kern="1200" cap="none" spc="0" baseline="0" dirty="0">
              <a:solidFill>
                <a:srgbClr val="000000"/>
              </a:solidFill>
              <a:uFillTx/>
              <a:latin typeface="Cambria" pitchFamily="18"/>
              <a:cs typeface="Arial" pitchFamily="34"/>
            </a:endParaRPr>
          </a:p>
          <a:p>
            <a:pPr marL="171450" marR="0" lvl="0" indent="-171450" algn="l" defTabSz="914400" rtl="0" fontAlgn="auto" hangingPunct="0">
              <a:lnSpc>
                <a:spcPct val="15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endParaRPr lang="el-GR" sz="1400" b="0" i="0" u="none" strike="noStrike" kern="1200" cap="none" spc="0" baseline="0" dirty="0">
              <a:solidFill>
                <a:srgbClr val="404040"/>
              </a:solidFill>
              <a:uFillTx/>
              <a:latin typeface="Calibri Light" pitchFamily="34"/>
              <a:cs typeface="Calibri Light" pitchFamily="34"/>
            </a:endParaRPr>
          </a:p>
        </p:txBody>
      </p:sp>
      <p:sp>
        <p:nvSpPr>
          <p:cNvPr id="5" name="TextBox 9">
            <a:extLst>
              <a:ext uri="{FF2B5EF4-FFF2-40B4-BE49-F238E27FC236}">
                <a16:creationId xmlns:a16="http://schemas.microsoft.com/office/drawing/2014/main" id="{4F75F684-5B3C-0EAC-CAA4-1F7E4682218F}"/>
              </a:ext>
            </a:extLst>
          </p:cNvPr>
          <p:cNvSpPr txBox="1"/>
          <p:nvPr/>
        </p:nvSpPr>
        <p:spPr>
          <a:xfrm>
            <a:off x="1066803" y="1447796"/>
            <a:ext cx="4572000" cy="3683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Φοιτητικές Εστίες</a:t>
            </a:r>
            <a:endParaRPr lang="en-US" sz="2400" b="0" i="0" u="none" strike="noStrike" kern="1200" cap="none" spc="0" baseline="0">
              <a:solidFill>
                <a:srgbClr val="404040"/>
              </a:solidFill>
              <a:uFillTx/>
              <a:latin typeface="Calibri Light" pitchFamily="34"/>
              <a:cs typeface="Calibri Light" pitchFamily="34"/>
            </a:endParaRPr>
          </a:p>
        </p:txBody>
      </p:sp>
      <p:pic>
        <p:nvPicPr>
          <p:cNvPr id="6" name="Εικόνα 2">
            <a:extLst>
              <a:ext uri="{FF2B5EF4-FFF2-40B4-BE49-F238E27FC236}">
                <a16:creationId xmlns:a16="http://schemas.microsoft.com/office/drawing/2014/main" id="{964259DE-9656-C190-801F-F3C239BD2C0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581403" y="4267203"/>
            <a:ext cx="3657600" cy="2286000"/>
          </a:xfrm>
          <a:prstGeom prst="rect">
            <a:avLst/>
          </a:prstGeom>
          <a:noFill/>
          <a:ln cap="flat">
            <a:noFill/>
          </a:ln>
        </p:spPr>
      </p:pic>
      <p:pic>
        <p:nvPicPr>
          <p:cNvPr id="7" name="Εικόνα 9">
            <a:extLst>
              <a:ext uri="{FF2B5EF4-FFF2-40B4-BE49-F238E27FC236}">
                <a16:creationId xmlns:a16="http://schemas.microsoft.com/office/drawing/2014/main" id="{A32E3BA4-3011-B714-D65B-306691AB401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04796" y="4267203"/>
            <a:ext cx="3352803" cy="2286000"/>
          </a:xfrm>
          <a:prstGeom prst="rect">
            <a:avLst/>
          </a:prstGeom>
          <a:noFill/>
          <a:ln cap="flat">
            <a:noFill/>
          </a:ln>
        </p:spPr>
      </p:pic>
      <p:pic>
        <p:nvPicPr>
          <p:cNvPr id="8" name="Εικόνα 11">
            <a:extLst>
              <a:ext uri="{FF2B5EF4-FFF2-40B4-BE49-F238E27FC236}">
                <a16:creationId xmlns:a16="http://schemas.microsoft.com/office/drawing/2014/main" id="{1A37286F-65D6-BCD7-D263-D75D322C6593}"/>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210428" y="4267203"/>
            <a:ext cx="1628775" cy="2286000"/>
          </a:xfrm>
          <a:prstGeom prst="rect">
            <a:avLst/>
          </a:prstGeom>
          <a:noFill/>
          <a:ln cap="flat">
            <a:noFill/>
          </a:ln>
        </p:spPr>
      </p:pic>
      <p:sp>
        <p:nvSpPr>
          <p:cNvPr id="9" name="Θέση αριθμού διαφάνειας 1">
            <a:extLst>
              <a:ext uri="{FF2B5EF4-FFF2-40B4-BE49-F238E27FC236}">
                <a16:creationId xmlns:a16="http://schemas.microsoft.com/office/drawing/2014/main" id="{C0CBCB32-A370-6F10-606F-25D93503423C}"/>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F4EAE2F-D1DD-2E47-92F1-388CBFC2A78D}" type="slidenum">
              <a:rPr/>
              <a:t>15</a:t>
            </a:fld>
            <a:endParaRPr lang="en-US" sz="1000" b="0" i="0" u="none" strike="noStrike" kern="1200" cap="none" spc="0" baseline="0">
              <a:solidFill>
                <a:srgbClr val="898989"/>
              </a:solidFill>
              <a:uFillTx/>
              <a:latin typeface="Calibri" pitchFamily="34"/>
              <a:cs typeface="Arial" pitchFamily="3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05">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EF3B30A3-5D3E-AA65-5450-0F489F3B0936}"/>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5E5EEB0-06DE-424E-9D9F-37F2BEBFAB41}" type="slidenum">
              <a:rPr/>
              <a:t>16</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3">
            <a:extLst>
              <a:ext uri="{FF2B5EF4-FFF2-40B4-BE49-F238E27FC236}">
                <a16:creationId xmlns:a16="http://schemas.microsoft.com/office/drawing/2014/main" id="{91A6904F-CC6C-EBAD-CBE1-D5487209191E}"/>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EC2C96D6-6DBC-ED88-535D-3D0D6AA5541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4A42A607-4B72-065B-3E0B-A921BCAF9F20}"/>
              </a:ext>
            </a:extLst>
          </p:cNvPr>
          <p:cNvSpPr txBox="1"/>
          <p:nvPr/>
        </p:nvSpPr>
        <p:spPr>
          <a:xfrm>
            <a:off x="796343" y="1607819"/>
            <a:ext cx="4239295" cy="4831617"/>
          </a:xfrm>
          <a:prstGeom prst="rect">
            <a:avLst/>
          </a:prstGeom>
          <a:noFill/>
          <a:ln cap="flat">
            <a:noFill/>
          </a:ln>
        </p:spPr>
        <p:txBody>
          <a:bodyPr vert="horz" wrap="square" lIns="0" tIns="0" rIns="0" bIns="0" anchor="t" anchorCtr="0" compatLnSpc="1">
            <a:noAutofit/>
          </a:bodyPr>
          <a:lstStyle/>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Οι σύγχρονες και άρτιες εξωτερικές και εσωτερικές αθλητικές εγκαταστάσεις του Αθλητικού Κέντρου του Πανεπιστημίου Κύπρου λειτουργούν από το 2006 και το 2008 αντίστοιχα.</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1" i="0" u="none" strike="noStrike" kern="1200" cap="none" spc="0" baseline="0" dirty="0">
                <a:solidFill>
                  <a:srgbClr val="404040"/>
                </a:solidFill>
                <a:uFillTx/>
                <a:latin typeface="Calibri Light" pitchFamily="34"/>
                <a:cs typeface="Calibri Light" pitchFamily="34"/>
              </a:rPr>
              <a:t>Οι εξωτερικές εγκαταστάσεις περιλαμβάνουν:</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endParaRPr lang="el-GR" sz="1100" b="0" i="0" u="none" strike="noStrike" kern="1200" cap="none" spc="0" baseline="0" dirty="0">
              <a:solidFill>
                <a:srgbClr val="404040"/>
              </a:solidFill>
              <a:uFillTx/>
              <a:latin typeface="Calibri Light" pitchFamily="34"/>
              <a:cs typeface="Calibri Light" pitchFamily="34"/>
            </a:endParaRP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Ένα (1) γήπεδο Ποδοσφαίρου (συνθετικός χλοοτάπητας)</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Δυο (2) γήπεδα </a:t>
            </a:r>
            <a:r>
              <a:rPr lang="el-GR" sz="1100" b="0" i="0" u="none" strike="noStrike" kern="1200" cap="none" spc="0" baseline="0" dirty="0" err="1">
                <a:solidFill>
                  <a:srgbClr val="404040"/>
                </a:solidFill>
                <a:uFillTx/>
                <a:latin typeface="Calibri Light" pitchFamily="34"/>
                <a:cs typeface="Calibri Light" pitchFamily="34"/>
              </a:rPr>
              <a:t>Futsal</a:t>
            </a:r>
            <a:r>
              <a:rPr lang="el-GR" sz="1100" b="0" i="0" u="none" strike="noStrike" kern="1200" cap="none" spc="0" baseline="0" dirty="0">
                <a:solidFill>
                  <a:srgbClr val="404040"/>
                </a:solidFill>
                <a:uFillTx/>
                <a:latin typeface="Calibri Light" pitchFamily="34"/>
                <a:cs typeface="Calibri Light" pitchFamily="34"/>
              </a:rPr>
              <a:t> (συνθετικός χλοοτάπητας)</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Τρία (3) γήπεδα Αντισφαίρισης (</a:t>
            </a:r>
            <a:r>
              <a:rPr lang="el-GR" sz="1100" b="0" i="0" u="none" strike="noStrike" kern="1200" cap="none" spc="0" baseline="0" dirty="0" err="1">
                <a:solidFill>
                  <a:srgbClr val="404040"/>
                </a:solidFill>
                <a:uFillTx/>
                <a:latin typeface="Calibri Light" pitchFamily="34"/>
                <a:cs typeface="Calibri Light" pitchFamily="34"/>
              </a:rPr>
              <a:t>Hard</a:t>
            </a:r>
            <a:r>
              <a:rPr lang="el-GR" sz="1100" b="0" i="0" u="none" strike="noStrike" kern="1200" cap="none" spc="0" baseline="0" dirty="0">
                <a:solidFill>
                  <a:srgbClr val="404040"/>
                </a:solidFill>
                <a:uFillTx/>
                <a:latin typeface="Calibri Light" pitchFamily="34"/>
                <a:cs typeface="Calibri Light" pitchFamily="34"/>
              </a:rPr>
              <a:t> </a:t>
            </a:r>
            <a:r>
              <a:rPr lang="el-GR" sz="1100" b="0" i="0" u="none" strike="noStrike" kern="1200" cap="none" spc="0" baseline="0" dirty="0" err="1">
                <a:solidFill>
                  <a:srgbClr val="404040"/>
                </a:solidFill>
                <a:uFillTx/>
                <a:latin typeface="Calibri Light" pitchFamily="34"/>
                <a:cs typeface="Calibri Light" pitchFamily="34"/>
              </a:rPr>
              <a:t>court</a:t>
            </a:r>
            <a:r>
              <a:rPr lang="el-GR" sz="1100" b="0" i="0" u="none" strike="noStrike" kern="1200" cap="none" spc="0" baseline="0" dirty="0">
                <a:solidFill>
                  <a:srgbClr val="404040"/>
                </a:solidFill>
                <a:uFillTx/>
                <a:latin typeface="Calibri Light" pitchFamily="34"/>
                <a:cs typeface="Calibri Light" pitchFamily="34"/>
              </a:rPr>
              <a:t>)</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Ένα (1) γήπεδο Καλαθόσφαιρας</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Ένα (1) γήπεδο </a:t>
            </a:r>
            <a:r>
              <a:rPr lang="el-GR" sz="1100" b="0" i="0" u="none" strike="noStrike" kern="1200" cap="none" spc="0" baseline="0" dirty="0" err="1">
                <a:solidFill>
                  <a:srgbClr val="404040"/>
                </a:solidFill>
                <a:uFillTx/>
                <a:latin typeface="Calibri Light" pitchFamily="34"/>
                <a:cs typeface="Calibri Light" pitchFamily="34"/>
              </a:rPr>
              <a:t>Πετόσφαιρας</a:t>
            </a:r>
            <a:endParaRPr lang="el-GR" sz="1100" b="0" i="0" u="none" strike="noStrike" kern="1200" cap="none" spc="0" baseline="0" dirty="0">
              <a:solidFill>
                <a:srgbClr val="404040"/>
              </a:solidFill>
              <a:uFillTx/>
              <a:latin typeface="Calibri Light" pitchFamily="34"/>
              <a:cs typeface="Calibri Light" pitchFamily="34"/>
            </a:endParaRP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Ένα (1) γήπεδο Beach </a:t>
            </a:r>
            <a:r>
              <a:rPr lang="el-GR" sz="1100" b="0" i="0" u="none" strike="noStrike" kern="1200" cap="none" spc="0" baseline="0" dirty="0" err="1">
                <a:solidFill>
                  <a:srgbClr val="404040"/>
                </a:solidFill>
                <a:uFillTx/>
                <a:latin typeface="Calibri Light" pitchFamily="34"/>
                <a:cs typeface="Calibri Light" pitchFamily="34"/>
              </a:rPr>
              <a:t>Soccer</a:t>
            </a:r>
            <a:endParaRPr lang="el-GR" sz="1100" b="0" i="0" u="none" strike="noStrike" kern="1200" cap="none" spc="0" baseline="0" dirty="0">
              <a:solidFill>
                <a:srgbClr val="404040"/>
              </a:solidFill>
              <a:uFillTx/>
              <a:latin typeface="Calibri Light" pitchFamily="34"/>
              <a:cs typeface="Calibri Light" pitchFamily="34"/>
            </a:endParaRP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Ένα (1) γήπεδο Beach </a:t>
            </a:r>
            <a:r>
              <a:rPr lang="el-GR" sz="1100" b="0" i="0" u="none" strike="noStrike" kern="1200" cap="none" spc="0" baseline="0" dirty="0" err="1">
                <a:solidFill>
                  <a:srgbClr val="404040"/>
                </a:solidFill>
                <a:uFillTx/>
                <a:latin typeface="Calibri Light" pitchFamily="34"/>
                <a:cs typeface="Calibri Light" pitchFamily="34"/>
              </a:rPr>
              <a:t>Handball</a:t>
            </a:r>
            <a:endParaRPr lang="el-GR" sz="1100" b="0" i="0" u="none" strike="noStrike" kern="1200" cap="none" spc="0" baseline="0" dirty="0">
              <a:solidFill>
                <a:srgbClr val="404040"/>
              </a:solidFill>
              <a:uFillTx/>
              <a:latin typeface="Calibri Light" pitchFamily="34"/>
              <a:cs typeface="Calibri Light" pitchFamily="34"/>
            </a:endParaRP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Τρία (3) γήπεδα Beach </a:t>
            </a:r>
            <a:r>
              <a:rPr lang="el-GR" sz="1100" b="0" i="0" u="none" strike="noStrike" kern="1200" cap="none" spc="0" baseline="0" dirty="0" err="1">
                <a:solidFill>
                  <a:srgbClr val="404040"/>
                </a:solidFill>
                <a:uFillTx/>
                <a:latin typeface="Calibri Light" pitchFamily="34"/>
                <a:cs typeface="Calibri Light" pitchFamily="34"/>
              </a:rPr>
              <a:t>Volley</a:t>
            </a:r>
            <a:endParaRPr lang="el-GR" sz="1100" b="0" i="0" u="none" strike="noStrike" kern="1200" cap="none" spc="0" baseline="0" dirty="0">
              <a:solidFill>
                <a:srgbClr val="404040"/>
              </a:solidFill>
              <a:uFillTx/>
              <a:latin typeface="Calibri Light" pitchFamily="34"/>
              <a:cs typeface="Calibri Light" pitchFamily="34"/>
            </a:endParaRP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endParaRPr lang="el-GR" sz="1100" b="0" i="0" u="none" strike="noStrike" kern="1200" cap="none" spc="0" baseline="0" dirty="0">
              <a:solidFill>
                <a:srgbClr val="404040"/>
              </a:solidFill>
              <a:uFillTx/>
              <a:latin typeface="Calibri Light" pitchFamily="34"/>
              <a:cs typeface="Calibri Light" pitchFamily="34"/>
            </a:endParaRP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1" i="0" u="none" strike="noStrike" kern="1200" cap="none" spc="0" baseline="0" dirty="0">
                <a:solidFill>
                  <a:srgbClr val="404040"/>
                </a:solidFill>
                <a:uFillTx/>
                <a:latin typeface="Calibri Light" pitchFamily="34"/>
                <a:cs typeface="Calibri Light" pitchFamily="34"/>
              </a:rPr>
              <a:t>Οι εσωτερικές εγκαταστάσεις περιλαμβάνουν:</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endParaRPr lang="el-GR" sz="1100" b="0" i="0" u="none" strike="noStrike" kern="1200" cap="none" spc="0" baseline="0" dirty="0">
              <a:solidFill>
                <a:srgbClr val="404040"/>
              </a:solidFill>
              <a:uFillTx/>
              <a:latin typeface="Calibri Light" pitchFamily="34"/>
              <a:cs typeface="Calibri Light" pitchFamily="34"/>
            </a:endParaRP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Αγωνιστική Αίθουσα (Χωρητικότητα: 1500 </a:t>
            </a:r>
            <a:r>
              <a:rPr lang="el-GR" sz="1100" dirty="0">
                <a:solidFill>
                  <a:srgbClr val="404040"/>
                </a:solidFill>
                <a:latin typeface="Calibri Light" pitchFamily="34"/>
                <a:cs typeface="Calibri Light" pitchFamily="34"/>
              </a:rPr>
              <a:t>θέσεις</a:t>
            </a:r>
            <a:r>
              <a:rPr lang="el-GR" sz="1100" b="0" i="0" u="none" strike="noStrike" kern="1200" cap="none" spc="0" baseline="0" dirty="0">
                <a:solidFill>
                  <a:srgbClr val="404040"/>
                </a:solidFill>
                <a:uFillTx/>
                <a:latin typeface="Calibri Light" pitchFamily="34"/>
                <a:cs typeface="Calibri Light" pitchFamily="34"/>
              </a:rPr>
              <a:t>)</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Αίθουσα Οργάνων Γυμναστικής</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Αίθουσα Αεροβικής Γυμναστικής</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Αίθουσα Πολεμικών Τεχνών</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Τρία  (3) γήπεδα </a:t>
            </a:r>
            <a:r>
              <a:rPr lang="el-GR" sz="1100" b="0" i="0" u="none" strike="noStrike" kern="1200" cap="none" spc="0" baseline="0" dirty="0" err="1">
                <a:solidFill>
                  <a:srgbClr val="404040"/>
                </a:solidFill>
                <a:uFillTx/>
                <a:latin typeface="Calibri Light" pitchFamily="34"/>
                <a:cs typeface="Calibri Light" pitchFamily="34"/>
              </a:rPr>
              <a:t>Squash</a:t>
            </a:r>
            <a:r>
              <a:rPr lang="el-GR" sz="1100" b="0" i="0" u="none" strike="noStrike" kern="1200" cap="none" spc="0" baseline="0" dirty="0">
                <a:solidFill>
                  <a:srgbClr val="404040"/>
                </a:solidFill>
                <a:uFillTx/>
                <a:latin typeface="Calibri Light" pitchFamily="34"/>
                <a:cs typeface="Calibri Light" pitchFamily="34"/>
              </a:rPr>
              <a:t> </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Γραφεία Διοίκησης και Προπονητών</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Δυο (2) Σάουνες </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Καφετέρια</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endParaRPr lang="el-GR" sz="1300" b="0" i="0" u="none" strike="noStrike" kern="1200" cap="none" spc="0" baseline="0" dirty="0">
              <a:solidFill>
                <a:srgbClr val="404040"/>
              </a:solidFill>
              <a:uFillTx/>
              <a:latin typeface="Calibri Light" pitchFamily="34"/>
              <a:cs typeface="Calibri Light" pitchFamily="34"/>
            </a:endParaRPr>
          </a:p>
        </p:txBody>
      </p:sp>
      <p:sp>
        <p:nvSpPr>
          <p:cNvPr id="6" name="TextBox 9">
            <a:extLst>
              <a:ext uri="{FF2B5EF4-FFF2-40B4-BE49-F238E27FC236}">
                <a16:creationId xmlns:a16="http://schemas.microsoft.com/office/drawing/2014/main" id="{6D052683-3C03-1332-6570-C7C6A7F8A774}"/>
              </a:ext>
            </a:extLst>
          </p:cNvPr>
          <p:cNvSpPr txBox="1"/>
          <p:nvPr/>
        </p:nvSpPr>
        <p:spPr>
          <a:xfrm>
            <a:off x="783465" y="1203095"/>
            <a:ext cx="3886200" cy="36988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dirty="0">
                <a:solidFill>
                  <a:srgbClr val="404040"/>
                </a:solidFill>
                <a:uFillTx/>
                <a:latin typeface="Calibri Light" pitchFamily="34"/>
                <a:cs typeface="Calibri Light" pitchFamily="34"/>
              </a:rPr>
              <a:t>Αθλητικό Κέντρο</a:t>
            </a:r>
            <a:endParaRPr lang="en-US" sz="2400" b="0" i="0" u="none" strike="noStrike" kern="1200" cap="none" spc="0" baseline="0" dirty="0">
              <a:solidFill>
                <a:srgbClr val="404040"/>
              </a:solidFill>
              <a:uFillTx/>
              <a:latin typeface="Calibri Light" pitchFamily="34"/>
              <a:cs typeface="Calibri Light" pitchFamily="34"/>
            </a:endParaRPr>
          </a:p>
        </p:txBody>
      </p:sp>
      <p:pic>
        <p:nvPicPr>
          <p:cNvPr id="10" name="Picture 9">
            <a:extLst>
              <a:ext uri="{FF2B5EF4-FFF2-40B4-BE49-F238E27FC236}">
                <a16:creationId xmlns:a16="http://schemas.microsoft.com/office/drawing/2014/main" id="{4621F02F-B3F8-67C1-C7A3-0B80C7B809C5}"/>
              </a:ext>
            </a:extLst>
          </p:cNvPr>
          <p:cNvPicPr>
            <a:picLocks noChangeAspect="1"/>
          </p:cNvPicPr>
          <p:nvPr/>
        </p:nvPicPr>
        <p:blipFill>
          <a:blip r:embed="rId3"/>
          <a:stretch>
            <a:fillRect/>
          </a:stretch>
        </p:blipFill>
        <p:spPr>
          <a:xfrm>
            <a:off x="5242240" y="725791"/>
            <a:ext cx="3596952" cy="2389839"/>
          </a:xfrm>
          <a:prstGeom prst="rect">
            <a:avLst/>
          </a:prstGeom>
        </p:spPr>
      </p:pic>
      <p:pic>
        <p:nvPicPr>
          <p:cNvPr id="11" name="Picture 10">
            <a:extLst>
              <a:ext uri="{FF2B5EF4-FFF2-40B4-BE49-F238E27FC236}">
                <a16:creationId xmlns:a16="http://schemas.microsoft.com/office/drawing/2014/main" id="{1581B7AB-62F1-53B8-28D1-4CFA98A2DBF2}"/>
              </a:ext>
            </a:extLst>
          </p:cNvPr>
          <p:cNvPicPr>
            <a:picLocks noChangeAspect="1"/>
          </p:cNvPicPr>
          <p:nvPr/>
        </p:nvPicPr>
        <p:blipFill>
          <a:blip r:embed="rId4"/>
          <a:stretch>
            <a:fillRect/>
          </a:stretch>
        </p:blipFill>
        <p:spPr>
          <a:xfrm>
            <a:off x="5230047" y="3381071"/>
            <a:ext cx="3609145" cy="289585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3">
            <a:extLst>
              <a:ext uri="{FF2B5EF4-FFF2-40B4-BE49-F238E27FC236}">
                <a16:creationId xmlns:a16="http://schemas.microsoft.com/office/drawing/2014/main" id="{338FD5CD-634F-F2FE-AAA4-DA208132B367}"/>
              </a:ext>
            </a:extLst>
          </p:cNvPr>
          <p:cNvSpPr/>
          <p:nvPr/>
        </p:nvSpPr>
        <p:spPr>
          <a:xfrm>
            <a:off x="304802" y="287972"/>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Picture 3">
            <a:extLst>
              <a:ext uri="{FF2B5EF4-FFF2-40B4-BE49-F238E27FC236}">
                <a16:creationId xmlns:a16="http://schemas.microsoft.com/office/drawing/2014/main" id="{3B79E2B2-13A1-1C4D-8B2F-1A514C9A3A0B}"/>
              </a:ext>
            </a:extLst>
          </p:cNvPr>
          <p:cNvPicPr>
            <a:picLocks noChangeAspect="1"/>
          </p:cNvPicPr>
          <p:nvPr/>
        </p:nvPicPr>
        <p:blipFill>
          <a:blip r:embed="rId2"/>
          <a:stretch>
            <a:fillRect/>
          </a:stretch>
        </p:blipFill>
        <p:spPr>
          <a:xfrm>
            <a:off x="5644617" y="294282"/>
            <a:ext cx="3194581" cy="1926503"/>
          </a:xfrm>
          <a:prstGeom prst="rect">
            <a:avLst/>
          </a:prstGeom>
        </p:spPr>
      </p:pic>
      <p:pic>
        <p:nvPicPr>
          <p:cNvPr id="5" name="Picture 4">
            <a:extLst>
              <a:ext uri="{FF2B5EF4-FFF2-40B4-BE49-F238E27FC236}">
                <a16:creationId xmlns:a16="http://schemas.microsoft.com/office/drawing/2014/main" id="{56646A02-1A26-7E67-29FB-12268AFE7594}"/>
              </a:ext>
            </a:extLst>
          </p:cNvPr>
          <p:cNvPicPr>
            <a:picLocks noChangeAspect="1"/>
          </p:cNvPicPr>
          <p:nvPr/>
        </p:nvPicPr>
        <p:blipFill>
          <a:blip r:embed="rId3"/>
          <a:stretch>
            <a:fillRect/>
          </a:stretch>
        </p:blipFill>
        <p:spPr>
          <a:xfrm>
            <a:off x="5644616" y="2311963"/>
            <a:ext cx="3194581" cy="2219136"/>
          </a:xfrm>
          <a:prstGeom prst="rect">
            <a:avLst/>
          </a:prstGeom>
        </p:spPr>
      </p:pic>
      <p:pic>
        <p:nvPicPr>
          <p:cNvPr id="6" name="Picture 5">
            <a:extLst>
              <a:ext uri="{FF2B5EF4-FFF2-40B4-BE49-F238E27FC236}">
                <a16:creationId xmlns:a16="http://schemas.microsoft.com/office/drawing/2014/main" id="{9EA45646-AEE0-6B4B-99EE-BB5567DABA45}"/>
              </a:ext>
            </a:extLst>
          </p:cNvPr>
          <p:cNvPicPr>
            <a:picLocks noChangeAspect="1"/>
          </p:cNvPicPr>
          <p:nvPr/>
        </p:nvPicPr>
        <p:blipFill>
          <a:blip r:embed="rId4"/>
          <a:stretch>
            <a:fillRect/>
          </a:stretch>
        </p:blipFill>
        <p:spPr>
          <a:xfrm>
            <a:off x="5644616" y="4648036"/>
            <a:ext cx="3194581" cy="1889924"/>
          </a:xfrm>
          <a:prstGeom prst="rect">
            <a:avLst/>
          </a:prstGeom>
        </p:spPr>
      </p:pic>
      <p:sp>
        <p:nvSpPr>
          <p:cNvPr id="8" name="TextBox 9">
            <a:extLst>
              <a:ext uri="{FF2B5EF4-FFF2-40B4-BE49-F238E27FC236}">
                <a16:creationId xmlns:a16="http://schemas.microsoft.com/office/drawing/2014/main" id="{6B4C6B85-ABBF-6A25-AE50-E5DCB477C98E}"/>
              </a:ext>
            </a:extLst>
          </p:cNvPr>
          <p:cNvSpPr txBox="1"/>
          <p:nvPr/>
        </p:nvSpPr>
        <p:spPr>
          <a:xfrm>
            <a:off x="626773" y="1078546"/>
            <a:ext cx="3661890" cy="307777"/>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000" b="0" i="0" u="none" strike="noStrike" kern="1200" cap="none" spc="0" baseline="0" dirty="0">
                <a:solidFill>
                  <a:srgbClr val="404040"/>
                </a:solidFill>
                <a:uFillTx/>
                <a:latin typeface="Calibri Light" pitchFamily="34"/>
                <a:cs typeface="Calibri Light" pitchFamily="34"/>
              </a:rPr>
              <a:t>Δράσεις Αθλητικού Κέντρου </a:t>
            </a:r>
            <a:endParaRPr lang="en-US" sz="2000" b="0" i="0" u="none" strike="noStrike" kern="1200" cap="none" spc="0" baseline="0" dirty="0">
              <a:solidFill>
                <a:srgbClr val="404040"/>
              </a:solidFill>
              <a:uFillTx/>
              <a:latin typeface="Calibri Light" pitchFamily="34"/>
              <a:cs typeface="Calibri Light" pitchFamily="34"/>
            </a:endParaRPr>
          </a:p>
        </p:txBody>
      </p:sp>
      <p:pic>
        <p:nvPicPr>
          <p:cNvPr id="9" name="Εικόνα 3">
            <a:extLst>
              <a:ext uri="{FF2B5EF4-FFF2-40B4-BE49-F238E27FC236}">
                <a16:creationId xmlns:a16="http://schemas.microsoft.com/office/drawing/2014/main" id="{557FD352-A629-6347-2518-BD5B81B6845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766511" y="457707"/>
            <a:ext cx="2019296" cy="528642"/>
          </a:xfrm>
          <a:prstGeom prst="rect">
            <a:avLst/>
          </a:prstGeom>
          <a:noFill/>
          <a:ln cap="flat">
            <a:noFill/>
          </a:ln>
        </p:spPr>
      </p:pic>
      <p:sp>
        <p:nvSpPr>
          <p:cNvPr id="10" name="Rectangle 4">
            <a:extLst>
              <a:ext uri="{FF2B5EF4-FFF2-40B4-BE49-F238E27FC236}">
                <a16:creationId xmlns:a16="http://schemas.microsoft.com/office/drawing/2014/main" id="{9E99E059-3915-7B22-4127-A2ABA5CB3F12}"/>
              </a:ext>
            </a:extLst>
          </p:cNvPr>
          <p:cNvSpPr txBox="1"/>
          <p:nvPr/>
        </p:nvSpPr>
        <p:spPr>
          <a:xfrm>
            <a:off x="605836" y="1414550"/>
            <a:ext cx="4507077" cy="5123410"/>
          </a:xfrm>
          <a:prstGeom prst="rect">
            <a:avLst/>
          </a:prstGeom>
          <a:noFill/>
          <a:ln cap="flat">
            <a:noFill/>
          </a:ln>
        </p:spPr>
        <p:txBody>
          <a:bodyPr vert="horz" wrap="square" lIns="0" tIns="0" rIns="0" bIns="0" anchor="t" anchorCtr="0" compatLnSpc="1">
            <a:noAutofit/>
          </a:bodyPr>
          <a:lstStyle/>
          <a:p>
            <a:pPr marR="0" lvl="0" algn="l" defTabSz="914400" rtl="0" fontAlgn="auto" hangingPunct="0">
              <a:lnSpc>
                <a:spcPct val="100000"/>
              </a:lnSpc>
              <a:spcBef>
                <a:spcPts val="300"/>
              </a:spcBef>
              <a:spcAft>
                <a:spcPts val="0"/>
              </a:spcAft>
              <a:buClr>
                <a:srgbClr val="F7921C"/>
              </a:buClr>
              <a:buSzPct val="100000"/>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Το Αθλητικό Κέντρο προσφέρει υπηρεσίες και καλύπτει ανάγκες της κοινωνίας, των αποφοίτων και της πανεπιστημιακής κοινότητας στον ακαδημαϊκό, αγωνιστικό και ψυχαγωγικό τομέα, όπως περιγράφονται πιο κάτω.</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endParaRPr lang="el-GR" sz="800" b="0" i="0" u="none" strike="noStrike" kern="1200" cap="none" spc="0" baseline="0" dirty="0">
              <a:solidFill>
                <a:srgbClr val="404040"/>
              </a:solidFill>
              <a:uFillTx/>
              <a:latin typeface="Calibri Light" pitchFamily="34"/>
              <a:cs typeface="Calibri Light" pitchFamily="34"/>
            </a:endParaRP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Διδασκαλία επιλεγόμενων Μαθημάτων Αθλητισμού</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Εισδοχή Φοιτητών με ειδικά κριτήρια Αθλητισμού</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Συμμετοχή σε ερευνητικά προγράμματα</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Διοργάνωση Αθλητικής Καλοκαιρινής Σχολής για παιδιά</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Διοργάνωση Τοπικών και Διεθνών αθλητικών διοργανώσεων /εκδηλώσεων</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Τελετή βράβευσης αθλητών και πρωταθλημάτων</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Ενοικίαση Αθλητικών Εγκαταστάσεων</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Ακαδημίες Αθλητικού Πανεπιστημιακού Ομίλου Κύπρου</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Αθλοπαιδιές /Εκγύμναση:</a:t>
            </a:r>
          </a:p>
          <a:p>
            <a:pPr marR="0" lvl="0" algn="l" defTabSz="914400" rtl="0" fontAlgn="auto" hangingPunct="0">
              <a:lnSpc>
                <a:spcPct val="100000"/>
              </a:lnSpc>
              <a:spcBef>
                <a:spcPts val="300"/>
              </a:spcBef>
              <a:spcAft>
                <a:spcPts val="0"/>
              </a:spcAft>
              <a:buClr>
                <a:srgbClr val="F7921C"/>
              </a:buClr>
              <a:buSzPct val="100000"/>
              <a:tabLst/>
              <a:defRPr sz="1800" b="0" i="0" u="none" strike="noStrike" kern="0" cap="none" spc="0" baseline="0">
                <a:solidFill>
                  <a:srgbClr val="000000"/>
                </a:solidFill>
                <a:uFillTx/>
              </a:defRPr>
            </a:pPr>
            <a:r>
              <a:rPr lang="en-GB" sz="1100" b="0" i="0" u="none" strike="noStrike" kern="1200" cap="none" spc="0" baseline="0" dirty="0">
                <a:solidFill>
                  <a:srgbClr val="404040"/>
                </a:solidFill>
                <a:uFillTx/>
                <a:latin typeface="Calibri Light" pitchFamily="34"/>
                <a:cs typeface="Calibri Light" pitchFamily="34"/>
              </a:rPr>
              <a:t>      </a:t>
            </a:r>
            <a:r>
              <a:rPr lang="el-GR" sz="1100" b="0" i="0" u="none" strike="noStrike" kern="1200" cap="none" spc="0" baseline="0" dirty="0">
                <a:solidFill>
                  <a:srgbClr val="404040"/>
                </a:solidFill>
                <a:uFillTx/>
                <a:latin typeface="Calibri Light" pitchFamily="34"/>
                <a:cs typeface="Calibri Light" pitchFamily="34"/>
              </a:rPr>
              <a:t>- Γυμναστήριο</a:t>
            </a:r>
          </a:p>
          <a:p>
            <a:pPr marR="0" lvl="0" algn="l" defTabSz="914400" rtl="0" fontAlgn="auto" hangingPunct="0">
              <a:lnSpc>
                <a:spcPct val="100000"/>
              </a:lnSpc>
              <a:spcBef>
                <a:spcPts val="300"/>
              </a:spcBef>
              <a:spcAft>
                <a:spcPts val="0"/>
              </a:spcAft>
              <a:buClr>
                <a:srgbClr val="F7921C"/>
              </a:buClr>
              <a:buSzPct val="100000"/>
              <a:tabLst/>
              <a:defRPr sz="1800" b="0" i="0" u="none" strike="noStrike" kern="0" cap="none" spc="0" baseline="0">
                <a:solidFill>
                  <a:srgbClr val="000000"/>
                </a:solidFill>
                <a:uFillTx/>
              </a:defRPr>
            </a:pPr>
            <a:r>
              <a:rPr lang="en-GB" sz="1100" b="0" i="0" u="none" strike="noStrike" kern="1200" cap="none" spc="0" baseline="0" dirty="0">
                <a:solidFill>
                  <a:srgbClr val="404040"/>
                </a:solidFill>
                <a:uFillTx/>
                <a:latin typeface="Calibri Light" pitchFamily="34"/>
                <a:cs typeface="Calibri Light" pitchFamily="34"/>
              </a:rPr>
              <a:t>      </a:t>
            </a:r>
            <a:r>
              <a:rPr lang="el-GR" sz="1100" b="0" i="0" u="none" strike="noStrike" kern="1200" cap="none" spc="0" baseline="0" dirty="0">
                <a:solidFill>
                  <a:srgbClr val="404040"/>
                </a:solidFill>
                <a:uFillTx/>
                <a:latin typeface="Calibri Light" pitchFamily="34"/>
                <a:cs typeface="Calibri Light" pitchFamily="34"/>
              </a:rPr>
              <a:t>- Προγράμματα Αεροβικής</a:t>
            </a:r>
          </a:p>
          <a:p>
            <a:pPr marR="0" lvl="0" algn="l" defTabSz="914400" rtl="0" fontAlgn="auto" hangingPunct="0">
              <a:lnSpc>
                <a:spcPct val="100000"/>
              </a:lnSpc>
              <a:spcBef>
                <a:spcPts val="300"/>
              </a:spcBef>
              <a:spcAft>
                <a:spcPts val="0"/>
              </a:spcAft>
              <a:buClr>
                <a:srgbClr val="F7921C"/>
              </a:buClr>
              <a:buSzPct val="100000"/>
              <a:tabLst/>
              <a:defRPr sz="1800" b="0" i="0" u="none" strike="noStrike" kern="0" cap="none" spc="0" baseline="0">
                <a:solidFill>
                  <a:srgbClr val="000000"/>
                </a:solidFill>
                <a:uFillTx/>
              </a:defRPr>
            </a:pPr>
            <a:r>
              <a:rPr lang="en-GB" sz="1100" b="0" i="0" u="none" strike="noStrike" kern="1200" cap="none" spc="0" baseline="0" dirty="0">
                <a:solidFill>
                  <a:srgbClr val="404040"/>
                </a:solidFill>
                <a:uFillTx/>
                <a:latin typeface="Calibri Light" pitchFamily="34"/>
                <a:cs typeface="Calibri Light" pitchFamily="34"/>
              </a:rPr>
              <a:t>      </a:t>
            </a:r>
            <a:r>
              <a:rPr lang="el-GR" sz="1100" b="0" i="0" u="none" strike="noStrike" kern="1200" cap="none" spc="0" baseline="0" dirty="0">
                <a:solidFill>
                  <a:srgbClr val="404040"/>
                </a:solidFill>
                <a:uFillTx/>
                <a:latin typeface="Calibri Light" pitchFamily="34"/>
                <a:cs typeface="Calibri Light" pitchFamily="34"/>
              </a:rPr>
              <a:t>- Εσωτερικά πρωταθλήματα </a:t>
            </a:r>
            <a:r>
              <a:rPr lang="el-GR" sz="1100" b="0" i="0" u="none" strike="noStrike" kern="1200" cap="none" spc="0" baseline="0" dirty="0" err="1">
                <a:solidFill>
                  <a:srgbClr val="404040"/>
                </a:solidFill>
                <a:uFillTx/>
                <a:latin typeface="Calibri Light" pitchFamily="34"/>
                <a:cs typeface="Calibri Light" pitchFamily="34"/>
              </a:rPr>
              <a:t>Futsal</a:t>
            </a:r>
            <a:r>
              <a:rPr lang="el-GR" sz="1100" b="0" i="0" u="none" strike="noStrike" kern="1200" cap="none" spc="0" baseline="0" dirty="0">
                <a:solidFill>
                  <a:srgbClr val="404040"/>
                </a:solidFill>
                <a:uFillTx/>
                <a:latin typeface="Calibri Light" pitchFamily="34"/>
                <a:cs typeface="Calibri Light" pitchFamily="34"/>
              </a:rPr>
              <a:t>, Αντισφαίριση, Καλαθόσφαιρα 3Χ3,    </a:t>
            </a:r>
          </a:p>
          <a:p>
            <a:pPr marR="0" lvl="0" algn="l" defTabSz="914400" rtl="0" fontAlgn="auto" hangingPunct="0">
              <a:lnSpc>
                <a:spcPct val="100000"/>
              </a:lnSpc>
              <a:spcBef>
                <a:spcPts val="300"/>
              </a:spcBef>
              <a:spcAft>
                <a:spcPts val="0"/>
              </a:spcAft>
              <a:buClr>
                <a:srgbClr val="F7921C"/>
              </a:buClr>
              <a:buSzPct val="100000"/>
              <a:tabLst/>
              <a:defRPr sz="1800" b="0" i="0" u="none" strike="noStrike" kern="0" cap="none" spc="0" baseline="0">
                <a:solidFill>
                  <a:srgbClr val="000000"/>
                </a:solidFill>
                <a:uFillTx/>
              </a:defRPr>
            </a:pPr>
            <a:r>
              <a:rPr lang="el-GR" sz="1100" dirty="0">
                <a:solidFill>
                  <a:srgbClr val="404040"/>
                </a:solidFill>
                <a:latin typeface="Calibri Light" pitchFamily="34"/>
                <a:cs typeface="Calibri Light" pitchFamily="34"/>
              </a:rPr>
              <a:t>        </a:t>
            </a:r>
            <a:r>
              <a:rPr lang="el-GR" sz="1100" b="0" i="0" u="none" strike="noStrike" kern="1200" cap="none" spc="0" baseline="0" dirty="0">
                <a:solidFill>
                  <a:srgbClr val="404040"/>
                </a:solidFill>
                <a:uFillTx/>
                <a:latin typeface="Calibri Light" pitchFamily="34"/>
                <a:cs typeface="Calibri Light" pitchFamily="34"/>
              </a:rPr>
              <a:t>Επιτραπέζια </a:t>
            </a:r>
            <a:r>
              <a:rPr lang="el-GR" sz="1100" dirty="0">
                <a:solidFill>
                  <a:srgbClr val="404040"/>
                </a:solidFill>
                <a:latin typeface="Calibri Light" pitchFamily="34"/>
                <a:cs typeface="Calibri Light" pitchFamily="34"/>
              </a:rPr>
              <a:t>Α</a:t>
            </a:r>
            <a:r>
              <a:rPr lang="el-GR" sz="1100" b="0" i="0" u="none" strike="noStrike" kern="1200" cap="none" spc="0" baseline="0" dirty="0">
                <a:solidFill>
                  <a:srgbClr val="404040"/>
                </a:solidFill>
                <a:uFillTx/>
                <a:latin typeface="Calibri Light" pitchFamily="34"/>
                <a:cs typeface="Calibri Light" pitchFamily="34"/>
              </a:rPr>
              <a:t>ντισφαίριση κτλ.</a:t>
            </a:r>
          </a:p>
          <a:p>
            <a:pPr marR="0" lvl="0" algn="l" defTabSz="914400" rtl="0" fontAlgn="auto" hangingPunct="0">
              <a:lnSpc>
                <a:spcPct val="100000"/>
              </a:lnSpc>
              <a:spcBef>
                <a:spcPts val="300"/>
              </a:spcBef>
              <a:spcAft>
                <a:spcPts val="0"/>
              </a:spcAft>
              <a:buClr>
                <a:srgbClr val="F7921C"/>
              </a:buClr>
              <a:buSzPct val="100000"/>
              <a:tabLst/>
              <a:defRPr sz="1800" b="0" i="0" u="none" strike="noStrike" kern="0" cap="none" spc="0" baseline="0">
                <a:solidFill>
                  <a:srgbClr val="000000"/>
                </a:solidFill>
                <a:uFillTx/>
              </a:defRPr>
            </a:pPr>
            <a:r>
              <a:rPr lang="en-GB" sz="1100" b="0" i="0" u="none" strike="noStrike" kern="1200" cap="none" spc="0" baseline="0" dirty="0">
                <a:solidFill>
                  <a:srgbClr val="404040"/>
                </a:solidFill>
                <a:uFillTx/>
                <a:latin typeface="Calibri Light" pitchFamily="34"/>
                <a:cs typeface="Calibri Light" pitchFamily="34"/>
              </a:rPr>
              <a:t> </a:t>
            </a:r>
            <a:r>
              <a:rPr lang="el-GR" sz="1100" b="0" i="0" u="none" strike="noStrike" kern="1200" cap="none" spc="0" baseline="0" dirty="0">
                <a:solidFill>
                  <a:srgbClr val="404040"/>
                </a:solidFill>
                <a:uFillTx/>
                <a:latin typeface="Calibri Light" pitchFamily="34"/>
                <a:cs typeface="Calibri Light" pitchFamily="34"/>
              </a:rPr>
              <a:t>     - Συμμετοχή στα πρωταθλήματα της Κυπριακής Ομοσπονδίας  </a:t>
            </a:r>
          </a:p>
          <a:p>
            <a:pPr marR="0" lvl="0" algn="l" defTabSz="914400" rtl="0" fontAlgn="auto" hangingPunct="0">
              <a:lnSpc>
                <a:spcPct val="100000"/>
              </a:lnSpc>
              <a:spcBef>
                <a:spcPts val="300"/>
              </a:spcBef>
              <a:spcAft>
                <a:spcPts val="0"/>
              </a:spcAft>
              <a:buClr>
                <a:srgbClr val="F7921C"/>
              </a:buClr>
              <a:buSzPct val="100000"/>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       Πανεπιστημιακού αθλητισμού  με ομάδες Ποδοσφαίρου / </a:t>
            </a:r>
            <a:r>
              <a:rPr lang="el-GR" sz="1100" b="0" i="0" u="none" strike="noStrike" kern="1200" cap="none" spc="0" baseline="0" dirty="0" err="1">
                <a:solidFill>
                  <a:srgbClr val="404040"/>
                </a:solidFill>
                <a:uFillTx/>
                <a:latin typeface="Calibri Light" pitchFamily="34"/>
                <a:cs typeface="Calibri Light" pitchFamily="34"/>
              </a:rPr>
              <a:t>Πετόσφαιρας</a:t>
            </a:r>
            <a:r>
              <a:rPr lang="el-GR" sz="1100" b="0" i="0" u="none" strike="noStrike" kern="1200" cap="none" spc="0" baseline="0" dirty="0">
                <a:solidFill>
                  <a:srgbClr val="404040"/>
                </a:solidFill>
                <a:uFillTx/>
                <a:latin typeface="Calibri Light" pitchFamily="34"/>
                <a:cs typeface="Calibri Light" pitchFamily="34"/>
              </a:rPr>
              <a:t> </a:t>
            </a:r>
          </a:p>
          <a:p>
            <a:pPr marR="0" lvl="0" algn="l" defTabSz="914400" rtl="0" fontAlgn="auto" hangingPunct="0">
              <a:lnSpc>
                <a:spcPct val="100000"/>
              </a:lnSpc>
              <a:spcBef>
                <a:spcPts val="300"/>
              </a:spcBef>
              <a:spcAft>
                <a:spcPts val="0"/>
              </a:spcAft>
              <a:buClr>
                <a:srgbClr val="F7921C"/>
              </a:buClr>
              <a:buSzPct val="100000"/>
              <a:tabLst/>
              <a:defRPr sz="1800" b="0" i="0" u="none" strike="noStrike" kern="0" cap="none" spc="0" baseline="0">
                <a:solidFill>
                  <a:srgbClr val="000000"/>
                </a:solidFill>
                <a:uFillTx/>
              </a:defRPr>
            </a:pPr>
            <a:r>
              <a:rPr lang="el-GR" sz="1100" dirty="0">
                <a:solidFill>
                  <a:srgbClr val="404040"/>
                </a:solidFill>
                <a:latin typeface="Calibri Light" pitchFamily="34"/>
                <a:cs typeface="Calibri Light" pitchFamily="34"/>
              </a:rPr>
              <a:t>       </a:t>
            </a:r>
            <a:r>
              <a:rPr lang="el-GR" sz="1100" b="0" i="0" u="none" strike="noStrike" kern="1200" cap="none" spc="0" baseline="0" dirty="0">
                <a:solidFill>
                  <a:srgbClr val="404040"/>
                </a:solidFill>
                <a:uFillTx/>
                <a:latin typeface="Calibri Light" pitchFamily="34"/>
                <a:cs typeface="Calibri Light" pitchFamily="34"/>
              </a:rPr>
              <a:t>/ Καλαθόσφαιρας / Αντισφαίρισης κτλ.</a:t>
            </a:r>
          </a:p>
          <a:p>
            <a:pPr marR="0" lvl="0" algn="l" defTabSz="914400" rtl="0" fontAlgn="auto" hangingPunct="0">
              <a:lnSpc>
                <a:spcPct val="100000"/>
              </a:lnSpc>
              <a:spcBef>
                <a:spcPts val="300"/>
              </a:spcBef>
              <a:spcAft>
                <a:spcPts val="0"/>
              </a:spcAft>
              <a:buClr>
                <a:srgbClr val="F7921C"/>
              </a:buClr>
              <a:buSzPct val="100000"/>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    </a:t>
            </a:r>
            <a:r>
              <a:rPr lang="en-GB" sz="1100" b="0" i="0" u="none" strike="noStrike" kern="1200" cap="none" spc="0" baseline="0" dirty="0">
                <a:solidFill>
                  <a:srgbClr val="404040"/>
                </a:solidFill>
                <a:uFillTx/>
                <a:latin typeface="Calibri Light" pitchFamily="34"/>
                <a:cs typeface="Calibri Light" pitchFamily="34"/>
              </a:rPr>
              <a:t> </a:t>
            </a:r>
            <a:r>
              <a:rPr lang="el-GR" sz="1100" b="0" i="0" u="none" strike="noStrike" kern="1200" cap="none" spc="0" baseline="0" dirty="0">
                <a:solidFill>
                  <a:srgbClr val="404040"/>
                </a:solidFill>
                <a:uFillTx/>
                <a:latin typeface="Calibri Light" pitchFamily="34"/>
                <a:cs typeface="Calibri Light" pitchFamily="34"/>
              </a:rPr>
              <a:t> - Συμμετοχή ομάδων στα πρωταθλήματα της Ευρωπαϊκής  Ομοσπονδίας   </a:t>
            </a:r>
          </a:p>
          <a:p>
            <a:pPr marR="0" lvl="0" algn="l" defTabSz="914400" rtl="0" fontAlgn="auto" hangingPunct="0">
              <a:lnSpc>
                <a:spcPct val="100000"/>
              </a:lnSpc>
              <a:spcBef>
                <a:spcPts val="300"/>
              </a:spcBef>
              <a:spcAft>
                <a:spcPts val="0"/>
              </a:spcAft>
              <a:buClr>
                <a:srgbClr val="F7921C"/>
              </a:buClr>
              <a:buSzPct val="100000"/>
              <a:tabLst/>
              <a:defRPr sz="1800" b="0" i="0" u="none" strike="noStrike" kern="0" cap="none" spc="0" baseline="0">
                <a:solidFill>
                  <a:srgbClr val="000000"/>
                </a:solidFill>
                <a:uFillTx/>
              </a:defRPr>
            </a:pPr>
            <a:r>
              <a:rPr lang="el-GR" sz="1100" dirty="0">
                <a:solidFill>
                  <a:srgbClr val="404040"/>
                </a:solidFill>
                <a:latin typeface="Calibri Light" pitchFamily="34"/>
                <a:cs typeface="Calibri Light" pitchFamily="34"/>
              </a:rPr>
              <a:t>        </a:t>
            </a:r>
            <a:r>
              <a:rPr lang="el-GR" sz="1100" b="0" i="0" u="none" strike="noStrike" kern="1200" cap="none" spc="0" baseline="0" dirty="0">
                <a:solidFill>
                  <a:srgbClr val="404040"/>
                </a:solidFill>
                <a:uFillTx/>
                <a:latin typeface="Calibri Light" pitchFamily="34"/>
                <a:cs typeface="Calibri Light" pitchFamily="34"/>
              </a:rPr>
              <a:t>Πανεπιστημιακού Αθλητισμού  </a:t>
            </a:r>
          </a:p>
          <a:p>
            <a:pPr marR="0" lvl="0" algn="l" defTabSz="914400" rtl="0" fontAlgn="auto" hangingPunct="0">
              <a:lnSpc>
                <a:spcPct val="100000"/>
              </a:lnSpc>
              <a:spcBef>
                <a:spcPts val="300"/>
              </a:spcBef>
              <a:spcAft>
                <a:spcPts val="0"/>
              </a:spcAft>
              <a:buClr>
                <a:srgbClr val="F7921C"/>
              </a:buClr>
              <a:buSzPct val="100000"/>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  </a:t>
            </a:r>
            <a:r>
              <a:rPr lang="en-GB" sz="1100" b="0" i="0" u="none" strike="noStrike" kern="1200" cap="none" spc="0" baseline="0" dirty="0">
                <a:solidFill>
                  <a:srgbClr val="404040"/>
                </a:solidFill>
                <a:uFillTx/>
                <a:latin typeface="Calibri Light" pitchFamily="34"/>
                <a:cs typeface="Calibri Light" pitchFamily="34"/>
              </a:rPr>
              <a:t> </a:t>
            </a:r>
            <a:r>
              <a:rPr lang="el-GR" sz="1100" b="0" i="0" u="none" strike="noStrike" kern="1200" cap="none" spc="0" baseline="0" dirty="0">
                <a:solidFill>
                  <a:srgbClr val="404040"/>
                </a:solidFill>
                <a:uFillTx/>
                <a:latin typeface="Calibri Light" pitchFamily="34"/>
                <a:cs typeface="Calibri Light" pitchFamily="34"/>
              </a:rPr>
              <a:t>   - Εκμάθηση αθλημάτων</a:t>
            </a:r>
          </a:p>
          <a:p>
            <a:pPr marR="0" lvl="0" algn="l" defTabSz="914400" rtl="0" fontAlgn="auto" hangingPunct="0">
              <a:lnSpc>
                <a:spcPct val="100000"/>
              </a:lnSpc>
              <a:spcBef>
                <a:spcPts val="300"/>
              </a:spcBef>
              <a:spcAft>
                <a:spcPts val="0"/>
              </a:spcAft>
              <a:buClr>
                <a:srgbClr val="F7921C"/>
              </a:buClr>
              <a:buSzPct val="100000"/>
              <a:tabLst/>
              <a:defRPr sz="1800" b="0" i="0" u="none" strike="noStrike" kern="0" cap="none" spc="0" baseline="0">
                <a:solidFill>
                  <a:srgbClr val="000000"/>
                </a:solidFill>
                <a:uFillTx/>
              </a:defRPr>
            </a:pPr>
            <a:r>
              <a:rPr lang="el-GR" sz="1100" b="0" i="0" u="none" strike="noStrike" kern="1200" cap="none" spc="0" baseline="0" dirty="0">
                <a:solidFill>
                  <a:srgbClr val="404040"/>
                </a:solidFill>
                <a:uFillTx/>
                <a:latin typeface="Calibri Light" pitchFamily="34"/>
                <a:cs typeface="Calibri Light" pitchFamily="34"/>
              </a:rPr>
              <a:t> </a:t>
            </a:r>
            <a:r>
              <a:rPr lang="en-GB" sz="1100" b="0" i="0" u="none" strike="noStrike" kern="1200" cap="none" spc="0" baseline="0" dirty="0">
                <a:solidFill>
                  <a:srgbClr val="404040"/>
                </a:solidFill>
                <a:uFillTx/>
                <a:latin typeface="Calibri Light" pitchFamily="34"/>
                <a:cs typeface="Calibri Light" pitchFamily="34"/>
              </a:rPr>
              <a:t> </a:t>
            </a:r>
            <a:r>
              <a:rPr lang="el-GR" sz="1100" b="0" i="0" u="none" strike="noStrike" kern="1200" cap="none" spc="0" baseline="0" dirty="0">
                <a:solidFill>
                  <a:srgbClr val="404040"/>
                </a:solidFill>
                <a:uFillTx/>
                <a:latin typeface="Calibri Light" pitchFamily="34"/>
                <a:cs typeface="Calibri Light" pitchFamily="34"/>
              </a:rPr>
              <a:t>    - Φοιτητικοί Όμιλοι Αθλημάτων</a:t>
            </a:r>
          </a:p>
          <a:p>
            <a:pPr marL="0" marR="0" lvl="0" indent="-20520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endParaRPr lang="el-GR" sz="1100" b="0" i="0" u="none" strike="noStrike" kern="1200" cap="none" spc="0" baseline="0" dirty="0">
              <a:solidFill>
                <a:srgbClr val="404040"/>
              </a:solidFill>
              <a:uFillTx/>
              <a:latin typeface="Calibri Light" pitchFamily="34"/>
              <a:cs typeface="Calibri Light" pitchFamily="34"/>
            </a:endParaRPr>
          </a:p>
        </p:txBody>
      </p:sp>
    </p:spTree>
    <p:extLst>
      <p:ext uri="{BB962C8B-B14F-4D97-AF65-F5344CB8AC3E}">
        <p14:creationId xmlns:p14="http://schemas.microsoft.com/office/powerpoint/2010/main" val="1472785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99">
    <p:spTree>
      <p:nvGrpSpPr>
        <p:cNvPr id="1" name=""/>
        <p:cNvGrpSpPr/>
        <p:nvPr/>
      </p:nvGrpSpPr>
      <p:grpSpPr>
        <a:xfrm>
          <a:off x="0" y="0"/>
          <a:ext cx="0" cy="0"/>
          <a:chOff x="0" y="0"/>
          <a:chExt cx="0" cy="0"/>
        </a:xfrm>
      </p:grpSpPr>
      <p:sp>
        <p:nvSpPr>
          <p:cNvPr id="2" name="Ορθογώνιο 2">
            <a:extLst>
              <a:ext uri="{FF2B5EF4-FFF2-40B4-BE49-F238E27FC236}">
                <a16:creationId xmlns:a16="http://schemas.microsoft.com/office/drawing/2014/main" id="{6B795260-CFD2-479E-9B5E-EA3574C206D7}"/>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3" name="Εικόνα 2">
            <a:extLst>
              <a:ext uri="{FF2B5EF4-FFF2-40B4-BE49-F238E27FC236}">
                <a16:creationId xmlns:a16="http://schemas.microsoft.com/office/drawing/2014/main" id="{B0BA2C06-D3F5-E3E3-CEF6-23D2EBAC1BF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028431" y="303215"/>
            <a:ext cx="3810771" cy="6249988"/>
          </a:xfrm>
          <a:prstGeom prst="rect">
            <a:avLst/>
          </a:prstGeom>
          <a:noFill/>
          <a:ln cap="flat">
            <a:noFill/>
          </a:ln>
        </p:spPr>
      </p:pic>
      <p:sp>
        <p:nvSpPr>
          <p:cNvPr id="4" name="Θέση αριθμού διαφάνειας 1">
            <a:extLst>
              <a:ext uri="{FF2B5EF4-FFF2-40B4-BE49-F238E27FC236}">
                <a16:creationId xmlns:a16="http://schemas.microsoft.com/office/drawing/2014/main" id="{D2235C5D-9BFC-CCF6-A599-263E4535F50D}"/>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117AC9F-44FC-0E41-8A14-108C8A0CD86F}" type="slidenum">
              <a:rPr/>
              <a:t>18</a:t>
            </a:fld>
            <a:endParaRPr lang="en-US" sz="1000" b="0" i="0" u="none" strike="noStrike" kern="1200" cap="none" spc="0" baseline="0">
              <a:solidFill>
                <a:srgbClr val="898989"/>
              </a:solidFill>
              <a:uFillTx/>
              <a:latin typeface="Calibri" pitchFamily="34"/>
              <a:cs typeface="Arial" pitchFamily="34"/>
            </a:endParaRPr>
          </a:p>
        </p:txBody>
      </p:sp>
      <p:sp>
        <p:nvSpPr>
          <p:cNvPr id="5" name="Rectangle 4">
            <a:extLst>
              <a:ext uri="{FF2B5EF4-FFF2-40B4-BE49-F238E27FC236}">
                <a16:creationId xmlns:a16="http://schemas.microsoft.com/office/drawing/2014/main" id="{BA8675C7-EC2B-3B85-FC27-B90E66E36136}"/>
              </a:ext>
            </a:extLst>
          </p:cNvPr>
          <p:cNvSpPr txBox="1"/>
          <p:nvPr/>
        </p:nvSpPr>
        <p:spPr>
          <a:xfrm>
            <a:off x="656824" y="2438403"/>
            <a:ext cx="3915176" cy="3882670"/>
          </a:xfrm>
          <a:prstGeom prst="rect">
            <a:avLst/>
          </a:prstGeom>
          <a:noFill/>
          <a:ln cap="flat">
            <a:noFill/>
          </a:ln>
        </p:spPr>
        <p:txBody>
          <a:bodyPr vert="horz" wrap="square" lIns="0" tIns="0" rIns="0" bIns="0" anchor="t" anchorCtr="0" compatLnSpc="1">
            <a:noAutofit/>
          </a:bodyPr>
          <a:lstStyle/>
          <a:p>
            <a:pPr marL="0" marR="0" lvl="0" indent="0" algn="l" defTabSz="914400" rtl="0" fontAlgn="auto" hangingPunct="0">
              <a:lnSpc>
                <a:spcPct val="110000"/>
              </a:lnSpc>
              <a:spcBef>
                <a:spcPts val="300"/>
              </a:spcBef>
              <a:spcAft>
                <a:spcPts val="600"/>
              </a:spcAft>
              <a:buNone/>
              <a:tabLst/>
              <a:defRPr sz="1800" b="0" i="0" u="none" strike="noStrike" kern="0" cap="none" spc="0" baseline="0">
                <a:solidFill>
                  <a:srgbClr val="000000"/>
                </a:solidFill>
                <a:uFillTx/>
              </a:defRPr>
            </a:pPr>
            <a:r>
              <a:rPr lang="el-GR" sz="1200" b="0" i="0" u="none" strike="noStrike" kern="0" cap="none" spc="0" baseline="0" dirty="0">
                <a:solidFill>
                  <a:srgbClr val="404040"/>
                </a:solidFill>
                <a:uFillTx/>
                <a:latin typeface="Calibri Light" pitchFamily="34"/>
                <a:cs typeface="Calibri Light" pitchFamily="34"/>
              </a:rPr>
              <a:t>Η Βιβλιοθήκη του Πανεπιστημίου Κύπρου </a:t>
            </a:r>
            <a:br>
              <a:rPr lang="el-GR" sz="1200" b="0" i="0" u="none" strike="noStrike" kern="0" cap="none" spc="0" baseline="0" dirty="0">
                <a:solidFill>
                  <a:srgbClr val="404040"/>
                </a:solidFill>
                <a:uFillTx/>
                <a:latin typeface="Calibri Light" pitchFamily="34"/>
                <a:cs typeface="Calibri Light" pitchFamily="34"/>
              </a:rPr>
            </a:br>
            <a:r>
              <a:rPr lang="el-GR" sz="1200" b="0" i="0" u="none" strike="noStrike" kern="0" cap="none" spc="0" baseline="0" dirty="0">
                <a:solidFill>
                  <a:srgbClr val="404040"/>
                </a:solidFill>
                <a:uFillTx/>
                <a:latin typeface="Calibri Light" pitchFamily="34"/>
                <a:cs typeface="Calibri Light" pitchFamily="34"/>
              </a:rPr>
              <a:t>στεγάζεται, στο Κέντρο Πληροφόρησης-Βιβλιοθήκη </a:t>
            </a:r>
            <a:br>
              <a:rPr lang="el-GR" sz="1200" b="0" i="0" u="none" strike="noStrike" kern="0" cap="none" spc="0" baseline="0" dirty="0">
                <a:solidFill>
                  <a:srgbClr val="404040"/>
                </a:solidFill>
                <a:uFillTx/>
                <a:latin typeface="Calibri Light" pitchFamily="34"/>
                <a:cs typeface="Calibri Light" pitchFamily="34"/>
              </a:rPr>
            </a:br>
            <a:r>
              <a:rPr lang="el-GR" sz="1200" b="0" i="0" u="none" strike="noStrike" kern="0" cap="none" spc="0" baseline="0" dirty="0">
                <a:solidFill>
                  <a:srgbClr val="404040"/>
                </a:solidFill>
                <a:uFillTx/>
                <a:latin typeface="Calibri Light" pitchFamily="34"/>
                <a:cs typeface="Calibri Light" pitchFamily="34"/>
              </a:rPr>
              <a:t>«Στέλιος Ιωάννου».</a:t>
            </a:r>
            <a:br>
              <a:rPr lang="el-GR" sz="1200" b="0" i="0" u="none" strike="noStrike" kern="0" cap="none" spc="0" baseline="0" dirty="0">
                <a:solidFill>
                  <a:srgbClr val="404040"/>
                </a:solidFill>
                <a:uFillTx/>
                <a:latin typeface="Calibri Light" pitchFamily="34"/>
                <a:cs typeface="Calibri Light" pitchFamily="34"/>
              </a:rPr>
            </a:br>
            <a:r>
              <a:rPr lang="el-GR" sz="1200" b="0" i="0" u="none" strike="noStrike" kern="0" cap="none" spc="0" baseline="0" dirty="0">
                <a:solidFill>
                  <a:srgbClr val="404040"/>
                </a:solidFill>
                <a:uFillTx/>
                <a:latin typeface="Calibri Light" pitchFamily="34"/>
                <a:cs typeface="Calibri Light" pitchFamily="34"/>
              </a:rPr>
              <a:t>Το επιβλητικό κτήριο είναι σχεδιασμένο </a:t>
            </a:r>
            <a:br>
              <a:rPr lang="el-GR" sz="1200" b="0" i="0" u="none" strike="noStrike" kern="0" cap="none" spc="0" baseline="0" dirty="0">
                <a:solidFill>
                  <a:srgbClr val="404040"/>
                </a:solidFill>
                <a:uFillTx/>
                <a:latin typeface="Calibri Light" pitchFamily="34"/>
                <a:cs typeface="Calibri Light" pitchFamily="34"/>
              </a:rPr>
            </a:br>
            <a:r>
              <a:rPr lang="el-GR" sz="1200" b="0" i="0" u="none" strike="noStrike" kern="0" cap="none" spc="0" baseline="0" dirty="0">
                <a:solidFill>
                  <a:srgbClr val="404040"/>
                </a:solidFill>
                <a:uFillTx/>
                <a:latin typeface="Calibri Light" pitchFamily="34"/>
                <a:cs typeface="Calibri Light" pitchFamily="34"/>
              </a:rPr>
              <a:t>από τον διεθνούς φήμης Γάλλο αρχιτέκτονα </a:t>
            </a:r>
            <a:r>
              <a:rPr lang="en-US" sz="1200" b="0" i="0" u="none" strike="noStrike" kern="0" cap="none" spc="0" baseline="0" dirty="0">
                <a:solidFill>
                  <a:srgbClr val="404040"/>
                </a:solidFill>
                <a:uFillTx/>
                <a:latin typeface="Calibri Light" pitchFamily="34"/>
                <a:cs typeface="Calibri Light" pitchFamily="34"/>
              </a:rPr>
              <a:t>Jean </a:t>
            </a:r>
            <a:r>
              <a:rPr lang="en-GB" sz="1200" b="0" i="0" u="none" strike="noStrike" kern="0" cap="none" spc="0" baseline="0" dirty="0">
                <a:solidFill>
                  <a:srgbClr val="404040"/>
                </a:solidFill>
                <a:uFillTx/>
                <a:latin typeface="Calibri Light" pitchFamily="34"/>
                <a:cs typeface="Calibri Light" pitchFamily="34"/>
              </a:rPr>
              <a:t>Nouvel</a:t>
            </a:r>
            <a:r>
              <a:rPr lang="el-GR" sz="1200" b="0" i="0" u="none" strike="noStrike" kern="0" cap="none" spc="0" baseline="0" dirty="0">
                <a:solidFill>
                  <a:srgbClr val="404040"/>
                </a:solidFill>
                <a:uFillTx/>
                <a:latin typeface="Calibri Light" pitchFamily="34"/>
                <a:cs typeface="Calibri Light" pitchFamily="34"/>
              </a:rPr>
              <a:t>.</a:t>
            </a:r>
          </a:p>
          <a:p>
            <a:pPr marL="0" marR="0" lvl="0" indent="0" algn="l" defTabSz="914400" rtl="0" fontAlgn="auto" hangingPunct="0">
              <a:lnSpc>
                <a:spcPct val="110000"/>
              </a:lnSpc>
              <a:spcBef>
                <a:spcPts val="300"/>
              </a:spcBef>
              <a:spcAft>
                <a:spcPts val="600"/>
              </a:spcAft>
              <a:buNone/>
              <a:tabLst>
                <a:tab pos="-20116800" algn="l"/>
              </a:tabLst>
              <a:defRPr sz="1800" b="0" i="0" u="none" strike="noStrike" kern="0" cap="none" spc="0" baseline="0">
                <a:solidFill>
                  <a:srgbClr val="000000"/>
                </a:solidFill>
                <a:uFillTx/>
              </a:defRPr>
            </a:pPr>
            <a:r>
              <a:rPr lang="el-GR" sz="1200" b="0" i="0" u="none" strike="noStrike" kern="0" cap="none" spc="0" baseline="0" dirty="0">
                <a:solidFill>
                  <a:srgbClr val="404040"/>
                </a:solidFill>
                <a:uFillTx/>
                <a:latin typeface="Calibri Light" pitchFamily="34"/>
                <a:cs typeface="Calibri Light" pitchFamily="34"/>
              </a:rPr>
              <a:t>Η συλλογή της περιλαμβάνει:</a:t>
            </a:r>
          </a:p>
          <a:p>
            <a:pPr marL="342000" marR="0" lvl="0" indent="-171450" algn="l" defTabSz="914400" rtl="0" fontAlgn="auto" hangingPunct="0">
              <a:lnSpc>
                <a:spcPct val="105000"/>
              </a:lnSpc>
              <a:spcBef>
                <a:spcPts val="264"/>
              </a:spcBef>
              <a:spcAft>
                <a:spcPts val="200"/>
              </a:spcAft>
              <a:buClr>
                <a:srgbClr val="F7921C"/>
              </a:buClr>
              <a:buSzPts val="1200"/>
              <a:buFont typeface="Arial" pitchFamily="34"/>
              <a:buChar char="•"/>
              <a:tabLst/>
              <a:defRPr sz="1800" b="0" i="0" u="none" strike="noStrike" kern="0" cap="none" spc="0" baseline="0">
                <a:solidFill>
                  <a:srgbClr val="000000"/>
                </a:solidFill>
                <a:uFillTx/>
              </a:defRPr>
            </a:pPr>
            <a:r>
              <a:rPr lang="el-GR" sz="1200" b="0" i="0" u="none" strike="noStrike" kern="0" cap="none" spc="0" baseline="0" dirty="0">
                <a:solidFill>
                  <a:srgbClr val="404040"/>
                </a:solidFill>
                <a:uFillTx/>
                <a:latin typeface="Calibri Light" pitchFamily="34"/>
                <a:cs typeface="Calibri Light" pitchFamily="34"/>
              </a:rPr>
              <a:t>Πέραν των </a:t>
            </a:r>
            <a:r>
              <a:rPr lang="en-GB" sz="1200" b="0" i="0" u="none" strike="noStrike" kern="0" cap="none" spc="0" baseline="0" dirty="0">
                <a:solidFill>
                  <a:srgbClr val="404040"/>
                </a:solidFill>
                <a:uFillTx/>
                <a:latin typeface="Calibri Light" pitchFamily="34"/>
                <a:cs typeface="Calibri Light" pitchFamily="34"/>
              </a:rPr>
              <a:t>500</a:t>
            </a:r>
            <a:r>
              <a:rPr lang="el-GR" sz="1200" b="0" i="0" u="none" strike="noStrike" kern="0" cap="none" spc="0" baseline="0" dirty="0">
                <a:solidFill>
                  <a:srgbClr val="404040"/>
                </a:solidFill>
                <a:uFillTx/>
                <a:latin typeface="Calibri Light" pitchFamily="34"/>
                <a:cs typeface="Calibri Light" pitchFamily="34"/>
              </a:rPr>
              <a:t>.000 τόμων βιβλίων και περιοδικών</a:t>
            </a:r>
          </a:p>
          <a:p>
            <a:pPr marL="342000" marR="0" lvl="0" indent="-171450" algn="l" defTabSz="914400" rtl="0" fontAlgn="auto" hangingPunct="0">
              <a:lnSpc>
                <a:spcPct val="105000"/>
              </a:lnSpc>
              <a:spcBef>
                <a:spcPts val="264"/>
              </a:spcBef>
              <a:spcAft>
                <a:spcPts val="200"/>
              </a:spcAft>
              <a:buClr>
                <a:srgbClr val="F7921C"/>
              </a:buClr>
              <a:buSzPts val="1200"/>
              <a:buFont typeface="Arial" pitchFamily="34"/>
              <a:buChar char="•"/>
              <a:tabLst/>
              <a:defRPr sz="1800" b="0" i="0" u="none" strike="noStrike" kern="0" cap="none" spc="0" baseline="0">
                <a:solidFill>
                  <a:srgbClr val="000000"/>
                </a:solidFill>
                <a:uFillTx/>
              </a:defRPr>
            </a:pPr>
            <a:r>
              <a:rPr lang="el-GR" sz="1200" b="0" i="0" u="none" strike="noStrike" kern="0" cap="none" spc="0" baseline="0" dirty="0">
                <a:solidFill>
                  <a:srgbClr val="404040"/>
                </a:solidFill>
                <a:uFillTx/>
                <a:latin typeface="Calibri Light" pitchFamily="34"/>
                <a:cs typeface="Calibri Light" pitchFamily="34"/>
              </a:rPr>
              <a:t>Πέραν των </a:t>
            </a:r>
            <a:r>
              <a:rPr lang="en-GB" sz="1200" b="0" i="0" u="none" strike="noStrike" kern="0" cap="none" spc="0" baseline="0" dirty="0">
                <a:solidFill>
                  <a:srgbClr val="404040"/>
                </a:solidFill>
                <a:uFillTx/>
                <a:latin typeface="Calibri Light" pitchFamily="34"/>
                <a:cs typeface="Calibri Light" pitchFamily="34"/>
              </a:rPr>
              <a:t>7</a:t>
            </a:r>
            <a:r>
              <a:rPr lang="el-GR" sz="1200" b="0" i="0" u="none" strike="noStrike" kern="0" cap="none" spc="0" baseline="0" dirty="0">
                <a:solidFill>
                  <a:srgbClr val="404040"/>
                </a:solidFill>
                <a:uFillTx/>
                <a:latin typeface="Calibri Light" pitchFamily="34"/>
                <a:cs typeface="Calibri Light" pitchFamily="34"/>
              </a:rPr>
              <a:t>00.000 τίτλ</a:t>
            </a:r>
            <a:r>
              <a:rPr lang="el-GR" sz="1200" kern="0" dirty="0">
                <a:solidFill>
                  <a:srgbClr val="404040"/>
                </a:solidFill>
                <a:latin typeface="Calibri Light" pitchFamily="34"/>
                <a:cs typeface="Calibri Light" pitchFamily="34"/>
              </a:rPr>
              <a:t>ων</a:t>
            </a:r>
            <a:r>
              <a:rPr lang="el-GR" sz="1200" b="0" i="0" u="none" strike="noStrike" kern="0" cap="none" spc="0" baseline="0" dirty="0">
                <a:solidFill>
                  <a:srgbClr val="404040"/>
                </a:solidFill>
                <a:uFillTx/>
                <a:latin typeface="Calibri Light" pitchFamily="34"/>
                <a:cs typeface="Calibri Light" pitchFamily="34"/>
              </a:rPr>
              <a:t> ηλεκτρονικών βιβλίων</a:t>
            </a:r>
          </a:p>
          <a:p>
            <a:pPr marL="342000" marR="0" lvl="0" indent="-171450" algn="l" defTabSz="914400" rtl="0" fontAlgn="auto" hangingPunct="0">
              <a:lnSpc>
                <a:spcPct val="105000"/>
              </a:lnSpc>
              <a:spcBef>
                <a:spcPts val="264"/>
              </a:spcBef>
              <a:spcAft>
                <a:spcPts val="200"/>
              </a:spcAft>
              <a:buClr>
                <a:srgbClr val="F7921C"/>
              </a:buClr>
              <a:buSzPts val="1200"/>
              <a:buFont typeface="Arial" pitchFamily="34"/>
              <a:buChar char="•"/>
              <a:tabLst/>
              <a:defRPr sz="1800" b="0" i="0" u="none" strike="noStrike" kern="0" cap="none" spc="0" baseline="0">
                <a:solidFill>
                  <a:srgbClr val="000000"/>
                </a:solidFill>
                <a:uFillTx/>
              </a:defRPr>
            </a:pPr>
            <a:r>
              <a:rPr lang="el-GR" sz="1200" b="0" i="0" u="none" strike="noStrike" kern="0" cap="none" spc="0" baseline="0" dirty="0">
                <a:solidFill>
                  <a:srgbClr val="404040"/>
                </a:solidFill>
                <a:uFillTx/>
                <a:latin typeface="Calibri Light" pitchFamily="34"/>
                <a:cs typeface="Calibri Light" pitchFamily="34"/>
              </a:rPr>
              <a:t>Πέραν των 30.000 τίτλων ηλεκτρονικών περιοδικών</a:t>
            </a:r>
          </a:p>
          <a:p>
            <a:pPr marL="342000" indent="-171450" hangingPunct="0">
              <a:lnSpc>
                <a:spcPct val="105000"/>
              </a:lnSpc>
              <a:spcBef>
                <a:spcPts val="264"/>
              </a:spcBef>
              <a:spcAft>
                <a:spcPts val="200"/>
              </a:spcAft>
              <a:buClr>
                <a:srgbClr val="F7921C"/>
              </a:buClr>
              <a:buSzPts val="1200"/>
              <a:buFont typeface="Arial" pitchFamily="34"/>
              <a:buChar char="•"/>
              <a:defRPr sz="1800" b="0" i="0" u="none" strike="noStrike" kern="0" cap="none" spc="0" baseline="0">
                <a:solidFill>
                  <a:srgbClr val="000000"/>
                </a:solidFill>
                <a:uFillTx/>
              </a:defRPr>
            </a:pPr>
            <a:r>
              <a:rPr lang="el-GR" sz="1200" b="0" i="0" u="none" strike="noStrike" kern="0" cap="none" spc="0" baseline="0" dirty="0">
                <a:solidFill>
                  <a:srgbClr val="404040"/>
                </a:solidFill>
                <a:uFillTx/>
                <a:latin typeface="Calibri Light" pitchFamily="34"/>
                <a:cs typeface="Calibri Light" pitchFamily="34"/>
              </a:rPr>
              <a:t>Πέραν των 19</a:t>
            </a:r>
            <a:r>
              <a:rPr lang="en-GB" sz="1200" b="0" i="0" u="none" strike="noStrike" kern="0" cap="none" spc="0" baseline="0" dirty="0">
                <a:solidFill>
                  <a:srgbClr val="404040"/>
                </a:solidFill>
                <a:uFillTx/>
                <a:latin typeface="Calibri Light" pitchFamily="34"/>
                <a:cs typeface="Calibri Light" pitchFamily="34"/>
              </a:rPr>
              <a:t>5</a:t>
            </a:r>
            <a:r>
              <a:rPr lang="el-GR" sz="1200" b="0" i="0" u="none" strike="noStrike" kern="0" cap="none" spc="0" baseline="0" dirty="0">
                <a:solidFill>
                  <a:srgbClr val="404040"/>
                </a:solidFill>
                <a:uFillTx/>
                <a:latin typeface="Calibri Light" pitchFamily="34"/>
                <a:cs typeface="Calibri Light" pitchFamily="34"/>
              </a:rPr>
              <a:t> ηλεκτρονικών βάσεων δεδομένων</a:t>
            </a:r>
          </a:p>
          <a:p>
            <a:pPr marL="342000" marR="0" lvl="0" indent="-171450" algn="l" defTabSz="914400" rtl="0" fontAlgn="auto" hangingPunct="0">
              <a:lnSpc>
                <a:spcPct val="105000"/>
              </a:lnSpc>
              <a:spcBef>
                <a:spcPts val="264"/>
              </a:spcBef>
              <a:spcAft>
                <a:spcPts val="200"/>
              </a:spcAft>
              <a:buClr>
                <a:srgbClr val="F7921C"/>
              </a:buClr>
              <a:buSzPts val="1200"/>
              <a:buFont typeface="Arial" pitchFamily="34"/>
              <a:buChar char="•"/>
              <a:tabLst/>
              <a:defRPr sz="1800" b="0" i="0" u="none" strike="noStrike" kern="0" cap="none" spc="0" baseline="0">
                <a:solidFill>
                  <a:srgbClr val="000000"/>
                </a:solidFill>
                <a:uFillTx/>
              </a:defRPr>
            </a:pPr>
            <a:r>
              <a:rPr lang="el-GR" sz="1200" kern="1400" dirty="0">
                <a:solidFill>
                  <a:schemeClr val="tx1">
                    <a:lumMod val="75000"/>
                    <a:lumOff val="25000"/>
                  </a:schemeClr>
                </a:solidFill>
                <a:effectLst/>
                <a:latin typeface="Calibri Light" panose="020F0302020204030204" pitchFamily="34" charset="0"/>
                <a:ea typeface="Calibri Light" panose="020F0302020204030204" pitchFamily="34" charset="0"/>
                <a:cs typeface="Calibri Light" panose="020F0302020204030204" pitchFamily="34" charset="0"/>
              </a:rPr>
              <a:t>Την ερευνητική παραγωγή του Πανεπιστημίου μέσω του Ιδρυματικού Αποθετηρίου «ΓΝΩΣΙΣ»</a:t>
            </a:r>
          </a:p>
          <a:p>
            <a:pPr marL="342000" marR="0" lvl="0" indent="-171450" algn="l" defTabSz="914400" rtl="0" fontAlgn="auto" hangingPunct="0">
              <a:lnSpc>
                <a:spcPct val="105000"/>
              </a:lnSpc>
              <a:spcBef>
                <a:spcPts val="264"/>
              </a:spcBef>
              <a:spcAft>
                <a:spcPts val="200"/>
              </a:spcAft>
              <a:buClr>
                <a:srgbClr val="F7921C"/>
              </a:buClr>
              <a:buSzPts val="1200"/>
              <a:buFont typeface="Arial" pitchFamily="34"/>
              <a:buChar char="•"/>
              <a:tabLst/>
              <a:defRPr sz="1800" b="0" i="0" u="none" strike="noStrike" kern="0" cap="none" spc="0" baseline="0">
                <a:solidFill>
                  <a:srgbClr val="000000"/>
                </a:solidFill>
                <a:uFillTx/>
              </a:defRPr>
            </a:pPr>
            <a:r>
              <a:rPr lang="el-GR" sz="1200" kern="1400" dirty="0">
                <a:solidFill>
                  <a:schemeClr val="tx1">
                    <a:lumMod val="85000"/>
                    <a:lumOff val="15000"/>
                  </a:schemeClr>
                </a:solidFill>
                <a:effectLst/>
                <a:latin typeface="Calibri Light" panose="020F0302020204030204" pitchFamily="34" charset="0"/>
                <a:ea typeface="Calibri Light" panose="020F0302020204030204" pitchFamily="34" charset="0"/>
                <a:cs typeface="Calibri Light" panose="020F0302020204030204" pitchFamily="34" charset="0"/>
              </a:rPr>
              <a:t>Πλήθος ψηφιοποιημένων εγγράφων μέσω του </a:t>
            </a:r>
            <a:r>
              <a:rPr lang="el-GR" sz="1200" kern="1400" dirty="0">
                <a:solidFill>
                  <a:schemeClr val="tx1">
                    <a:lumMod val="85000"/>
                    <a:lumOff val="15000"/>
                  </a:schemeClr>
                </a:solidFill>
                <a:latin typeface="Calibri Light" panose="020F0302020204030204" pitchFamily="34" charset="0"/>
                <a:ea typeface="Calibri Light" panose="020F0302020204030204" pitchFamily="34" charset="0"/>
                <a:cs typeface="Calibri Light" panose="020F0302020204030204" pitchFamily="34" charset="0"/>
              </a:rPr>
              <a:t>α</a:t>
            </a:r>
            <a:r>
              <a:rPr lang="el-GR" sz="1200" kern="1400" dirty="0">
                <a:solidFill>
                  <a:schemeClr val="tx1">
                    <a:lumMod val="85000"/>
                    <a:lumOff val="15000"/>
                  </a:schemeClr>
                </a:solidFill>
                <a:effectLst/>
                <a:latin typeface="Calibri Light" panose="020F0302020204030204" pitchFamily="34" charset="0"/>
                <a:ea typeface="Calibri Light" panose="020F0302020204030204" pitchFamily="34" charset="0"/>
                <a:cs typeface="Calibri Light" panose="020F0302020204030204" pitchFamily="34" charset="0"/>
              </a:rPr>
              <a:t>ποθετηρίου «ΛΗΚΥΘΟΣ», που στόχο έχει τη </a:t>
            </a:r>
            <a:r>
              <a:rPr lang="el-GR" sz="1200" b="0" i="0" u="none" strike="noStrike" baseline="0" dirty="0">
                <a:solidFill>
                  <a:srgbClr val="262626"/>
                </a:solidFill>
                <a:latin typeface="Calibri Light" panose="020F0302020204030204" pitchFamily="34" charset="0"/>
                <a:ea typeface="Calibri Light" panose="020F0302020204030204" pitchFamily="34" charset="0"/>
                <a:cs typeface="Calibri Light" panose="020F0302020204030204" pitchFamily="34" charset="0"/>
              </a:rPr>
              <a:t>συμβολή στην διατήρηση και προώθηση της πολιτιστικής και επιστημονικής κληρονομιάς της Κύπρου.</a:t>
            </a:r>
            <a:endParaRPr lang="el-GR" sz="1200" kern="1400" dirty="0">
              <a:solidFill>
                <a:schemeClr val="tx1">
                  <a:lumMod val="75000"/>
                  <a:lumOff val="25000"/>
                </a:schemeClr>
              </a:solidFill>
              <a:effectLst/>
              <a:latin typeface="Calibri Light" panose="020F0302020204030204" pitchFamily="34" charset="0"/>
              <a:ea typeface="Calibri Light" panose="020F0302020204030204" pitchFamily="34" charset="0"/>
              <a:cs typeface="Calibri Light" panose="020F0302020204030204" pitchFamily="34" charset="0"/>
            </a:endParaRPr>
          </a:p>
          <a:p>
            <a:pPr marL="342900" marR="0" lvl="0" indent="-342900" defTabSz="914400" rtl="0" fontAlgn="auto" hangingPunct="0">
              <a:lnSpc>
                <a:spcPct val="100000"/>
              </a:lnSpc>
              <a:spcBef>
                <a:spcPts val="0"/>
              </a:spcBef>
              <a:spcAft>
                <a:spcPts val="200"/>
              </a:spcAft>
              <a:buClr>
                <a:srgbClr val="F7921C"/>
              </a:buClr>
              <a:buSzPts val="1200"/>
              <a:buFont typeface="Arial" pitchFamily="34"/>
              <a:buChar char="•"/>
              <a:tabLst/>
              <a:defRPr sz="1800" b="0" i="0" u="none" strike="noStrike" kern="0" cap="none" spc="0" baseline="0">
                <a:solidFill>
                  <a:srgbClr val="000000"/>
                </a:solidFill>
                <a:uFillTx/>
              </a:defRPr>
            </a:pPr>
            <a:endParaRPr lang="el-GR" sz="1050" b="0" i="0" u="none" strike="noStrike" kern="1200" cap="none" spc="0" baseline="0" dirty="0">
              <a:solidFill>
                <a:srgbClr val="404040"/>
              </a:solidFill>
              <a:uFillTx/>
              <a:latin typeface="Calibri" pitchFamily="34"/>
              <a:cs typeface="Calibri" pitchFamily="34"/>
            </a:endParaRPr>
          </a:p>
        </p:txBody>
      </p:sp>
      <p:sp>
        <p:nvSpPr>
          <p:cNvPr id="6" name="TextBox 7">
            <a:extLst>
              <a:ext uri="{FF2B5EF4-FFF2-40B4-BE49-F238E27FC236}">
                <a16:creationId xmlns:a16="http://schemas.microsoft.com/office/drawing/2014/main" id="{B399C176-7A50-B268-681A-4F7BD5261609}"/>
              </a:ext>
            </a:extLst>
          </p:cNvPr>
          <p:cNvSpPr txBox="1"/>
          <p:nvPr/>
        </p:nvSpPr>
        <p:spPr>
          <a:xfrm>
            <a:off x="693312" y="1447796"/>
            <a:ext cx="4046113" cy="738661"/>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dirty="0">
                <a:solidFill>
                  <a:srgbClr val="404040"/>
                </a:solidFill>
                <a:uFillTx/>
                <a:latin typeface="Calibri Light" pitchFamily="34"/>
                <a:cs typeface="Calibri Light" pitchFamily="34"/>
              </a:rPr>
              <a:t>Η Βιβλιοθήκη του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dirty="0">
                <a:solidFill>
                  <a:srgbClr val="404040"/>
                </a:solidFill>
                <a:uFillTx/>
                <a:latin typeface="Calibri Light" pitchFamily="34"/>
                <a:cs typeface="Calibri Light" pitchFamily="34"/>
              </a:rPr>
              <a:t>Πανεπιστημίου Κύπρου</a:t>
            </a:r>
            <a:endParaRPr lang="en-US" sz="2400" b="0" i="0" u="none" strike="noStrike" kern="1200" cap="none" spc="0" baseline="0" dirty="0">
              <a:solidFill>
                <a:srgbClr val="404040"/>
              </a:solidFill>
              <a:uFillTx/>
              <a:latin typeface="Calibri Light" pitchFamily="34"/>
              <a:cs typeface="Calibri Light" pitchFamily="34"/>
            </a:endParaRPr>
          </a:p>
        </p:txBody>
      </p:sp>
      <p:pic>
        <p:nvPicPr>
          <p:cNvPr id="7" name="Εικόνα 8">
            <a:extLst>
              <a:ext uri="{FF2B5EF4-FFF2-40B4-BE49-F238E27FC236}">
                <a16:creationId xmlns:a16="http://schemas.microsoft.com/office/drawing/2014/main" id="{59F4ED30-13DC-8429-08CC-B1EC806FA0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1815" y="536926"/>
            <a:ext cx="1645490" cy="528285"/>
          </a:xfrm>
          <a:prstGeom prst="rect">
            <a:avLst/>
          </a:prstGeom>
          <a:noFill/>
          <a:ln cap="flat">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78">
    <p:spTree>
      <p:nvGrpSpPr>
        <p:cNvPr id="1" name=""/>
        <p:cNvGrpSpPr/>
        <p:nvPr/>
      </p:nvGrpSpPr>
      <p:grpSpPr>
        <a:xfrm>
          <a:off x="0" y="0"/>
          <a:ext cx="0" cy="0"/>
          <a:chOff x="0" y="0"/>
          <a:chExt cx="0" cy="0"/>
        </a:xfrm>
      </p:grpSpPr>
      <p:sp>
        <p:nvSpPr>
          <p:cNvPr id="2" name="Ορθογώνιο 4">
            <a:extLst>
              <a:ext uri="{FF2B5EF4-FFF2-40B4-BE49-F238E27FC236}">
                <a16:creationId xmlns:a16="http://schemas.microsoft.com/office/drawing/2014/main" id="{33CEB7AE-D5DC-91CE-B3E0-380E388833C8}"/>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3" name="Θέση αριθμού διαφάνειας 1">
            <a:extLst>
              <a:ext uri="{FF2B5EF4-FFF2-40B4-BE49-F238E27FC236}">
                <a16:creationId xmlns:a16="http://schemas.microsoft.com/office/drawing/2014/main" id="{117E096B-B3F7-77F2-5E48-D102F6EA7912}"/>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139A521-B4DC-7744-84F6-1E464A201BD0}" type="slidenum">
              <a:rPr/>
              <a:t>19</a:t>
            </a:fld>
            <a:endParaRPr lang="en-US" sz="1000" b="0" i="0" u="none" strike="noStrike" kern="1200" cap="none" spc="0" baseline="0">
              <a:solidFill>
                <a:srgbClr val="898989"/>
              </a:solidFill>
              <a:uFillTx/>
              <a:latin typeface="Calibri" pitchFamily="34"/>
              <a:cs typeface="Arial" pitchFamily="34"/>
            </a:endParaRPr>
          </a:p>
        </p:txBody>
      </p:sp>
      <p:pic>
        <p:nvPicPr>
          <p:cNvPr id="4" name="Εικόνα 3">
            <a:extLst>
              <a:ext uri="{FF2B5EF4-FFF2-40B4-BE49-F238E27FC236}">
                <a16:creationId xmlns:a16="http://schemas.microsoft.com/office/drawing/2014/main" id="{3157D8BC-BB92-35B0-4361-49E35587AFC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pic>
        <p:nvPicPr>
          <p:cNvPr id="5" name="Εικόνα 12">
            <a:extLst>
              <a:ext uri="{FF2B5EF4-FFF2-40B4-BE49-F238E27FC236}">
                <a16:creationId xmlns:a16="http://schemas.microsoft.com/office/drawing/2014/main" id="{CD15622E-523A-888F-3DEF-BD21A1E37E5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028431" y="2253557"/>
            <a:ext cx="2051072" cy="1379317"/>
          </a:xfrm>
          <a:prstGeom prst="rect">
            <a:avLst/>
          </a:prstGeom>
          <a:noFill/>
          <a:ln cap="flat">
            <a:noFill/>
          </a:ln>
        </p:spPr>
      </p:pic>
      <p:pic>
        <p:nvPicPr>
          <p:cNvPr id="6" name="Εικόνα 22">
            <a:extLst>
              <a:ext uri="{FF2B5EF4-FFF2-40B4-BE49-F238E27FC236}">
                <a16:creationId xmlns:a16="http://schemas.microsoft.com/office/drawing/2014/main" id="{55C1390E-C2E2-B13F-88FC-A2C0A31F1E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90314" y="2253557"/>
            <a:ext cx="1948888" cy="2598514"/>
          </a:xfrm>
          <a:prstGeom prst="rect">
            <a:avLst/>
          </a:prstGeom>
          <a:noFill/>
          <a:ln cap="flat">
            <a:noFill/>
          </a:ln>
        </p:spPr>
      </p:pic>
      <p:pic>
        <p:nvPicPr>
          <p:cNvPr id="7" name="Εικόνα 14">
            <a:extLst>
              <a:ext uri="{FF2B5EF4-FFF2-40B4-BE49-F238E27FC236}">
                <a16:creationId xmlns:a16="http://schemas.microsoft.com/office/drawing/2014/main" id="{F94715D4-70A6-7403-5775-198EA16B1E5A}"/>
              </a:ext>
            </a:extLst>
          </p:cNvPr>
          <p:cNvPicPr>
            <a:picLocks noChangeAspect="1"/>
          </p:cNvPicPr>
          <p:nvPr/>
        </p:nvPicPr>
        <p:blipFill>
          <a:blip r:embed="rId6" cstate="email">
            <a:extLst>
              <a:ext uri="{28A0092B-C50C-407E-A947-70E740481C1C}">
                <a14:useLocalDpi xmlns:a14="http://schemas.microsoft.com/office/drawing/2010/main"/>
              </a:ext>
            </a:extLst>
          </a:blip>
          <a:srcRect b="-575"/>
          <a:stretch>
            <a:fillRect/>
          </a:stretch>
        </p:blipFill>
        <p:spPr>
          <a:xfrm>
            <a:off x="5028431" y="3632874"/>
            <a:ext cx="1861882" cy="1243922"/>
          </a:xfrm>
          <a:prstGeom prst="rect">
            <a:avLst/>
          </a:prstGeom>
          <a:noFill/>
          <a:ln cap="flat">
            <a:noFill/>
          </a:ln>
        </p:spPr>
      </p:pic>
      <p:pic>
        <p:nvPicPr>
          <p:cNvPr id="8" name="Εικόνα 24">
            <a:extLst>
              <a:ext uri="{FF2B5EF4-FFF2-40B4-BE49-F238E27FC236}">
                <a16:creationId xmlns:a16="http://schemas.microsoft.com/office/drawing/2014/main" id="{547ED0F1-6BD8-C742-C2EC-4FB59FED048D}"/>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028431" y="4724403"/>
            <a:ext cx="3810761" cy="1827547"/>
          </a:xfrm>
          <a:prstGeom prst="rect">
            <a:avLst/>
          </a:prstGeom>
          <a:noFill/>
          <a:ln cap="flat">
            <a:noFill/>
          </a:ln>
        </p:spPr>
      </p:pic>
      <p:sp>
        <p:nvSpPr>
          <p:cNvPr id="9" name="Rectangle 4">
            <a:extLst>
              <a:ext uri="{FF2B5EF4-FFF2-40B4-BE49-F238E27FC236}">
                <a16:creationId xmlns:a16="http://schemas.microsoft.com/office/drawing/2014/main" id="{EE5A34E8-DA84-3821-0F36-DCA8FD1D6F28}"/>
              </a:ext>
            </a:extLst>
          </p:cNvPr>
          <p:cNvSpPr txBox="1"/>
          <p:nvPr/>
        </p:nvSpPr>
        <p:spPr>
          <a:xfrm>
            <a:off x="1066803" y="1524003"/>
            <a:ext cx="3733796" cy="5015401"/>
          </a:xfrm>
          <a:prstGeom prst="rect">
            <a:avLst/>
          </a:prstGeom>
          <a:noFill/>
          <a:ln cap="flat">
            <a:noFill/>
          </a:ln>
        </p:spPr>
        <p:txBody>
          <a:bodyPr vert="horz" wrap="square" lIns="0" tIns="0" rIns="0" bIns="0" anchor="t" anchorCtr="0" compatLnSpc="1">
            <a:noAutofit/>
          </a:bodyPr>
          <a:lstStyle/>
          <a:p>
            <a:pPr marL="0" marR="0" lvl="0" indent="0" algn="l" defTabSz="914400" rtl="0" fontAlgn="auto" hangingPunct="0">
              <a:lnSpc>
                <a:spcPct val="107000"/>
              </a:lnSpc>
              <a:spcBef>
                <a:spcPts val="300"/>
              </a:spcBef>
              <a:spcAft>
                <a:spcPts val="800"/>
              </a:spcAft>
              <a:buNone/>
              <a:tabLst/>
              <a:defRPr sz="1800" b="0" i="0" u="none" strike="noStrike" kern="0" cap="none" spc="0" baseline="0">
                <a:solidFill>
                  <a:srgbClr val="000000"/>
                </a:solidFill>
                <a:uFillTx/>
              </a:defRPr>
            </a:pPr>
            <a:r>
              <a:rPr lang="el-GR" sz="1200" b="1" i="0" u="none" strike="noStrike" kern="0" cap="none" spc="0" baseline="0" dirty="0">
                <a:solidFill>
                  <a:srgbClr val="404040"/>
                </a:solidFill>
                <a:uFillTx/>
                <a:latin typeface="Calibri" pitchFamily="34"/>
                <a:cs typeface="Calibri" pitchFamily="34"/>
              </a:rPr>
              <a:t>Δράσεις Βιβλιοθήκης Πανεπιστημίου Κύπρου</a:t>
            </a:r>
          </a:p>
          <a:p>
            <a:pPr marL="171450" indent="-171450" hangingPunct="0">
              <a:lnSpc>
                <a:spcPct val="107000"/>
              </a:lnSpc>
              <a:spcBef>
                <a:spcPts val="300"/>
              </a:spcBef>
              <a:spcAft>
                <a:spcPts val="800"/>
              </a:spcAft>
              <a:buClr>
                <a:srgbClr val="F7921C"/>
              </a:buClr>
              <a:buSzPct val="100000"/>
              <a:buFont typeface="Arial" pitchFamily="34"/>
              <a:buChar char="•"/>
              <a:defRPr sz="1800" b="0" i="0" u="none" strike="noStrike" kern="0" cap="none" spc="0" baseline="0">
                <a:solidFill>
                  <a:srgbClr val="000000"/>
                </a:solidFill>
                <a:uFillTx/>
              </a:defRPr>
            </a:pPr>
            <a:r>
              <a:rPr lang="el-GR" sz="120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συμμετοχή σε ευρωπαϊκά ερευνητικά προγράμματα και διεθνή δίκτυα (LIBER, IFLA, YERUN, </a:t>
            </a:r>
            <a:r>
              <a:rPr lang="el-GR" sz="1200" dirty="0" err="1">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OpenAIRE</a:t>
            </a:r>
            <a:r>
              <a:rPr lang="el-GR" sz="120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OPERAS κ.</a:t>
            </a:r>
            <a:r>
              <a:rPr lang="el-GR" sz="12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ά</a:t>
            </a:r>
            <a:r>
              <a:rPr lang="el-GR" sz="120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a:t>
            </a:r>
            <a:endParaRPr lang="en-GB" sz="1200" dirty="0">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p>
            <a:pPr marL="171450" marR="0" lvl="0" indent="-171450" algn="l" defTabSz="914400" rtl="0" fontAlgn="auto" hangingPunct="0">
              <a:lnSpc>
                <a:spcPct val="107000"/>
              </a:lnSpc>
              <a:spcBef>
                <a:spcPts val="300"/>
              </a:spcBef>
              <a:spcAft>
                <a:spcPts val="800"/>
              </a:spcAft>
              <a:buClr>
                <a:srgbClr val="F7921C"/>
              </a:buClr>
              <a:buSzPct val="100000"/>
              <a:buFont typeface="Arial" panose="020B0604020202020204" pitchFamily="34" charset="0"/>
              <a:buChar char="•"/>
              <a:tabLst/>
              <a:defRPr sz="1800" b="0" i="0" u="none" strike="noStrike" kern="0" cap="none" spc="0" baseline="0">
                <a:solidFill>
                  <a:srgbClr val="000000"/>
                </a:solidFill>
                <a:uFillTx/>
              </a:defRPr>
            </a:pPr>
            <a:r>
              <a:rPr lang="el-GR" sz="1200" b="0" i="0" u="none" strike="noStrike" kern="0" cap="none" spc="0" baseline="0" dirty="0">
                <a:solidFill>
                  <a:srgbClr val="404040"/>
                </a:solidFill>
                <a:uFillTx/>
                <a:latin typeface="Calibri Light" pitchFamily="34"/>
                <a:cs typeface="Calibri Light" pitchFamily="34"/>
              </a:rPr>
              <a:t>λειτουργία ως το μοναδικό Εθνικό Γραφείο Ανοικτής Πρόσβασης </a:t>
            </a:r>
            <a:r>
              <a:rPr lang="en-GB" sz="1200" b="0" i="0" u="none" strike="noStrike" kern="0" cap="none" spc="0" baseline="0" dirty="0" err="1">
                <a:solidFill>
                  <a:srgbClr val="404040"/>
                </a:solidFill>
                <a:uFillTx/>
                <a:latin typeface="Calibri Light" pitchFamily="34"/>
                <a:cs typeface="Calibri Light" pitchFamily="34"/>
              </a:rPr>
              <a:t>OpenAIRE</a:t>
            </a:r>
            <a:r>
              <a:rPr lang="el-GR" sz="1200" b="0" i="0" u="none" strike="noStrike" kern="0" cap="none" spc="0" baseline="0" dirty="0">
                <a:solidFill>
                  <a:srgbClr val="404040"/>
                </a:solidFill>
                <a:uFillTx/>
                <a:latin typeface="Calibri Light" pitchFamily="34"/>
                <a:cs typeface="Calibri Light" pitchFamily="34"/>
              </a:rPr>
              <a:t> στην Κύπρο</a:t>
            </a:r>
          </a:p>
          <a:p>
            <a:pPr marL="171450" marR="0" lvl="0" indent="-171450" algn="l" defTabSz="914400" rtl="0" fontAlgn="auto" hangingPunct="0">
              <a:lnSpc>
                <a:spcPct val="107000"/>
              </a:lnSpc>
              <a:spcBef>
                <a:spcPts val="300"/>
              </a:spcBef>
              <a:spcAft>
                <a:spcPts val="800"/>
              </a:spcAft>
              <a:buClr>
                <a:srgbClr val="F7921C"/>
              </a:buClr>
              <a:buSzPct val="100000"/>
              <a:buFont typeface="Arial" pitchFamily="34"/>
              <a:buChar char="•"/>
              <a:tabLst/>
              <a:defRPr sz="1800" b="0" i="0" u="none" strike="noStrike" kern="0" cap="none" spc="0" baseline="0">
                <a:solidFill>
                  <a:srgbClr val="000000"/>
                </a:solidFill>
                <a:uFillTx/>
              </a:defRPr>
            </a:pPr>
            <a:r>
              <a:rPr lang="el-GR" sz="120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λειτουργία ως Ευρωπαϊκό Κέντρο Τεκμηρίωσης (EDC)</a:t>
            </a:r>
            <a:endParaRPr lang="el-GR" sz="1200" b="0" i="0" u="none" strike="noStrike" kern="0" cap="none" spc="0" baseline="0" dirty="0">
              <a:solidFill>
                <a:schemeClr val="tx1">
                  <a:lumMod val="65000"/>
                  <a:lumOff val="35000"/>
                </a:schemeClr>
              </a:solidFill>
              <a:uFillTx/>
              <a:latin typeface="Calibri Light" panose="020F0302020204030204" pitchFamily="34" charset="0"/>
              <a:ea typeface="Calibri Light" panose="020F0302020204030204" pitchFamily="34" charset="0"/>
              <a:cs typeface="Calibri Light" panose="020F0302020204030204" pitchFamily="34" charset="0"/>
            </a:endParaRPr>
          </a:p>
          <a:p>
            <a:pPr marL="171450" marR="0" lvl="0" indent="-171450" algn="l" defTabSz="914400" rtl="0" fontAlgn="auto" hangingPunct="0">
              <a:lnSpc>
                <a:spcPct val="107000"/>
              </a:lnSpc>
              <a:spcBef>
                <a:spcPts val="300"/>
              </a:spcBef>
              <a:spcAft>
                <a:spcPts val="80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0" cap="none" spc="0" baseline="0" dirty="0">
                <a:solidFill>
                  <a:srgbClr val="404040"/>
                </a:solidFill>
                <a:uFillTx/>
                <a:latin typeface="Calibri Light" pitchFamily="34"/>
                <a:cs typeface="Calibri Light" pitchFamily="34"/>
              </a:rPr>
              <a:t>συμμετοχή στην Κοινοπραξία Κυπριακών </a:t>
            </a:r>
            <a:br>
              <a:rPr lang="el-GR" sz="1200" b="0" i="0" u="none" strike="noStrike" kern="0" cap="none" spc="0" baseline="0" dirty="0">
                <a:solidFill>
                  <a:srgbClr val="404040"/>
                </a:solidFill>
                <a:uFillTx/>
                <a:latin typeface="Calibri Light" pitchFamily="34"/>
                <a:cs typeface="Calibri Light" pitchFamily="34"/>
              </a:rPr>
            </a:br>
            <a:r>
              <a:rPr lang="el-GR" sz="1200" b="0" i="0" u="none" strike="noStrike" kern="0" cap="none" spc="0" baseline="0" dirty="0">
                <a:solidFill>
                  <a:srgbClr val="404040"/>
                </a:solidFill>
                <a:uFillTx/>
                <a:latin typeface="Calibri Light" pitchFamily="34"/>
                <a:cs typeface="Calibri Light" pitchFamily="34"/>
              </a:rPr>
              <a:t>Βιβλιοθηκών (</a:t>
            </a:r>
            <a:r>
              <a:rPr lang="el-GR" sz="1200" b="0" i="0" u="none" strike="noStrike" kern="0" cap="none" spc="0" baseline="0" dirty="0" err="1">
                <a:solidFill>
                  <a:srgbClr val="404040"/>
                </a:solidFill>
                <a:uFillTx/>
                <a:latin typeface="Calibri Light" pitchFamily="34"/>
                <a:cs typeface="Calibri Light" pitchFamily="34"/>
              </a:rPr>
              <a:t>ΚΚυΒ</a:t>
            </a:r>
            <a:r>
              <a:rPr lang="el-GR" sz="1200" b="0" i="0" u="none" strike="noStrike" kern="0" cap="none" spc="0" baseline="0" dirty="0">
                <a:solidFill>
                  <a:srgbClr val="404040"/>
                </a:solidFill>
                <a:uFillTx/>
                <a:latin typeface="Calibri Light" pitchFamily="34"/>
                <a:cs typeface="Calibri Light" pitchFamily="34"/>
              </a:rPr>
              <a:t>)</a:t>
            </a:r>
          </a:p>
          <a:p>
            <a:pPr marL="171450" marR="0" lvl="0" indent="-171450" algn="l" defTabSz="914400" rtl="0" fontAlgn="auto" hangingPunct="0">
              <a:lnSpc>
                <a:spcPct val="107000"/>
              </a:lnSpc>
              <a:spcBef>
                <a:spcPts val="300"/>
              </a:spcBef>
              <a:spcAft>
                <a:spcPts val="80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0" cap="none" spc="0" baseline="0" dirty="0">
                <a:solidFill>
                  <a:srgbClr val="404040"/>
                </a:solidFill>
                <a:uFillTx/>
                <a:latin typeface="Calibri Light" pitchFamily="34"/>
                <a:cs typeface="Calibri Light" pitchFamily="34"/>
              </a:rPr>
              <a:t>υποστήριξη φοιτητών/τριών με αναπηρία </a:t>
            </a:r>
            <a:br>
              <a:rPr lang="el-GR" sz="1200" b="0" i="0" u="none" strike="noStrike" kern="0" cap="none" spc="0" baseline="0" dirty="0">
                <a:solidFill>
                  <a:srgbClr val="404040"/>
                </a:solidFill>
                <a:uFillTx/>
                <a:latin typeface="Calibri Light" pitchFamily="34"/>
                <a:cs typeface="Calibri Light" pitchFamily="34"/>
              </a:rPr>
            </a:br>
            <a:r>
              <a:rPr lang="el-GR" sz="1200" b="0" i="0" u="none" strike="noStrike" kern="0" cap="none" spc="0" baseline="0" dirty="0">
                <a:solidFill>
                  <a:srgbClr val="404040"/>
                </a:solidFill>
                <a:uFillTx/>
                <a:latin typeface="Calibri Light" pitchFamily="34"/>
                <a:cs typeface="Calibri Light" pitchFamily="34"/>
              </a:rPr>
              <a:t>προς κάλυψη των αναγκών τους σε διδακτικό </a:t>
            </a:r>
            <a:br>
              <a:rPr lang="el-GR" sz="1200" b="0" i="0" u="none" strike="noStrike" kern="0" cap="none" spc="0" baseline="0" dirty="0">
                <a:solidFill>
                  <a:srgbClr val="404040"/>
                </a:solidFill>
                <a:uFillTx/>
                <a:latin typeface="Calibri Light" pitchFamily="34"/>
                <a:cs typeface="Calibri Light" pitchFamily="34"/>
              </a:rPr>
            </a:br>
            <a:r>
              <a:rPr lang="el-GR" sz="1200" b="0" i="0" u="none" strike="noStrike" kern="0" cap="none" spc="0" baseline="0" dirty="0">
                <a:solidFill>
                  <a:srgbClr val="404040"/>
                </a:solidFill>
                <a:uFillTx/>
                <a:latin typeface="Calibri Light" pitchFamily="34"/>
                <a:cs typeface="Calibri Light" pitchFamily="34"/>
              </a:rPr>
              <a:t>και ερευνητικό υλικό</a:t>
            </a:r>
          </a:p>
        </p:txBody>
      </p:sp>
      <p:pic>
        <p:nvPicPr>
          <p:cNvPr id="10" name="Εικόνα 1">
            <a:extLst>
              <a:ext uri="{FF2B5EF4-FFF2-40B4-BE49-F238E27FC236}">
                <a16:creationId xmlns:a16="http://schemas.microsoft.com/office/drawing/2014/main" id="{114CD45A-53FF-DDB1-98BA-9F3575B62576}"/>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028431" y="285750"/>
            <a:ext cx="3810771" cy="2060234"/>
          </a:xfrm>
          <a:prstGeom prst="rect">
            <a:avLst/>
          </a:prstGeom>
          <a:noFill/>
          <a:ln cap="flat">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77">
    <p:spTree>
      <p:nvGrpSpPr>
        <p:cNvPr id="1" name=""/>
        <p:cNvGrpSpPr/>
        <p:nvPr/>
      </p:nvGrpSpPr>
      <p:grpSpPr>
        <a:xfrm>
          <a:off x="0" y="0"/>
          <a:ext cx="0" cy="0"/>
          <a:chOff x="0" y="0"/>
          <a:chExt cx="0" cy="0"/>
        </a:xfrm>
      </p:grpSpPr>
      <p:sp>
        <p:nvSpPr>
          <p:cNvPr id="2" name="Ορθογώνιο 2">
            <a:extLst>
              <a:ext uri="{FF2B5EF4-FFF2-40B4-BE49-F238E27FC236}">
                <a16:creationId xmlns:a16="http://schemas.microsoft.com/office/drawing/2014/main" id="{C2D0C8DF-1C22-14F5-9B0E-5A0D9485565E}"/>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3" name="Εικόνα 5">
            <a:extLst>
              <a:ext uri="{FF2B5EF4-FFF2-40B4-BE49-F238E27FC236}">
                <a16:creationId xmlns:a16="http://schemas.microsoft.com/office/drawing/2014/main" id="{382B247F-3EF3-6373-94A2-A2AC08C6CB1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4" name="TextBox 5">
            <a:extLst>
              <a:ext uri="{FF2B5EF4-FFF2-40B4-BE49-F238E27FC236}">
                <a16:creationId xmlns:a16="http://schemas.microsoft.com/office/drawing/2014/main" id="{141A949D-90F1-F0B0-DEA0-94032E55C857}"/>
              </a:ext>
            </a:extLst>
          </p:cNvPr>
          <p:cNvSpPr txBox="1"/>
          <p:nvPr/>
        </p:nvSpPr>
        <p:spPr>
          <a:xfrm>
            <a:off x="1066803" y="1447796"/>
            <a:ext cx="4572000" cy="3683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dirty="0">
                <a:solidFill>
                  <a:srgbClr val="404040"/>
                </a:solidFill>
                <a:uFillTx/>
                <a:latin typeface="Calibri Light" pitchFamily="34"/>
                <a:cs typeface="Calibri Light" pitchFamily="34"/>
              </a:rPr>
              <a:t>Γενικές πληροφορίες</a:t>
            </a:r>
            <a:endParaRPr lang="en-US" sz="2400" b="0" i="0" u="none" strike="noStrike" kern="1200" cap="none" spc="0" baseline="0" dirty="0">
              <a:solidFill>
                <a:srgbClr val="404040"/>
              </a:solidFill>
              <a:uFillTx/>
              <a:latin typeface="Calibri Light" pitchFamily="34"/>
              <a:cs typeface="Calibri Light" pitchFamily="34"/>
            </a:endParaRPr>
          </a:p>
        </p:txBody>
      </p:sp>
      <p:sp>
        <p:nvSpPr>
          <p:cNvPr id="5" name="Rectangle 4">
            <a:extLst>
              <a:ext uri="{FF2B5EF4-FFF2-40B4-BE49-F238E27FC236}">
                <a16:creationId xmlns:a16="http://schemas.microsoft.com/office/drawing/2014/main" id="{CED0BDFF-5A4B-B3EF-FA4B-A33081B2EB79}"/>
              </a:ext>
            </a:extLst>
          </p:cNvPr>
          <p:cNvSpPr txBox="1"/>
          <p:nvPr/>
        </p:nvSpPr>
        <p:spPr>
          <a:xfrm>
            <a:off x="1066803" y="1966115"/>
            <a:ext cx="3962396" cy="3216667"/>
          </a:xfrm>
          <a:prstGeom prst="rect">
            <a:avLst/>
          </a:prstGeom>
          <a:noFill/>
          <a:ln cap="flat">
            <a:noFill/>
          </a:ln>
        </p:spPr>
        <p:txBody>
          <a:bodyPr vert="horz" wrap="square" lIns="0" tIns="0" rIns="0" bIns="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Calibri" pitchFamily="34"/>
              </a:rPr>
              <a:t>Έτος ίδρυσης</a:t>
            </a:r>
            <a:br>
              <a:rPr lang="el-GR" sz="1200" b="1" i="0" u="none" strike="noStrike" kern="1200" cap="none" spc="0" baseline="0" dirty="0">
                <a:solidFill>
                  <a:srgbClr val="000000"/>
                </a:solidFill>
                <a:uFillTx/>
                <a:latin typeface="Calibri" pitchFamily="34"/>
                <a:cs typeface="Calibri" pitchFamily="34"/>
              </a:rPr>
            </a:br>
            <a:r>
              <a:rPr lang="tr-TR" sz="1200" b="1" i="0" u="none" strike="noStrike" kern="1200" cap="none" spc="0" baseline="0" dirty="0">
                <a:solidFill>
                  <a:srgbClr val="F38C03"/>
                </a:solidFill>
                <a:uFillTx/>
                <a:latin typeface="Calibri" pitchFamily="34"/>
                <a:cs typeface="Calibri" pitchFamily="34"/>
              </a:rPr>
              <a:t>1989</a:t>
            </a:r>
            <a:endParaRPr lang="el-GR" sz="1200" b="1" i="0" u="none" strike="noStrike" kern="1200" cap="none" spc="0" baseline="0" dirty="0">
              <a:solidFill>
                <a:srgbClr val="F38C03"/>
              </a:solidFill>
              <a:uFillTx/>
              <a:latin typeface="Calibri" pitchFamily="34"/>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Calibri" pitchFamily="34"/>
              </a:rPr>
              <a:t>Φοιτητές και Φοιτήτριες που φοιτούν στο Π.Κ. </a:t>
            </a:r>
            <a:br>
              <a:rPr lang="el-GR" sz="1200" b="1" i="0" u="none" strike="noStrike" kern="1200" cap="none" spc="0" baseline="0" dirty="0">
                <a:solidFill>
                  <a:srgbClr val="404040"/>
                </a:solidFill>
                <a:uFillTx/>
                <a:latin typeface="Calibri" pitchFamily="34"/>
                <a:cs typeface="Calibri" pitchFamily="34"/>
              </a:rPr>
            </a:br>
            <a:r>
              <a:rPr lang="el-GR" sz="1200" b="0" i="0" u="none" strike="noStrike" kern="1200" cap="none" spc="0" baseline="0" dirty="0">
                <a:solidFill>
                  <a:srgbClr val="404040"/>
                </a:solidFill>
                <a:uFillTx/>
                <a:latin typeface="Calibri" pitchFamily="34"/>
                <a:cs typeface="Calibri" pitchFamily="34"/>
              </a:rPr>
              <a:t>(Χειμερινό Εξάμηνο 202</a:t>
            </a:r>
            <a:r>
              <a:rPr lang="en-US" sz="1200" b="0" i="0" u="none" strike="noStrike" kern="1200" cap="none" spc="0" baseline="0" dirty="0">
                <a:solidFill>
                  <a:srgbClr val="404040"/>
                </a:solidFill>
                <a:uFillTx/>
                <a:latin typeface="Calibri" pitchFamily="34"/>
                <a:cs typeface="Calibri" pitchFamily="34"/>
              </a:rPr>
              <a:t>5</a:t>
            </a:r>
            <a:r>
              <a:rPr lang="el-GR" sz="1200" b="0" i="0" u="none" strike="noStrike" kern="1200" cap="none" spc="0" baseline="0" dirty="0">
                <a:solidFill>
                  <a:srgbClr val="404040"/>
                </a:solidFill>
                <a:uFillTx/>
                <a:latin typeface="Calibri" pitchFamily="34"/>
                <a:cs typeface="Calibri" pitchFamily="34"/>
              </a:rPr>
              <a:t>-202</a:t>
            </a:r>
            <a:r>
              <a:rPr lang="en-US" sz="1200" b="0" i="0" u="none" strike="noStrike" kern="1200" cap="none" spc="0" baseline="0" dirty="0">
                <a:solidFill>
                  <a:srgbClr val="404040"/>
                </a:solidFill>
                <a:uFillTx/>
                <a:latin typeface="Calibri" pitchFamily="34"/>
                <a:cs typeface="Calibri" pitchFamily="34"/>
              </a:rPr>
              <a:t>6</a:t>
            </a:r>
            <a:r>
              <a:rPr lang="el-GR" sz="1200" b="0" i="0" u="none" strike="noStrike" kern="1200" cap="none" spc="0" baseline="0" dirty="0">
                <a:solidFill>
                  <a:srgbClr val="404040"/>
                </a:solidFill>
                <a:uFillTx/>
                <a:latin typeface="Calibri" pitchFamily="34"/>
                <a:cs typeface="Calibri" pitchFamily="34"/>
              </a:rPr>
              <a:t>)</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200" b="0" i="0" u="none" strike="noStrike" kern="1200" cap="none" spc="0" baseline="0" dirty="0">
              <a:solidFill>
                <a:srgbClr val="404040"/>
              </a:solidFill>
              <a:uFillTx/>
              <a:latin typeface="Calibri" pitchFamily="34"/>
              <a:cs typeface="Calibri" pitchFamily="34"/>
            </a:endParaRPr>
          </a:p>
          <a:p>
            <a:pPr marL="171450" marR="0" lvl="0" indent="-171450" algn="l" defTabSz="914400" rtl="0" fontAlgn="auto" hangingPunct="0">
              <a:lnSpc>
                <a:spcPct val="10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Arial" pitchFamily="34"/>
              </a:rPr>
              <a:t>Προπτυχιακοί</a:t>
            </a:r>
            <a:r>
              <a:rPr lang="el-GR" sz="1200" b="1" i="0" u="none" strike="noStrike" kern="1200" cap="none" spc="0" baseline="0" dirty="0">
                <a:solidFill>
                  <a:srgbClr val="000000"/>
                </a:solidFill>
                <a:uFillTx/>
                <a:latin typeface="Calibri" pitchFamily="34"/>
                <a:cs typeface="Calibri" pitchFamily="34"/>
              </a:rPr>
              <a:t> </a:t>
            </a:r>
            <a:r>
              <a:rPr lang="el-GR" sz="1200" b="1" i="0" u="none" strike="noStrike" kern="1200" cap="none" spc="0" baseline="0" dirty="0">
                <a:solidFill>
                  <a:srgbClr val="F38C03"/>
                </a:solidFill>
                <a:uFillTx/>
                <a:latin typeface="Calibri" pitchFamily="34"/>
                <a:cs typeface="Calibri" pitchFamily="34"/>
              </a:rPr>
              <a:t>5.</a:t>
            </a:r>
            <a:r>
              <a:rPr lang="en-GB" sz="1200" b="1" i="0" u="none" strike="noStrike" kern="1200" cap="none" spc="0" baseline="0" dirty="0">
                <a:solidFill>
                  <a:srgbClr val="F38C03"/>
                </a:solidFill>
                <a:uFillTx/>
                <a:latin typeface="Calibri" pitchFamily="34"/>
                <a:cs typeface="Calibri" pitchFamily="34"/>
              </a:rPr>
              <a:t>52</a:t>
            </a:r>
            <a:r>
              <a:rPr lang="en-GB" sz="1200" b="1" dirty="0">
                <a:solidFill>
                  <a:srgbClr val="F38C03"/>
                </a:solidFill>
                <a:latin typeface="Calibri" pitchFamily="34"/>
                <a:cs typeface="Calibri" pitchFamily="34"/>
              </a:rPr>
              <a:t>0</a:t>
            </a:r>
            <a:endParaRPr lang="en-US" sz="1200" b="1" i="0" u="none" strike="noStrike" kern="1200" cap="none" spc="0" baseline="0" dirty="0">
              <a:solidFill>
                <a:srgbClr val="F38C03"/>
              </a:solidFill>
              <a:uFillTx/>
              <a:latin typeface="Calibri" pitchFamily="34"/>
              <a:cs typeface="Calibri" pitchFamily="34"/>
            </a:endParaRPr>
          </a:p>
          <a:p>
            <a:pPr marL="171450" marR="0" lvl="0" indent="-171450" algn="l" defTabSz="914400" rtl="0" fontAlgn="auto" hangingPunct="0">
              <a:lnSpc>
                <a:spcPct val="100000"/>
              </a:lnSpc>
              <a:spcBef>
                <a:spcPts val="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Arial" pitchFamily="34"/>
              </a:rPr>
              <a:t>Μεταπτυχιακοί και Διδακτορικοί</a:t>
            </a:r>
            <a:r>
              <a:rPr lang="el-GR" sz="1200" b="1" i="0" u="none" strike="noStrike" kern="1200" cap="none" spc="0" baseline="0" dirty="0">
                <a:solidFill>
                  <a:srgbClr val="000000"/>
                </a:solidFill>
                <a:uFillTx/>
                <a:latin typeface="Calibri" pitchFamily="34"/>
                <a:cs typeface="Calibri" pitchFamily="34"/>
              </a:rPr>
              <a:t> </a:t>
            </a:r>
            <a:r>
              <a:rPr lang="el-GR" sz="1200" b="1" i="0" u="none" strike="noStrike" kern="1200" cap="none" spc="0" baseline="0" dirty="0">
                <a:solidFill>
                  <a:srgbClr val="F38C03"/>
                </a:solidFill>
                <a:uFillTx/>
                <a:latin typeface="Calibri" pitchFamily="34"/>
                <a:cs typeface="Calibri" pitchFamily="34"/>
              </a:rPr>
              <a:t>1.</a:t>
            </a:r>
            <a:r>
              <a:rPr lang="en-GB" sz="1200" b="1" i="0" u="none" strike="noStrike" kern="1200" cap="none" spc="0" baseline="0" dirty="0">
                <a:solidFill>
                  <a:srgbClr val="F38C03"/>
                </a:solidFill>
                <a:uFillTx/>
                <a:latin typeface="Calibri" pitchFamily="34"/>
                <a:cs typeface="Calibri" pitchFamily="34"/>
              </a:rPr>
              <a:t>5</a:t>
            </a:r>
            <a:r>
              <a:rPr lang="el-GR" sz="1200" b="1" i="0" u="none" strike="noStrike" kern="1200" cap="none" spc="0" baseline="0" dirty="0">
                <a:solidFill>
                  <a:srgbClr val="F38C03"/>
                </a:solidFill>
                <a:uFillTx/>
                <a:latin typeface="Calibri" pitchFamily="34"/>
                <a:cs typeface="Calibri" pitchFamily="34"/>
              </a:rPr>
              <a:t>94</a:t>
            </a:r>
          </a:p>
          <a:p>
            <a:pPr marL="0" marR="0" lvl="0" indent="0" algn="l"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endParaRPr lang="el-GR" sz="1200" b="1" i="0" u="none" strike="noStrike" kern="1200" cap="none" spc="0" baseline="0" dirty="0">
              <a:solidFill>
                <a:srgbClr val="F38C03"/>
              </a:solidFill>
              <a:uFillTx/>
              <a:latin typeface="Calibri" pitchFamily="34"/>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a:cs typeface="Calibri Light" pitchFamily="34"/>
              </a:rPr>
              <a:t>Προσωπικό Πανεπιστημίου Κύπρου</a:t>
            </a:r>
            <a:endParaRPr lang="en-US" sz="1200" b="1" i="0" u="none" strike="noStrike" kern="1200" cap="none" spc="0" baseline="0" dirty="0">
              <a:solidFill>
                <a:srgbClr val="404040"/>
              </a:solidFill>
              <a:uFillTx/>
              <a:latin typeface="Calibri"/>
              <a:cs typeface="Calibri Light" pitchFamily="34"/>
            </a:endParaRPr>
          </a:p>
          <a:p>
            <a:pPr marL="0" marR="0" lvl="0" indent="0" algn="l" defTabSz="914400" rtl="0" fontAlgn="auto" hangingPunct="0">
              <a:lnSpc>
                <a:spcPct val="100000"/>
              </a:lnSpc>
              <a:spcBef>
                <a:spcPts val="0"/>
              </a:spcBef>
              <a:spcAft>
                <a:spcPts val="200"/>
              </a:spcAft>
              <a:buNone/>
              <a:tabLst/>
              <a:defRPr sz="1800" b="0" i="0" u="none" strike="noStrike" kern="0" cap="none" spc="0" baseline="0">
                <a:solidFill>
                  <a:srgbClr val="000000"/>
                </a:solidFill>
                <a:uFillTx/>
              </a:defRPr>
            </a:pPr>
            <a:r>
              <a:rPr lang="el-GR" sz="1200" b="1" i="0" u="none" strike="noStrike" kern="1200" cap="none" spc="0" baseline="0" dirty="0">
                <a:solidFill>
                  <a:srgbClr val="F38C03"/>
                </a:solidFill>
                <a:uFillTx/>
                <a:latin typeface="Calibri" pitchFamily="34"/>
                <a:cs typeface="Calibri" pitchFamily="34"/>
              </a:rPr>
              <a:t>348</a:t>
            </a:r>
            <a:r>
              <a:rPr lang="el-GR" sz="1200" b="0" i="0" u="none" strike="noStrike" kern="1200" cap="none" spc="0" baseline="0" dirty="0">
                <a:solidFill>
                  <a:srgbClr val="404040"/>
                </a:solidFill>
                <a:uFillTx/>
                <a:latin typeface="Calibri" pitchFamily="34"/>
                <a:cs typeface="Calibri" pitchFamily="34"/>
              </a:rPr>
              <a:t> Μέλη Ακαδημαϊκού Προσωπικού</a:t>
            </a:r>
          </a:p>
          <a:p>
            <a:pPr marL="0" marR="0" lvl="0" indent="0" algn="l" defTabSz="914400" rtl="0" fontAlgn="auto" hangingPunct="0">
              <a:lnSpc>
                <a:spcPct val="100000"/>
              </a:lnSpc>
              <a:spcBef>
                <a:spcPts val="300"/>
              </a:spcBef>
              <a:spcAft>
                <a:spcPts val="200"/>
              </a:spcAft>
              <a:buNone/>
              <a:tabLst/>
              <a:defRPr sz="1800" b="0" i="0" u="none" strike="noStrike" kern="0" cap="none" spc="0" baseline="0">
                <a:solidFill>
                  <a:srgbClr val="000000"/>
                </a:solidFill>
                <a:uFillTx/>
              </a:defRPr>
            </a:pPr>
            <a:r>
              <a:rPr lang="el-GR" sz="1200" b="1" i="0" u="none" strike="noStrike" kern="1200" cap="none" spc="0" baseline="0" dirty="0">
                <a:solidFill>
                  <a:srgbClr val="F38C03"/>
                </a:solidFill>
                <a:uFillTx/>
                <a:latin typeface="Calibri" pitchFamily="34"/>
                <a:cs typeface="Calibri" pitchFamily="34"/>
              </a:rPr>
              <a:t>7</a:t>
            </a:r>
            <a:r>
              <a:rPr lang="en-GB" sz="1200" b="1" i="0" u="none" strike="noStrike" kern="1200" cap="none" spc="0" baseline="0" dirty="0">
                <a:solidFill>
                  <a:srgbClr val="F38C03"/>
                </a:solidFill>
                <a:uFillTx/>
                <a:latin typeface="Calibri" pitchFamily="34"/>
                <a:cs typeface="Calibri" pitchFamily="34"/>
              </a:rPr>
              <a:t>63</a:t>
            </a:r>
            <a:r>
              <a:rPr lang="el-GR" sz="1200" b="0" i="0" u="none" strike="noStrike" kern="1200" cap="none" spc="0" baseline="0" dirty="0">
                <a:solidFill>
                  <a:srgbClr val="404040"/>
                </a:solidFill>
                <a:uFillTx/>
                <a:latin typeface="Calibri" pitchFamily="34"/>
                <a:cs typeface="Calibri" pitchFamily="34"/>
              </a:rPr>
              <a:t> Ερευνητές και Ειδικοί Επιστήμονες</a:t>
            </a:r>
            <a:endParaRPr lang="en-US" sz="1200" b="0" i="0" u="none" strike="noStrike" kern="1200" cap="none" spc="0" baseline="0" dirty="0">
              <a:solidFill>
                <a:srgbClr val="404040"/>
              </a:solidFill>
              <a:uFillTx/>
              <a:latin typeface="Calibri" pitchFamily="34"/>
              <a:cs typeface="Calibri" pitchFamily="34"/>
            </a:endParaRPr>
          </a:p>
          <a:p>
            <a:pPr marL="0" marR="0" lvl="0" indent="0" algn="l" defTabSz="914400" rtl="0" fontAlgn="auto" hangingPunct="0">
              <a:lnSpc>
                <a:spcPct val="100000"/>
              </a:lnSpc>
              <a:spcBef>
                <a:spcPts val="300"/>
              </a:spcBef>
              <a:spcAft>
                <a:spcPts val="200"/>
              </a:spcAft>
              <a:buNone/>
              <a:tabLst/>
              <a:defRPr sz="1800" b="0" i="0" u="none" strike="noStrike" kern="0" cap="none" spc="0" baseline="0">
                <a:solidFill>
                  <a:srgbClr val="000000"/>
                </a:solidFill>
                <a:uFillTx/>
              </a:defRPr>
            </a:pPr>
            <a:r>
              <a:rPr lang="el-GR" sz="1200" b="1" i="0" u="none" strike="noStrike" kern="1200" cap="none" spc="0" baseline="0" dirty="0">
                <a:solidFill>
                  <a:srgbClr val="F38C03"/>
                </a:solidFill>
                <a:uFillTx/>
                <a:latin typeface="Calibri" pitchFamily="34"/>
                <a:cs typeface="Calibri" pitchFamily="34"/>
              </a:rPr>
              <a:t>48</a:t>
            </a:r>
            <a:r>
              <a:rPr lang="en-US" sz="1200" b="1" i="0" u="none" strike="noStrike" kern="1200" cap="none" spc="0" baseline="0" dirty="0">
                <a:solidFill>
                  <a:srgbClr val="F38C03"/>
                </a:solidFill>
                <a:uFillTx/>
                <a:latin typeface="Calibri" pitchFamily="34"/>
                <a:cs typeface="Calibri" pitchFamily="34"/>
              </a:rPr>
              <a:t>6</a:t>
            </a:r>
            <a:r>
              <a:rPr lang="el-GR" sz="1200" b="0" i="0" u="none" strike="noStrike" kern="1200" cap="none" spc="0" baseline="0" dirty="0">
                <a:solidFill>
                  <a:srgbClr val="404040"/>
                </a:solidFill>
                <a:uFillTx/>
                <a:latin typeface="Calibri" pitchFamily="34"/>
                <a:cs typeface="Calibri" pitchFamily="34"/>
              </a:rPr>
              <a:t> Μέλη Διοικητικού Προσωπικού </a:t>
            </a:r>
            <a:br>
              <a:rPr lang="el-GR" sz="1200" b="0" i="0" u="none" strike="noStrike" kern="1200" cap="none" spc="0" baseline="0" dirty="0">
                <a:solidFill>
                  <a:srgbClr val="404040"/>
                </a:solidFill>
                <a:uFillTx/>
                <a:latin typeface="Calibri" pitchFamily="34"/>
                <a:cs typeface="Calibri" pitchFamily="34"/>
              </a:rPr>
            </a:br>
            <a:r>
              <a:rPr lang="el-GR" sz="1200" b="0" i="0" u="none" strike="noStrike" kern="1200" cap="none" spc="0" baseline="0" dirty="0">
                <a:solidFill>
                  <a:srgbClr val="404040"/>
                </a:solidFill>
                <a:uFillTx/>
                <a:latin typeface="Calibri" pitchFamily="34"/>
                <a:cs typeface="Calibri" pitchFamily="34"/>
              </a:rPr>
              <a:t>        </a:t>
            </a:r>
          </a:p>
        </p:txBody>
      </p:sp>
      <p:sp>
        <p:nvSpPr>
          <p:cNvPr id="6" name="TextBox 9">
            <a:extLst>
              <a:ext uri="{FF2B5EF4-FFF2-40B4-BE49-F238E27FC236}">
                <a16:creationId xmlns:a16="http://schemas.microsoft.com/office/drawing/2014/main" id="{7B85071C-5930-8DAF-F82A-9FA24BE3ABB3}"/>
              </a:ext>
            </a:extLst>
          </p:cNvPr>
          <p:cNvSpPr txBox="1"/>
          <p:nvPr/>
        </p:nvSpPr>
        <p:spPr>
          <a:xfrm>
            <a:off x="4572000" y="1968364"/>
            <a:ext cx="4098020" cy="2680993"/>
          </a:xfrm>
          <a:prstGeom prst="rect">
            <a:avLst/>
          </a:prstGeom>
          <a:noFill/>
          <a:ln cap="flat">
            <a:noFill/>
          </a:ln>
        </p:spPr>
        <p:txBody>
          <a:bodyPr vert="horz" wrap="square" lIns="0" tIns="0" rIns="0" bIns="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200" b="1" i="0" u="none" strike="noStrike" kern="1200" cap="none" spc="0" baseline="0" dirty="0">
              <a:solidFill>
                <a:srgbClr val="404040"/>
              </a:solidFill>
              <a:uFillTx/>
              <a:latin typeface="Calibri" pitchFamily="34"/>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200" b="1" i="0" u="none" strike="noStrike" kern="1200" cap="none" spc="0" baseline="0" dirty="0">
              <a:solidFill>
                <a:srgbClr val="404040"/>
              </a:solidFill>
              <a:uFillTx/>
              <a:latin typeface="Calibri" pitchFamily="34"/>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Calibri" pitchFamily="34"/>
              </a:rPr>
              <a:t>Σύνολο αποφοίτων </a:t>
            </a:r>
            <a:r>
              <a:rPr lang="el-GR" sz="1200" b="0" i="0" u="none" strike="noStrike" kern="1200" cap="none" spc="0" baseline="0" dirty="0">
                <a:solidFill>
                  <a:srgbClr val="404040"/>
                </a:solidFill>
                <a:uFillTx/>
                <a:latin typeface="Calibri" pitchFamily="34"/>
                <a:cs typeface="Calibri" pitchFamily="34"/>
              </a:rPr>
              <a:t>(1996-20</a:t>
            </a:r>
            <a:r>
              <a:rPr lang="en-US" sz="1200" b="0" i="0" u="none" strike="noStrike" kern="1200" cap="none" spc="0" baseline="0" dirty="0">
                <a:solidFill>
                  <a:srgbClr val="404040"/>
                </a:solidFill>
                <a:uFillTx/>
                <a:latin typeface="Calibri" pitchFamily="34"/>
                <a:cs typeface="Calibri" pitchFamily="34"/>
              </a:rPr>
              <a:t>2</a:t>
            </a:r>
            <a:r>
              <a:rPr lang="el-GR" sz="1200" dirty="0">
                <a:solidFill>
                  <a:srgbClr val="404040"/>
                </a:solidFill>
                <a:latin typeface="Calibri" pitchFamily="34"/>
                <a:cs typeface="Calibri" pitchFamily="34"/>
              </a:rPr>
              <a:t>5</a:t>
            </a:r>
            <a:r>
              <a:rPr lang="el-GR" sz="1200" b="0" i="0" u="none" strike="noStrike" kern="1200" cap="none" spc="0" baseline="0" dirty="0">
                <a:solidFill>
                  <a:srgbClr val="404040"/>
                </a:solidFill>
                <a:uFillTx/>
                <a:latin typeface="Calibri" pitchFamily="34"/>
                <a:cs typeface="Calibri" pitchFamily="34"/>
              </a:rPr>
              <a:t>)</a:t>
            </a:r>
            <a:br>
              <a:rPr lang="en-US" sz="1200" b="1" i="0" u="none" strike="noStrike" kern="1200" cap="none" spc="0" baseline="0" dirty="0">
                <a:solidFill>
                  <a:srgbClr val="404040"/>
                </a:solidFill>
                <a:uFillTx/>
                <a:latin typeface="Calibri" pitchFamily="34"/>
                <a:cs typeface="Calibri" pitchFamily="34"/>
              </a:rPr>
            </a:br>
            <a:r>
              <a:rPr lang="el-GR" sz="1200" b="1" i="0" u="none" strike="noStrike" kern="1200" cap="none" spc="0" baseline="0" dirty="0">
                <a:solidFill>
                  <a:srgbClr val="F38C03"/>
                </a:solidFill>
                <a:uFillTx/>
                <a:latin typeface="Calibri" pitchFamily="34"/>
                <a:cs typeface="Calibri" pitchFamily="34"/>
              </a:rPr>
              <a:t>34.875</a:t>
            </a:r>
            <a:endParaRPr lang="el-GR" sz="1200" b="1" i="0" u="none" strike="noStrike" kern="1200" cap="none" spc="0" baseline="0" dirty="0">
              <a:solidFill>
                <a:srgbClr val="000000"/>
              </a:solidFill>
              <a:uFillTx/>
              <a:latin typeface="Calibri" pitchFamily="34"/>
              <a:cs typeface="Arial" pitchFamily="34"/>
            </a:endParaRP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ea typeface="Calibri" pitchFamily="34"/>
                <a:cs typeface="Calibri" pitchFamily="34"/>
              </a:rPr>
              <a:t>Σύνολο εξερχομένων φοιτητών/τριών </a:t>
            </a:r>
            <a:r>
              <a:rPr lang="en-US" sz="1200" b="1" i="0" u="none" strike="noStrike" kern="1200" cap="none" spc="0" baseline="0" dirty="0">
                <a:solidFill>
                  <a:srgbClr val="404040"/>
                </a:solidFill>
                <a:uFillTx/>
                <a:latin typeface="Calibri" pitchFamily="34"/>
                <a:ea typeface="Calibri" pitchFamily="34"/>
                <a:cs typeface="Calibri" pitchFamily="34"/>
              </a:rPr>
              <a:t>Erasmus</a:t>
            </a:r>
            <a:r>
              <a:rPr lang="el-GR" sz="1200" b="1" i="0" u="none" strike="noStrike" kern="1200" cap="none" spc="0" baseline="0" dirty="0">
                <a:solidFill>
                  <a:srgbClr val="404040"/>
                </a:solidFill>
                <a:uFillTx/>
                <a:latin typeface="Calibri" pitchFamily="34"/>
                <a:ea typeface="Calibri" pitchFamily="34"/>
                <a:cs typeface="Calibri" pitchFamily="34"/>
              </a:rPr>
              <a:t>+ για σπουδές </a:t>
            </a:r>
            <a:endParaRPr lang="en-US" sz="1200" b="1" i="0" u="none" strike="noStrike" kern="1200" cap="none" spc="0" baseline="0" dirty="0">
              <a:solidFill>
                <a:srgbClr val="404040"/>
              </a:solidFill>
              <a:uFillTx/>
              <a:latin typeface="Calibri" pitchFamily="34"/>
              <a:ea typeface="Calibri" pitchFamily="34"/>
              <a:cs typeface="Calibri" pitchFamily="34"/>
            </a:endParaRPr>
          </a:p>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7921C"/>
                </a:solidFill>
                <a:uFillTx/>
                <a:latin typeface="Calibri"/>
                <a:ea typeface="Calibri" pitchFamily="34"/>
                <a:cs typeface="Arial"/>
              </a:rPr>
              <a:t>3.795</a:t>
            </a:r>
            <a:endParaRPr lang="el-GR" sz="1200" b="1" i="0" u="none" strike="noStrike" kern="1200" cap="none" spc="0" baseline="0" dirty="0">
              <a:solidFill>
                <a:srgbClr val="F7921C"/>
              </a:solidFill>
              <a:uFillTx/>
              <a:latin typeface="Calibri"/>
              <a:ea typeface="Calibri" pitchFamily="34"/>
              <a:cs typeface="Arial"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200" b="1" i="0" u="none" strike="noStrike" kern="1200" cap="none" spc="0" baseline="0" dirty="0">
              <a:solidFill>
                <a:srgbClr val="404040"/>
              </a:solidFill>
              <a:uFillTx/>
              <a:latin typeface="Calibri" pitchFamily="34"/>
              <a:cs typeface="Arial"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ea typeface="Calibri" pitchFamily="34"/>
                <a:cs typeface="Calibri" pitchFamily="34"/>
              </a:rPr>
              <a:t>Σύνολο εισερχομένων φοιτητών/τριών </a:t>
            </a:r>
            <a:r>
              <a:rPr lang="en-US" sz="1200" b="1" i="0" u="none" strike="noStrike" kern="1200" cap="none" spc="0" baseline="0" dirty="0">
                <a:solidFill>
                  <a:srgbClr val="404040"/>
                </a:solidFill>
                <a:uFillTx/>
                <a:latin typeface="Calibri" pitchFamily="34"/>
                <a:ea typeface="Calibri" pitchFamily="34"/>
                <a:cs typeface="Calibri" pitchFamily="34"/>
              </a:rPr>
              <a:t>Erasmus</a:t>
            </a:r>
            <a:r>
              <a:rPr lang="el-GR" sz="1200" b="1" i="0" u="none" strike="noStrike" kern="1200" cap="none" spc="0" baseline="0" dirty="0">
                <a:solidFill>
                  <a:srgbClr val="404040"/>
                </a:solidFill>
                <a:uFillTx/>
                <a:latin typeface="Calibri" pitchFamily="34"/>
                <a:ea typeface="Calibri" pitchFamily="34"/>
                <a:cs typeface="Calibri" pitchFamily="34"/>
              </a:rPr>
              <a:t>+ για σπουδές </a:t>
            </a:r>
            <a:endParaRPr lang="en-US" sz="1200" b="1" i="0" u="none" strike="noStrike" kern="1200" cap="none" spc="0" baseline="0" dirty="0">
              <a:solidFill>
                <a:srgbClr val="404040"/>
              </a:solidFill>
              <a:uFillTx/>
              <a:latin typeface="Calibri" pitchFamily="34"/>
              <a:ea typeface="Calibri" pitchFamily="34"/>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1" dirty="0">
                <a:solidFill>
                  <a:srgbClr val="F7921C"/>
                </a:solidFill>
                <a:latin typeface="Calibri"/>
                <a:ea typeface="Calibri" pitchFamily="34"/>
                <a:cs typeface="Arial"/>
              </a:rPr>
              <a:t>4</a:t>
            </a:r>
            <a:r>
              <a:rPr lang="el-GR" sz="1200" b="1" i="0" u="none" strike="noStrike" kern="1200" cap="none" spc="0" baseline="0" dirty="0">
                <a:solidFill>
                  <a:srgbClr val="F7921C"/>
                </a:solidFill>
                <a:uFillTx/>
                <a:latin typeface="Calibri"/>
                <a:ea typeface="Calibri" pitchFamily="34"/>
                <a:cs typeface="Arial"/>
              </a:rPr>
              <a:t>.4</a:t>
            </a:r>
            <a:r>
              <a:rPr lang="el-GR" sz="1200" b="1" dirty="0">
                <a:solidFill>
                  <a:srgbClr val="F7921C"/>
                </a:solidFill>
                <a:latin typeface="Calibri"/>
                <a:ea typeface="Calibri" pitchFamily="34"/>
                <a:cs typeface="Arial"/>
              </a:rPr>
              <a:t>63</a:t>
            </a:r>
            <a:endParaRPr lang="el-GR" sz="1200" b="1" i="0" u="none" strike="noStrike" kern="1200" cap="none" spc="0" baseline="0" dirty="0">
              <a:solidFill>
                <a:srgbClr val="F7921C"/>
              </a:solidFill>
              <a:uFillTx/>
              <a:latin typeface="Calibri"/>
              <a:ea typeface="Calibri" pitchFamily="34"/>
              <a:cs typeface="Arial" pitchFamily="34"/>
            </a:endParaRPr>
          </a:p>
        </p:txBody>
      </p:sp>
      <p:sp>
        <p:nvSpPr>
          <p:cNvPr id="7" name="Ορθογώνιο 8">
            <a:extLst>
              <a:ext uri="{FF2B5EF4-FFF2-40B4-BE49-F238E27FC236}">
                <a16:creationId xmlns:a16="http://schemas.microsoft.com/office/drawing/2014/main" id="{C5AD1735-F118-4CB7-F987-B3A47FC799FC}"/>
              </a:ext>
            </a:extLst>
          </p:cNvPr>
          <p:cNvSpPr/>
          <p:nvPr/>
        </p:nvSpPr>
        <p:spPr>
          <a:xfrm>
            <a:off x="304796" y="4735513"/>
            <a:ext cx="8534396" cy="1811334"/>
          </a:xfrm>
          <a:prstGeom prst="rect">
            <a:avLst/>
          </a:prstGeom>
          <a:solidFill>
            <a:srgbClr val="DDD9C3"/>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8" name="TextBox 9">
            <a:extLst>
              <a:ext uri="{FF2B5EF4-FFF2-40B4-BE49-F238E27FC236}">
                <a16:creationId xmlns:a16="http://schemas.microsoft.com/office/drawing/2014/main" id="{8A0AB415-A380-EC06-B3D1-FD8B70AD9B7E}"/>
              </a:ext>
            </a:extLst>
          </p:cNvPr>
          <p:cNvSpPr txBox="1"/>
          <p:nvPr/>
        </p:nvSpPr>
        <p:spPr>
          <a:xfrm>
            <a:off x="1066803" y="4899218"/>
            <a:ext cx="7603217" cy="307777"/>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000" b="0" i="0" u="none" strike="noStrike" kern="1200" cap="none" spc="0" baseline="0">
                <a:solidFill>
                  <a:srgbClr val="404040"/>
                </a:solidFill>
                <a:uFillTx/>
                <a:latin typeface="Calibri Light" pitchFamily="34"/>
                <a:cs typeface="Calibri Light" pitchFamily="34"/>
              </a:rPr>
              <a:t>Στοιχεία αναφοράς</a:t>
            </a:r>
            <a:r>
              <a:rPr lang="en-US" sz="2000" b="0" i="0" u="none" strike="noStrike" kern="1200" cap="none" spc="0" baseline="0">
                <a:solidFill>
                  <a:srgbClr val="404040"/>
                </a:solidFill>
                <a:uFillTx/>
                <a:latin typeface="Calibri Light" pitchFamily="34"/>
                <a:cs typeface="Calibri Light" pitchFamily="34"/>
              </a:rPr>
              <a:t> - </a:t>
            </a:r>
            <a:r>
              <a:rPr lang="el-GR" sz="2000" b="0" i="0" u="none" strike="noStrike" kern="1200" cap="none" spc="0" baseline="0">
                <a:solidFill>
                  <a:srgbClr val="404040"/>
                </a:solidFill>
                <a:uFillTx/>
                <a:latin typeface="Calibri Light" pitchFamily="34"/>
                <a:cs typeface="Calibri Light" pitchFamily="34"/>
              </a:rPr>
              <a:t>Παρουσία του Π</a:t>
            </a:r>
            <a:r>
              <a:rPr lang="en-US" sz="2000" b="0" i="0" u="none" strike="noStrike" kern="1200" cap="none" spc="0" baseline="0">
                <a:solidFill>
                  <a:srgbClr val="404040"/>
                </a:solidFill>
                <a:uFillTx/>
                <a:latin typeface="Calibri Light" pitchFamily="34"/>
                <a:cs typeface="Calibri Light" pitchFamily="34"/>
              </a:rPr>
              <a:t>.</a:t>
            </a:r>
            <a:r>
              <a:rPr lang="el-GR" sz="2000" b="0" i="0" u="none" strike="noStrike" kern="1200" cap="none" spc="0" baseline="0">
                <a:solidFill>
                  <a:srgbClr val="404040"/>
                </a:solidFill>
                <a:uFillTx/>
                <a:latin typeface="Calibri Light" pitchFamily="34"/>
                <a:cs typeface="Calibri Light" pitchFamily="34"/>
              </a:rPr>
              <a:t>Κ</a:t>
            </a:r>
            <a:r>
              <a:rPr lang="en-US" sz="2000" b="0" i="0" u="none" strike="noStrike" kern="1200" cap="none" spc="0" baseline="0">
                <a:solidFill>
                  <a:srgbClr val="404040"/>
                </a:solidFill>
                <a:uFillTx/>
                <a:latin typeface="Calibri Light" pitchFamily="34"/>
                <a:cs typeface="Calibri Light" pitchFamily="34"/>
              </a:rPr>
              <a:t>.</a:t>
            </a:r>
            <a:r>
              <a:rPr lang="el-GR" sz="2000" b="0" i="0" u="none" strike="noStrike" kern="1200" cap="none" spc="0" baseline="0">
                <a:solidFill>
                  <a:srgbClr val="404040"/>
                </a:solidFill>
                <a:uFillTx/>
                <a:latin typeface="Calibri Light" pitchFamily="34"/>
                <a:cs typeface="Calibri Light" pitchFamily="34"/>
              </a:rPr>
              <a:t> στις διεθνείς κατατάξεις</a:t>
            </a:r>
            <a:endParaRPr lang="en-US" sz="2000" b="0" i="0" u="none" strike="noStrike" kern="1200" cap="none" spc="0" baseline="0">
              <a:solidFill>
                <a:srgbClr val="404040"/>
              </a:solidFill>
              <a:uFillTx/>
              <a:latin typeface="Calibri Light" pitchFamily="34"/>
              <a:cs typeface="Calibri Light" pitchFamily="34"/>
            </a:endParaRPr>
          </a:p>
        </p:txBody>
      </p:sp>
      <p:sp>
        <p:nvSpPr>
          <p:cNvPr id="9" name="Rectangle 4">
            <a:extLst>
              <a:ext uri="{FF2B5EF4-FFF2-40B4-BE49-F238E27FC236}">
                <a16:creationId xmlns:a16="http://schemas.microsoft.com/office/drawing/2014/main" id="{936B38CA-71A2-5F21-6A50-53ECB446BE3F}"/>
              </a:ext>
            </a:extLst>
          </p:cNvPr>
          <p:cNvSpPr txBox="1"/>
          <p:nvPr/>
        </p:nvSpPr>
        <p:spPr>
          <a:xfrm>
            <a:off x="1050023" y="5486400"/>
            <a:ext cx="6629400" cy="1132685"/>
          </a:xfrm>
          <a:prstGeom prst="rect">
            <a:avLst/>
          </a:prstGeom>
          <a:noFill/>
          <a:ln cap="flat">
            <a:noFill/>
          </a:ln>
        </p:spPr>
        <p:txBody>
          <a:bodyPr vert="horz" wrap="square" lIns="0" tIns="0" rIns="0" bIns="0" anchor="t" anchorCtr="0" compatLnSpc="1">
            <a:noAutofit/>
          </a:bodyPr>
          <a:lstStyle/>
          <a:p>
            <a:pPr marL="171450" marR="0" lvl="0" indent="-171450" algn="l" defTabSz="914400" rtl="0" fontAlgn="auto" hangingPunct="0">
              <a:lnSpc>
                <a:spcPct val="100000"/>
              </a:lnSpc>
              <a:spcBef>
                <a:spcPts val="0"/>
              </a:spcBef>
              <a:spcAft>
                <a:spcPts val="300"/>
              </a:spcAft>
              <a:buClr>
                <a:srgbClr val="F7921C"/>
              </a:buClr>
              <a:buSzPct val="100000"/>
              <a:buFont typeface="Arial" pitchFamily="34"/>
              <a:buChar char="•"/>
              <a:tabLst/>
              <a:defRPr sz="1800" b="0" i="0" u="none" strike="noStrike" kern="0" cap="none" spc="0" baseline="0">
                <a:solidFill>
                  <a:srgbClr val="000000"/>
                </a:solidFill>
                <a:uFillTx/>
              </a:defRPr>
            </a:pPr>
            <a:r>
              <a:rPr lang="en-US" sz="1200" b="0" i="0" u="none" strike="noStrike" kern="1200" cap="none" spc="0" baseline="0" dirty="0">
                <a:solidFill>
                  <a:srgbClr val="404040"/>
                </a:solidFill>
                <a:uFillTx/>
                <a:latin typeface="Calibri Light" pitchFamily="34"/>
                <a:cs typeface="Calibri Light" pitchFamily="34"/>
              </a:rPr>
              <a:t>Times World</a:t>
            </a:r>
            <a:r>
              <a:rPr lang="tr-TR" sz="1200" b="0" i="0" u="none" strike="noStrike" kern="1200" cap="none" spc="0" baseline="0" dirty="0">
                <a:solidFill>
                  <a:srgbClr val="404040"/>
                </a:solidFill>
                <a:uFillTx/>
                <a:latin typeface="Calibri Light" pitchFamily="34"/>
                <a:cs typeface="Calibri Light" pitchFamily="34"/>
              </a:rPr>
              <a:t> </a:t>
            </a:r>
            <a:r>
              <a:rPr lang="en-GB" sz="1200" b="0" i="0" u="none" strike="noStrike" kern="1200" cap="none" spc="0" baseline="0" dirty="0">
                <a:solidFill>
                  <a:srgbClr val="404040"/>
                </a:solidFill>
                <a:uFillTx/>
                <a:latin typeface="Calibri Light" pitchFamily="34"/>
                <a:cs typeface="Calibri Light" pitchFamily="34"/>
              </a:rPr>
              <a:t>(2025)</a:t>
            </a:r>
            <a:r>
              <a:rPr lang="el-GR" sz="1200" b="0" i="0" u="none" strike="noStrike" kern="1200" cap="none" spc="0" baseline="0" dirty="0">
                <a:solidFill>
                  <a:srgbClr val="404040"/>
                </a:solidFill>
                <a:uFillTx/>
                <a:latin typeface="Calibri Light" pitchFamily="34"/>
                <a:cs typeface="Calibri Light" pitchFamily="34"/>
              </a:rPr>
              <a:t>  </a:t>
            </a:r>
            <a:r>
              <a:rPr lang="en-US" sz="1200" b="1" i="0" u="none" strike="noStrike" kern="1200" cap="none" spc="0" baseline="0" dirty="0">
                <a:solidFill>
                  <a:srgbClr val="F7921C"/>
                </a:solidFill>
                <a:uFillTx/>
                <a:latin typeface="Calibri" pitchFamily="34"/>
                <a:cs typeface="Calibri" pitchFamily="34"/>
              </a:rPr>
              <a:t>401-500</a:t>
            </a:r>
            <a:endParaRPr lang="tr-TR" sz="1200" b="1" i="0" u="none" strike="noStrike" kern="1200" cap="none" spc="0" baseline="0" dirty="0">
              <a:solidFill>
                <a:srgbClr val="F7921C"/>
              </a:solidFill>
              <a:uFillTx/>
              <a:latin typeface="Calibri" pitchFamily="34"/>
              <a:cs typeface="Calibri" pitchFamily="34"/>
            </a:endParaRPr>
          </a:p>
          <a:p>
            <a:pPr marL="171450" marR="0" lvl="0" indent="-171450" algn="l" defTabSz="914400" rtl="0" fontAlgn="auto" hangingPunct="0">
              <a:lnSpc>
                <a:spcPct val="100000"/>
              </a:lnSpc>
              <a:spcBef>
                <a:spcPts val="0"/>
              </a:spcBef>
              <a:spcAft>
                <a:spcPts val="300"/>
              </a:spcAft>
              <a:buClr>
                <a:srgbClr val="F7921C"/>
              </a:buClr>
              <a:buSzPct val="100000"/>
              <a:buFont typeface="Arial" pitchFamily="34"/>
              <a:buChar char="•"/>
              <a:tabLst/>
              <a:defRPr sz="1800" b="0" i="0" u="none" strike="noStrike" kern="0" cap="none" spc="0" baseline="0">
                <a:solidFill>
                  <a:srgbClr val="000000"/>
                </a:solidFill>
                <a:uFillTx/>
              </a:defRPr>
            </a:pPr>
            <a:r>
              <a:rPr lang="en-US" sz="1200" b="0" i="0" u="none" strike="noStrike" kern="1200" cap="none" spc="0" baseline="0" dirty="0">
                <a:solidFill>
                  <a:srgbClr val="404040"/>
                </a:solidFill>
                <a:uFillTx/>
                <a:latin typeface="Calibri Light" pitchFamily="34"/>
                <a:cs typeface="Calibri Light" pitchFamily="34"/>
              </a:rPr>
              <a:t>Shanghai</a:t>
            </a:r>
            <a:r>
              <a:rPr lang="tr-TR" sz="1200" b="0" i="0" u="none" strike="noStrike" kern="1200" cap="none" spc="0" baseline="0" dirty="0">
                <a:solidFill>
                  <a:srgbClr val="404040"/>
                </a:solidFill>
                <a:uFillTx/>
                <a:latin typeface="Calibri Light" pitchFamily="34"/>
                <a:cs typeface="Calibri Light" pitchFamily="34"/>
              </a:rPr>
              <a:t> </a:t>
            </a:r>
            <a:r>
              <a:rPr lang="en-GB" sz="1200" b="0" i="0" u="none" strike="noStrike" kern="1200" cap="none" spc="0" baseline="0" dirty="0">
                <a:solidFill>
                  <a:srgbClr val="404040"/>
                </a:solidFill>
                <a:uFillTx/>
                <a:latin typeface="Calibri Light" pitchFamily="34"/>
                <a:cs typeface="Calibri Light" pitchFamily="34"/>
              </a:rPr>
              <a:t>(202</a:t>
            </a:r>
            <a:r>
              <a:rPr lang="el-GR" sz="1200" b="0" i="0" u="none" strike="noStrike" kern="1200" cap="none" spc="0" baseline="0" dirty="0">
                <a:solidFill>
                  <a:srgbClr val="404040"/>
                </a:solidFill>
                <a:uFillTx/>
                <a:latin typeface="Calibri Light" pitchFamily="34"/>
                <a:cs typeface="Calibri Light" pitchFamily="34"/>
              </a:rPr>
              <a:t>5</a:t>
            </a:r>
            <a:r>
              <a:rPr lang="en-GB" sz="1200" b="0" i="0" u="none" strike="noStrike" kern="1200" cap="none" spc="0" baseline="0" dirty="0">
                <a:solidFill>
                  <a:srgbClr val="404040"/>
                </a:solidFill>
                <a:uFillTx/>
                <a:latin typeface="Calibri Light" pitchFamily="34"/>
                <a:cs typeface="Calibri Light" pitchFamily="34"/>
              </a:rPr>
              <a:t>)</a:t>
            </a:r>
            <a:r>
              <a:rPr lang="el-GR" sz="1200" b="0" i="0" u="none" strike="noStrike" kern="1200" cap="none" spc="0" baseline="0" dirty="0">
                <a:solidFill>
                  <a:srgbClr val="404040"/>
                </a:solidFill>
                <a:uFillTx/>
                <a:latin typeface="Calibri Light" pitchFamily="34"/>
                <a:cs typeface="Calibri Light" pitchFamily="34"/>
              </a:rPr>
              <a:t>  </a:t>
            </a:r>
            <a:r>
              <a:rPr lang="el-GR" sz="1200" b="1" dirty="0">
                <a:solidFill>
                  <a:srgbClr val="F7921C"/>
                </a:solidFill>
                <a:latin typeface="Calibri Light" pitchFamily="34"/>
                <a:cs typeface="Calibri" pitchFamily="34"/>
              </a:rPr>
              <a:t>801</a:t>
            </a:r>
            <a:r>
              <a:rPr lang="en-US" sz="1200" b="1" i="0" u="none" strike="noStrike" kern="1200" cap="none" spc="0" baseline="0" dirty="0">
                <a:solidFill>
                  <a:srgbClr val="F7921C"/>
                </a:solidFill>
                <a:uFillTx/>
                <a:latin typeface="Calibri" pitchFamily="34"/>
                <a:cs typeface="Calibri" pitchFamily="34"/>
              </a:rPr>
              <a:t>-</a:t>
            </a:r>
            <a:r>
              <a:rPr lang="el-GR" sz="1200" b="1" i="0" u="none" strike="noStrike" kern="1200" cap="none" spc="0" baseline="0" dirty="0">
                <a:solidFill>
                  <a:srgbClr val="F7921C"/>
                </a:solidFill>
                <a:uFillTx/>
                <a:latin typeface="Calibri" pitchFamily="34"/>
                <a:cs typeface="Calibri" pitchFamily="34"/>
              </a:rPr>
              <a:t>9</a:t>
            </a:r>
            <a:r>
              <a:rPr lang="en-US" sz="1200" b="1" i="0" u="none" strike="noStrike" kern="1200" cap="none" spc="0" baseline="0" dirty="0">
                <a:solidFill>
                  <a:srgbClr val="F7921C"/>
                </a:solidFill>
                <a:uFillTx/>
                <a:latin typeface="Calibri" pitchFamily="34"/>
                <a:cs typeface="Calibri" pitchFamily="34"/>
              </a:rPr>
              <a:t>00</a:t>
            </a:r>
            <a:endParaRPr lang="tr-TR" sz="1200" b="1" i="0" u="none" strike="noStrike" kern="1200" cap="none" spc="0" baseline="0" dirty="0">
              <a:solidFill>
                <a:srgbClr val="F7921C"/>
              </a:solidFill>
              <a:uFillTx/>
              <a:latin typeface="Calibri" pitchFamily="34"/>
              <a:cs typeface="Calibri" pitchFamily="34"/>
            </a:endParaRPr>
          </a:p>
          <a:p>
            <a:pPr marL="171450" marR="0" lvl="0" indent="-171450" algn="l" defTabSz="914400" rtl="0" fontAlgn="auto" hangingPunct="0">
              <a:lnSpc>
                <a:spcPct val="100000"/>
              </a:lnSpc>
              <a:spcBef>
                <a:spcPts val="0"/>
              </a:spcBef>
              <a:spcAft>
                <a:spcPts val="300"/>
              </a:spcAft>
              <a:buClr>
                <a:srgbClr val="F7921C"/>
              </a:buClr>
              <a:buSzPct val="100000"/>
              <a:buFont typeface="Arial" pitchFamily="34"/>
              <a:buChar char="•"/>
              <a:tabLst/>
              <a:defRPr sz="1800" b="0" i="0" u="none" strike="noStrike" kern="0" cap="none" spc="0" baseline="0">
                <a:solidFill>
                  <a:srgbClr val="000000"/>
                </a:solidFill>
                <a:uFillTx/>
              </a:defRPr>
            </a:pPr>
            <a:r>
              <a:rPr lang="en-US" sz="1200" b="0" i="0" u="none" strike="noStrike" kern="1200" cap="none" spc="0" baseline="0" dirty="0">
                <a:solidFill>
                  <a:srgbClr val="404040"/>
                </a:solidFill>
                <a:uFillTx/>
                <a:latin typeface="Calibri Light" pitchFamily="34"/>
                <a:cs typeface="Calibri Light" pitchFamily="34"/>
              </a:rPr>
              <a:t>QS World University Ranking (202</a:t>
            </a:r>
            <a:r>
              <a:rPr lang="el-GR" sz="1200" b="0" i="0" u="none" strike="noStrike" kern="1200" cap="none" spc="0" baseline="0" dirty="0">
                <a:solidFill>
                  <a:srgbClr val="404040"/>
                </a:solidFill>
                <a:uFillTx/>
                <a:latin typeface="Calibri Light" pitchFamily="34"/>
                <a:cs typeface="Calibri Light" pitchFamily="34"/>
              </a:rPr>
              <a:t>6</a:t>
            </a:r>
            <a:r>
              <a:rPr lang="en-US" sz="1200" b="0" i="0" u="none" strike="noStrike" kern="1200" cap="none" spc="0" baseline="0" dirty="0">
                <a:solidFill>
                  <a:srgbClr val="404040"/>
                </a:solidFill>
                <a:uFillTx/>
                <a:latin typeface="Calibri Light" pitchFamily="34"/>
                <a:cs typeface="Calibri Light" pitchFamily="34"/>
              </a:rPr>
              <a:t>)</a:t>
            </a:r>
            <a:r>
              <a:rPr lang="el-GR" sz="1200" b="0" i="0" u="none" strike="noStrike" kern="1200" cap="none" spc="0" baseline="0" dirty="0">
                <a:solidFill>
                  <a:srgbClr val="404040"/>
                </a:solidFill>
                <a:uFillTx/>
                <a:latin typeface="Calibri Light" pitchFamily="34"/>
                <a:cs typeface="Calibri Light" pitchFamily="34"/>
              </a:rPr>
              <a:t> </a:t>
            </a:r>
            <a:r>
              <a:rPr lang="en-US" sz="1200" b="0" i="0" u="none" strike="noStrike" kern="1200" cap="none" spc="0" baseline="0" dirty="0">
                <a:solidFill>
                  <a:srgbClr val="404040"/>
                </a:solidFill>
                <a:uFillTx/>
                <a:latin typeface="Calibri Light" pitchFamily="34"/>
                <a:cs typeface="Calibri Light" pitchFamily="34"/>
              </a:rPr>
              <a:t> </a:t>
            </a:r>
            <a:r>
              <a:rPr lang="el-GR" sz="1200" b="1" dirty="0">
                <a:solidFill>
                  <a:srgbClr val="F7921C"/>
                </a:solidFill>
                <a:latin typeface="Calibri" pitchFamily="34"/>
                <a:cs typeface="Calibri" pitchFamily="34"/>
              </a:rPr>
              <a:t>452</a:t>
            </a:r>
            <a:endParaRPr lang="el-GR" sz="1200" b="1" i="0" u="none" strike="noStrike" kern="1200" cap="none" spc="0" baseline="0" dirty="0">
              <a:solidFill>
                <a:srgbClr val="F7921C"/>
              </a:solidFill>
              <a:uFillTx/>
              <a:latin typeface="Calibri" pitchFamily="34"/>
              <a:cs typeface="Calibri" pitchFamily="34"/>
            </a:endParaRPr>
          </a:p>
          <a:p>
            <a:pPr marL="171450" marR="0" lvl="0" indent="-171450" algn="l" defTabSz="914400" rtl="0" fontAlgn="auto" hangingPunct="0">
              <a:lnSpc>
                <a:spcPct val="100000"/>
              </a:lnSpc>
              <a:spcBef>
                <a:spcPts val="0"/>
              </a:spcBef>
              <a:spcAft>
                <a:spcPts val="300"/>
              </a:spcAft>
              <a:buClr>
                <a:srgbClr val="F7921C"/>
              </a:buClr>
              <a:buSzPct val="100000"/>
              <a:buFont typeface="Arial" pitchFamily="34"/>
              <a:buChar char="•"/>
              <a:tabLst/>
              <a:defRPr sz="1800" b="0" i="0" u="none" strike="noStrike" kern="0" cap="none" spc="0" baseline="0">
                <a:solidFill>
                  <a:srgbClr val="000000"/>
                </a:solidFill>
                <a:uFillTx/>
              </a:defRPr>
            </a:pPr>
            <a:r>
              <a:rPr lang="en-US" sz="1200" b="0" i="0" u="none" strike="noStrike" kern="1200" cap="none" spc="0" baseline="0" dirty="0">
                <a:solidFill>
                  <a:srgbClr val="404040"/>
                </a:solidFill>
                <a:uFillTx/>
                <a:latin typeface="Calibri Light" pitchFamily="34"/>
                <a:cs typeface="Calibri Light" pitchFamily="34"/>
              </a:rPr>
              <a:t>US Best Global University Rankings  (202</a:t>
            </a:r>
            <a:r>
              <a:rPr lang="el-GR" sz="1200" b="0" i="0" u="none" strike="noStrike" kern="1200" cap="none" spc="0" baseline="0" dirty="0">
                <a:solidFill>
                  <a:srgbClr val="404040"/>
                </a:solidFill>
                <a:uFillTx/>
                <a:latin typeface="Calibri Light" pitchFamily="34"/>
                <a:cs typeface="Calibri Light" pitchFamily="34"/>
              </a:rPr>
              <a:t>5</a:t>
            </a:r>
            <a:r>
              <a:rPr lang="en-US" sz="1200" b="0" i="0" u="none" strike="noStrike" kern="1200" cap="none" spc="0" baseline="0" dirty="0">
                <a:solidFill>
                  <a:srgbClr val="404040"/>
                </a:solidFill>
                <a:uFillTx/>
                <a:latin typeface="Calibri Light" pitchFamily="34"/>
                <a:cs typeface="Calibri Light" pitchFamily="34"/>
              </a:rPr>
              <a:t>-2</a:t>
            </a:r>
            <a:r>
              <a:rPr lang="el-GR" sz="1200" b="0" i="0" u="none" strike="noStrike" kern="1200" cap="none" spc="0" baseline="0" dirty="0">
                <a:solidFill>
                  <a:srgbClr val="404040"/>
                </a:solidFill>
                <a:uFillTx/>
                <a:latin typeface="Calibri Light" pitchFamily="34"/>
                <a:cs typeface="Calibri Light" pitchFamily="34"/>
              </a:rPr>
              <a:t>6</a:t>
            </a:r>
            <a:r>
              <a:rPr lang="en-US" sz="1200" b="0" i="0" u="none" strike="noStrike" kern="1200" cap="none" spc="0" baseline="0" dirty="0">
                <a:solidFill>
                  <a:srgbClr val="404040"/>
                </a:solidFill>
                <a:uFillTx/>
                <a:latin typeface="Calibri Light" pitchFamily="34"/>
                <a:cs typeface="Calibri Light" pitchFamily="34"/>
              </a:rPr>
              <a:t>)</a:t>
            </a:r>
            <a:r>
              <a:rPr lang="el-GR" sz="1200" b="0" i="0" u="none" strike="noStrike" kern="1200" cap="none" spc="0" baseline="0" dirty="0">
                <a:solidFill>
                  <a:srgbClr val="404040"/>
                </a:solidFill>
                <a:uFillTx/>
                <a:latin typeface="Calibri Light" pitchFamily="34"/>
                <a:cs typeface="Calibri Light" pitchFamily="34"/>
              </a:rPr>
              <a:t> </a:t>
            </a:r>
            <a:r>
              <a:rPr lang="en-US" sz="1200" b="0" i="0" u="none" strike="noStrike" kern="1200" cap="none" spc="0" baseline="0" dirty="0">
                <a:solidFill>
                  <a:srgbClr val="404040"/>
                </a:solidFill>
                <a:uFillTx/>
                <a:latin typeface="Calibri Light" pitchFamily="34"/>
                <a:cs typeface="Calibri Light" pitchFamily="34"/>
              </a:rPr>
              <a:t> </a:t>
            </a:r>
            <a:r>
              <a:rPr lang="el-GR" sz="1200" b="1" dirty="0">
                <a:solidFill>
                  <a:srgbClr val="F7921C"/>
                </a:solidFill>
                <a:latin typeface="Calibri" pitchFamily="34"/>
                <a:cs typeface="Calibri" pitchFamily="34"/>
              </a:rPr>
              <a:t>743</a:t>
            </a:r>
            <a:endParaRPr lang="en-US" sz="1200" b="1" i="0" u="none" strike="noStrike" kern="1200" cap="none" spc="0" baseline="0" dirty="0">
              <a:solidFill>
                <a:srgbClr val="F7921C"/>
              </a:solidFill>
              <a:uFillTx/>
              <a:latin typeface="Calibri" pitchFamily="34"/>
              <a:cs typeface="Calibri" pitchFamily="34"/>
            </a:endParaRPr>
          </a:p>
        </p:txBody>
      </p:sp>
      <p:sp>
        <p:nvSpPr>
          <p:cNvPr id="10" name="Θέση αριθμού διαφάνειας 1">
            <a:extLst>
              <a:ext uri="{FF2B5EF4-FFF2-40B4-BE49-F238E27FC236}">
                <a16:creationId xmlns:a16="http://schemas.microsoft.com/office/drawing/2014/main" id="{7CDA5D27-B984-5C87-8EEA-B4BB3A2831BB}"/>
              </a:ext>
            </a:extLst>
          </p:cNvPr>
          <p:cNvSpPr txBox="1"/>
          <p:nvPr/>
        </p:nvSpPr>
        <p:spPr>
          <a:xfrm>
            <a:off x="304796" y="6546847"/>
            <a:ext cx="8534396" cy="311152"/>
          </a:xfrm>
          <a:prstGeom prst="rect">
            <a:avLst/>
          </a:prstGeom>
          <a:noFill/>
          <a:ln cap="flat">
            <a:noFill/>
          </a:ln>
        </p:spPr>
        <p:txBody>
          <a:bodyPr vert="horz" wrap="squar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C852DAC-8D2B-364F-819B-F00348C85ED5}" type="slidenum">
              <a:rPr/>
              <a:t>2</a:t>
            </a:fld>
            <a:endParaRPr lang="en-US" sz="1000" b="0" i="0" u="none" strike="noStrike" kern="1200" cap="none" spc="0" baseline="0">
              <a:solidFill>
                <a:srgbClr val="898989"/>
              </a:solidFill>
              <a:uFillTx/>
              <a:latin typeface="Calibri" pitchFamily="34"/>
              <a:cs typeface="Arial" pitchFamily="3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106">
    <p:spTree>
      <p:nvGrpSpPr>
        <p:cNvPr id="1" name=""/>
        <p:cNvGrpSpPr/>
        <p:nvPr/>
      </p:nvGrpSpPr>
      <p:grpSpPr>
        <a:xfrm>
          <a:off x="0" y="0"/>
          <a:ext cx="0" cy="0"/>
          <a:chOff x="0" y="0"/>
          <a:chExt cx="0" cy="0"/>
        </a:xfrm>
      </p:grpSpPr>
      <p:sp>
        <p:nvSpPr>
          <p:cNvPr id="2" name="Ορθογώνιο 2">
            <a:extLst>
              <a:ext uri="{FF2B5EF4-FFF2-40B4-BE49-F238E27FC236}">
                <a16:creationId xmlns:a16="http://schemas.microsoft.com/office/drawing/2014/main" id="{F400229C-50F7-B054-7FA6-627184C7B389}"/>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0" compatLnSpc="1">
            <a:noAutofit/>
          </a:bodyPr>
          <a:lstStyle/>
          <a:p>
            <a:pPr marL="630241" marR="0" lvl="0" indent="11109" algn="l"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endParaRPr lang="el-GR" sz="1300" b="0" i="0" u="none" strike="noStrike" kern="0" cap="none" spc="0" baseline="0">
              <a:solidFill>
                <a:srgbClr val="000000"/>
              </a:solidFill>
              <a:uFillTx/>
              <a:latin typeface="Calibri Light" pitchFamily="34"/>
              <a:cs typeface="Calibri Light" pitchFamily="34"/>
            </a:endParaRPr>
          </a:p>
        </p:txBody>
      </p:sp>
      <p:sp>
        <p:nvSpPr>
          <p:cNvPr id="3" name="Θέση αριθμού διαφάνειας 1">
            <a:extLst>
              <a:ext uri="{FF2B5EF4-FFF2-40B4-BE49-F238E27FC236}">
                <a16:creationId xmlns:a16="http://schemas.microsoft.com/office/drawing/2014/main" id="{346AB7FC-1B1D-2995-D90C-7A4891283E24}"/>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8C3C414-E9CE-D044-9583-CF1ACB827E7A}" type="slidenum">
              <a:rPr/>
              <a:t>20</a:t>
            </a:fld>
            <a:endParaRPr lang="en-US" sz="1000" b="0" i="0" u="none" strike="noStrike" kern="1200" cap="none" spc="0" baseline="0">
              <a:solidFill>
                <a:srgbClr val="898989"/>
              </a:solidFill>
              <a:uFillTx/>
              <a:latin typeface="Calibri" pitchFamily="34"/>
              <a:cs typeface="Arial" pitchFamily="34"/>
            </a:endParaRPr>
          </a:p>
        </p:txBody>
      </p:sp>
      <p:pic>
        <p:nvPicPr>
          <p:cNvPr id="4" name="Εικόνα 3">
            <a:extLst>
              <a:ext uri="{FF2B5EF4-FFF2-40B4-BE49-F238E27FC236}">
                <a16:creationId xmlns:a16="http://schemas.microsoft.com/office/drawing/2014/main" id="{CD1AAC77-268C-4F6D-514C-6159CA936A6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TextBox 9">
            <a:extLst>
              <a:ext uri="{FF2B5EF4-FFF2-40B4-BE49-F238E27FC236}">
                <a16:creationId xmlns:a16="http://schemas.microsoft.com/office/drawing/2014/main" id="{F6509FC9-57CE-18BC-6C81-1C7B496BC76B}"/>
              </a:ext>
            </a:extLst>
          </p:cNvPr>
          <p:cNvSpPr txBox="1"/>
          <p:nvPr/>
        </p:nvSpPr>
        <p:spPr>
          <a:xfrm>
            <a:off x="1066803" y="1447796"/>
            <a:ext cx="6553203" cy="36933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Απόφοιτοι</a:t>
            </a:r>
            <a:endParaRPr lang="en-US" sz="2400" b="0" i="0" u="none" strike="noStrike" kern="1200" cap="none" spc="0" baseline="0">
              <a:solidFill>
                <a:srgbClr val="404040"/>
              </a:solidFill>
              <a:uFillTx/>
              <a:latin typeface="Calibri Light" pitchFamily="34"/>
              <a:cs typeface="Calibri Light" pitchFamily="34"/>
            </a:endParaRPr>
          </a:p>
        </p:txBody>
      </p:sp>
      <p:sp>
        <p:nvSpPr>
          <p:cNvPr id="6" name="Rectangle 4">
            <a:extLst>
              <a:ext uri="{FF2B5EF4-FFF2-40B4-BE49-F238E27FC236}">
                <a16:creationId xmlns:a16="http://schemas.microsoft.com/office/drawing/2014/main" id="{1318205D-0093-B5BE-F469-9B54EB1E794E}"/>
              </a:ext>
            </a:extLst>
          </p:cNvPr>
          <p:cNvSpPr txBox="1"/>
          <p:nvPr/>
        </p:nvSpPr>
        <p:spPr>
          <a:xfrm>
            <a:off x="1066803" y="1952481"/>
            <a:ext cx="4721154" cy="1600438"/>
          </a:xfrm>
          <a:prstGeom prst="rect">
            <a:avLst/>
          </a:prstGeom>
          <a:noFill/>
          <a:ln cap="flat">
            <a:noFill/>
          </a:ln>
        </p:spPr>
        <p:txBody>
          <a:bodyPr vert="horz" wrap="square" lIns="0" tIns="0" rIns="0" bIns="0" anchor="t" anchorCtr="0" compatLnSpc="1">
            <a:spAutoFit/>
          </a:bodyPr>
          <a:lstStyle/>
          <a:p>
            <a:pPr marL="0" marR="0" lvl="0" indent="0" algn="just" defTabSz="914400" rtl="0" fontAlgn="auto" hangingPunct="0">
              <a:lnSpc>
                <a:spcPct val="100000"/>
              </a:lnSpc>
              <a:spcBef>
                <a:spcPts val="910"/>
              </a:spcBef>
              <a:spcAft>
                <a:spcPts val="0"/>
              </a:spcAft>
              <a:buNone/>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Οι απόφοιτοι αποτελούν κομμάτι της ιστορίας του Π</a:t>
            </a:r>
            <a:r>
              <a:rPr lang="el-GR" sz="1300" dirty="0">
                <a:solidFill>
                  <a:srgbClr val="404040"/>
                </a:solidFill>
                <a:latin typeface="Calibri Light" pitchFamily="34"/>
                <a:cs typeface="Calibri Light" pitchFamily="34"/>
              </a:rPr>
              <a:t>ανεπιστημίου </a:t>
            </a:r>
            <a:r>
              <a:rPr lang="el-GR" sz="1300" b="0" i="0" u="none" strike="noStrike" kern="1200" cap="none" spc="0" baseline="0" dirty="0">
                <a:solidFill>
                  <a:srgbClr val="404040"/>
                </a:solidFill>
                <a:uFillTx/>
                <a:latin typeface="Calibri Light" pitchFamily="34"/>
                <a:cs typeface="Calibri Light" pitchFamily="34"/>
              </a:rPr>
              <a:t>Κ</a:t>
            </a:r>
            <a:r>
              <a:rPr lang="el-GR" sz="1300" dirty="0">
                <a:solidFill>
                  <a:srgbClr val="404040"/>
                </a:solidFill>
                <a:latin typeface="Calibri Light" pitchFamily="34"/>
                <a:cs typeface="Calibri Light" pitchFamily="34"/>
              </a:rPr>
              <a:t>ύπρου</a:t>
            </a:r>
            <a:r>
              <a:rPr lang="el-GR" sz="1300" b="0" i="0" u="none" strike="noStrike" kern="1200" cap="none" spc="0" baseline="0" dirty="0">
                <a:solidFill>
                  <a:srgbClr val="404040"/>
                </a:solidFill>
                <a:uFillTx/>
                <a:latin typeface="Calibri Light" pitchFamily="34"/>
                <a:cs typeface="Calibri Light" pitchFamily="34"/>
              </a:rPr>
              <a:t>, καθώς και τη μεγαλύτερη συνιστώσα της πανεπιστημιακής μας κοινότητας. Μέσω των αποφοίτων του, το Π.Κ. συνεισφέρει καταρτισμένο ανθρώπινο δυναμικό, «εμβολιάζοντας» την κοινωνία με ενεργούς πολίτες. Οι ίδιοι/</a:t>
            </a:r>
            <a:r>
              <a:rPr lang="el-GR" sz="1300" b="0" i="0" u="none" strike="noStrike" kern="1200" cap="none" spc="0" baseline="0" dirty="0" err="1">
                <a:solidFill>
                  <a:srgbClr val="404040"/>
                </a:solidFill>
                <a:uFillTx/>
                <a:latin typeface="Calibri Light" pitchFamily="34"/>
                <a:cs typeface="Calibri Light" pitchFamily="34"/>
              </a:rPr>
              <a:t>ες</a:t>
            </a:r>
            <a:r>
              <a:rPr lang="el-GR" sz="1300" b="0" i="0" u="none" strike="noStrike" kern="1200" cap="none" spc="0" baseline="0" dirty="0">
                <a:solidFill>
                  <a:srgbClr val="404040"/>
                </a:solidFill>
                <a:uFillTx/>
                <a:latin typeface="Calibri Light" pitchFamily="34"/>
                <a:cs typeface="Calibri Light" pitchFamily="34"/>
              </a:rPr>
              <a:t> οι απόφοιτοι/τες αποτελούν πρεσβευτές/</a:t>
            </a:r>
            <a:r>
              <a:rPr lang="el-GR" sz="1300" b="0" i="0" u="none" strike="noStrike" kern="1200" cap="none" spc="0" baseline="0" dirty="0" err="1">
                <a:solidFill>
                  <a:srgbClr val="404040"/>
                </a:solidFill>
                <a:uFillTx/>
                <a:latin typeface="Calibri Light" pitchFamily="34"/>
                <a:cs typeface="Calibri Light" pitchFamily="34"/>
              </a:rPr>
              <a:t>τριές</a:t>
            </a:r>
            <a:r>
              <a:rPr lang="el-GR" sz="1300" b="0" i="0" u="none" strike="noStrike" kern="1200" cap="none" spc="0" baseline="0" dirty="0">
                <a:solidFill>
                  <a:srgbClr val="404040"/>
                </a:solidFill>
                <a:uFillTx/>
                <a:latin typeface="Calibri Light" pitchFamily="34"/>
                <a:cs typeface="Calibri Light" pitchFamily="34"/>
              </a:rPr>
              <a:t> του Πανεπιστημίου και απτή απόδειξη της επιτυχημένης πορείας που αυτό ακολουθεί.</a:t>
            </a:r>
          </a:p>
          <a:p>
            <a:pPr algn="just" hangingPunct="0">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Η κοινότητα των αποφοίτων μας αριθμεί </a:t>
            </a:r>
            <a:r>
              <a:rPr lang="el-GR" sz="1200" b="1" dirty="0">
                <a:solidFill>
                  <a:srgbClr val="F38C03"/>
                </a:solidFill>
                <a:latin typeface="Calibri" pitchFamily="34"/>
                <a:cs typeface="Calibri" pitchFamily="34"/>
              </a:rPr>
              <a:t>34.875</a:t>
            </a:r>
            <a:r>
              <a:rPr lang="el-GR" sz="1200" b="1" kern="0" dirty="0">
                <a:solidFill>
                  <a:srgbClr val="000000"/>
                </a:solidFill>
                <a:latin typeface="Calibri" pitchFamily="34"/>
                <a:cs typeface="Arial" pitchFamily="34"/>
              </a:rPr>
              <a:t> </a:t>
            </a:r>
            <a:r>
              <a:rPr lang="el-GR" sz="1300" b="0" i="0" u="none" strike="noStrike" kern="1200" cap="none" spc="0" baseline="0" dirty="0">
                <a:solidFill>
                  <a:srgbClr val="404040"/>
                </a:solidFill>
                <a:uFillTx/>
                <a:latin typeface="Calibri Light" pitchFamily="34"/>
                <a:cs typeface="Calibri Light" pitchFamily="34"/>
              </a:rPr>
              <a:t>μέλη (1996-202</a:t>
            </a:r>
            <a:r>
              <a:rPr lang="en-GB" sz="1300" b="0" i="0" u="none" strike="noStrike" kern="1200" cap="none" spc="0" baseline="0" dirty="0">
                <a:solidFill>
                  <a:srgbClr val="404040"/>
                </a:solidFill>
                <a:uFillTx/>
                <a:latin typeface="Calibri Light" pitchFamily="34"/>
                <a:cs typeface="Calibri Light" pitchFamily="34"/>
              </a:rPr>
              <a:t>5</a:t>
            </a:r>
            <a:r>
              <a:rPr lang="el-GR" sz="1300" b="0" i="0" u="none" strike="noStrike" kern="1200" cap="none" spc="0" baseline="0" dirty="0">
                <a:solidFill>
                  <a:srgbClr val="404040"/>
                </a:solidFill>
                <a:uFillTx/>
                <a:latin typeface="Calibri Light" pitchFamily="34"/>
                <a:cs typeface="Calibri Light" pitchFamily="34"/>
              </a:rPr>
              <a:t>).</a:t>
            </a:r>
            <a:endParaRPr lang="en-US" sz="1300" b="0" i="0" u="none" strike="noStrike" kern="1200" cap="none" spc="0" baseline="0" dirty="0">
              <a:solidFill>
                <a:srgbClr val="404040"/>
              </a:solidFill>
              <a:uFillTx/>
              <a:latin typeface="Calibri Light" pitchFamily="34"/>
              <a:cs typeface="Calibri Light" pitchFamily="34"/>
            </a:endParaRPr>
          </a:p>
        </p:txBody>
      </p:sp>
      <p:sp>
        <p:nvSpPr>
          <p:cNvPr id="7" name="Rectangle 4">
            <a:extLst>
              <a:ext uri="{FF2B5EF4-FFF2-40B4-BE49-F238E27FC236}">
                <a16:creationId xmlns:a16="http://schemas.microsoft.com/office/drawing/2014/main" id="{34BB9B1E-93C8-0163-3CE8-458A91F19286}"/>
              </a:ext>
            </a:extLst>
          </p:cNvPr>
          <p:cNvSpPr txBox="1"/>
          <p:nvPr/>
        </p:nvSpPr>
        <p:spPr>
          <a:xfrm>
            <a:off x="1066803" y="3914198"/>
            <a:ext cx="3886200" cy="2514034"/>
          </a:xfrm>
          <a:prstGeom prst="rect">
            <a:avLst/>
          </a:prstGeom>
          <a:noFill/>
          <a:ln cap="flat">
            <a:noFill/>
          </a:ln>
        </p:spPr>
        <p:txBody>
          <a:bodyPr vert="horz" wrap="square" lIns="0" tIns="0" rIns="0" bIns="0" anchor="t" anchorCtr="0" compatLnSpc="1">
            <a:noAutofit/>
          </a:bodyPr>
          <a:lstStyle/>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7921C"/>
                </a:solidFill>
                <a:uFillTx/>
                <a:latin typeface="Calibri" pitchFamily="34"/>
                <a:cs typeface="Arial" pitchFamily="34"/>
              </a:rPr>
              <a:t>Δράσεις και υπηρεσίες για τους/τις απόφοιτους/</a:t>
            </a:r>
            <a:r>
              <a:rPr lang="el-GR" sz="1200" b="1" i="0" u="none" strike="noStrike" kern="1200" cap="none" spc="0" baseline="0" dirty="0" err="1">
                <a:solidFill>
                  <a:srgbClr val="F7921C"/>
                </a:solidFill>
                <a:uFillTx/>
                <a:latin typeface="Calibri" pitchFamily="34"/>
                <a:cs typeface="Arial" pitchFamily="34"/>
              </a:rPr>
              <a:t>ες</a:t>
            </a:r>
            <a:r>
              <a:rPr lang="el-GR" sz="1200" b="1" i="0" u="none" strike="noStrike" kern="1200" cap="none" spc="0" baseline="0" dirty="0">
                <a:solidFill>
                  <a:srgbClr val="F7921C"/>
                </a:solidFill>
                <a:uFillTx/>
                <a:latin typeface="Calibri" pitchFamily="34"/>
                <a:cs typeface="Arial" pitchFamily="34"/>
              </a:rPr>
              <a:t> ΠΚ</a:t>
            </a:r>
          </a:p>
          <a:p>
            <a:pPr marL="171450" marR="0" lvl="0" indent="-171450" algn="l" defTabSz="914400" rtl="0" fontAlgn="auto" hangingPunct="0">
              <a:lnSpc>
                <a:spcPct val="15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Calibri" pitchFamily="34"/>
              </a:rPr>
              <a:t>Ιστοσελίδα: </a:t>
            </a:r>
            <a:r>
              <a:rPr lang="en-GB" sz="1200" b="1" i="0" u="sng" strike="noStrike" kern="1200" cap="none" spc="0" baseline="0" dirty="0">
                <a:solidFill>
                  <a:schemeClr val="accent1"/>
                </a:solidFill>
                <a:uFillTx/>
                <a:latin typeface="Calibri" pitchFamily="34"/>
                <a:cs typeface="Calibri" pitchFamily="34"/>
              </a:rPr>
              <a:t>www.ucy.ac.cy/alumni-development/</a:t>
            </a:r>
            <a:endParaRPr lang="en-US" sz="1200" b="1" i="0" u="sng" strike="noStrike" kern="1200" cap="none" spc="0" baseline="0" dirty="0">
              <a:solidFill>
                <a:schemeClr val="accent1"/>
              </a:solidFill>
              <a:uFillTx/>
              <a:latin typeface="Calibri" pitchFamily="34"/>
              <a:cs typeface="Calibri" pitchFamily="34"/>
            </a:endParaRPr>
          </a:p>
          <a:p>
            <a:pPr marL="171450" marR="0" lvl="0" indent="-171450" algn="l" defTabSz="914400" rtl="0" fontAlgn="auto" hangingPunct="0">
              <a:lnSpc>
                <a:spcPct val="15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n-US" sz="1200" b="1" i="0" u="none" strike="noStrike" kern="1200" cap="none" spc="0" baseline="0" dirty="0">
                <a:solidFill>
                  <a:srgbClr val="404040"/>
                </a:solidFill>
                <a:uFillTx/>
                <a:latin typeface="Calibri" pitchFamily="34"/>
                <a:cs typeface="Calibri" pitchFamily="34"/>
              </a:rPr>
              <a:t>UCY ALUMNI COMMUNITY</a:t>
            </a:r>
            <a:r>
              <a:rPr lang="el-GR" sz="1200" b="1" i="0" u="none" strike="noStrike" kern="1200" cap="none" spc="0" baseline="0" dirty="0">
                <a:solidFill>
                  <a:srgbClr val="404040"/>
                </a:solidFill>
                <a:uFillTx/>
                <a:latin typeface="Calibri" pitchFamily="34"/>
                <a:cs typeface="Calibri" pitchFamily="34"/>
              </a:rPr>
              <a:t>: </a:t>
            </a:r>
            <a:r>
              <a:rPr lang="en-GB" sz="1000" b="0" i="0" u="none" strike="noStrike" kern="1200" cap="none" spc="0" baseline="0" dirty="0">
                <a:solidFill>
                  <a:srgbClr val="404040"/>
                </a:solidFill>
                <a:uFillTx/>
                <a:latin typeface="Calibri" pitchFamily="34"/>
                <a:cs typeface="Calibri" pitchFamily="34"/>
                <a:hlinkClick r:id="rId3"/>
              </a:rPr>
              <a:t>www. ucyalumni.com</a:t>
            </a:r>
            <a:endParaRPr lang="en-US" sz="1000" b="0" i="0" u="none" strike="noStrike" kern="1200" cap="none" spc="0" baseline="0" dirty="0">
              <a:solidFill>
                <a:srgbClr val="404040"/>
              </a:solidFill>
              <a:uFillTx/>
              <a:latin typeface="Calibri" pitchFamily="34"/>
              <a:cs typeface="Calibri" pitchFamily="34"/>
            </a:endParaRPr>
          </a:p>
          <a:p>
            <a:pPr marL="171450" marR="0" lvl="0" indent="-17145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Calibri" pitchFamily="34"/>
              </a:rPr>
              <a:t>Πρόγραμμα ΜΕΝΤΩΡ</a:t>
            </a:r>
          </a:p>
          <a:p>
            <a:pPr marL="171450" marR="0" lvl="0" indent="-17145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Calibri" pitchFamily="34"/>
              </a:rPr>
              <a:t>Ωφελήματα Πακέτου </a:t>
            </a:r>
            <a:r>
              <a:rPr lang="el-GR" sz="1200" b="1" dirty="0">
                <a:solidFill>
                  <a:srgbClr val="404040"/>
                </a:solidFill>
                <a:latin typeface="Calibri" pitchFamily="34"/>
                <a:cs typeface="Calibri" pitchFamily="34"/>
              </a:rPr>
              <a:t>Π</a:t>
            </a:r>
            <a:r>
              <a:rPr lang="el-GR" sz="1200" b="1" i="0" u="none" strike="noStrike" kern="1200" cap="none" spc="0" baseline="0" dirty="0">
                <a:solidFill>
                  <a:srgbClr val="404040"/>
                </a:solidFill>
                <a:uFillTx/>
                <a:latin typeface="Calibri" pitchFamily="34"/>
                <a:cs typeface="Calibri" pitchFamily="34"/>
              </a:rPr>
              <a:t>ρονομίων &amp; </a:t>
            </a:r>
            <a:r>
              <a:rPr lang="el-GR" sz="1200" b="1" dirty="0">
                <a:solidFill>
                  <a:srgbClr val="404040"/>
                </a:solidFill>
                <a:latin typeface="Calibri" pitchFamily="34"/>
                <a:cs typeface="Calibri" pitchFamily="34"/>
              </a:rPr>
              <a:t>Κάρτα Απόφοιτου</a:t>
            </a:r>
            <a:endParaRPr lang="el-GR" sz="1200" b="1" i="0" u="none" strike="noStrike" kern="1200" cap="none" spc="0" baseline="0" dirty="0">
              <a:solidFill>
                <a:srgbClr val="404040"/>
              </a:solidFill>
              <a:uFillTx/>
              <a:latin typeface="Calibri" pitchFamily="34"/>
              <a:cs typeface="Calibri" pitchFamily="34"/>
            </a:endParaRPr>
          </a:p>
          <a:p>
            <a:pPr marL="171450" marR="0" lvl="0" indent="-17145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Calibri" pitchFamily="34"/>
              </a:rPr>
              <a:t>Προγράμματα Δια Βίου Εκπαίδευσης </a:t>
            </a:r>
          </a:p>
          <a:p>
            <a:pPr marL="171450" marR="0" lvl="0" indent="-17145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Calibri" pitchFamily="34"/>
              </a:rPr>
              <a:t>Εκδηλώσεις</a:t>
            </a:r>
          </a:p>
          <a:p>
            <a:pPr marL="171450" marR="0" lvl="0" indent="-17145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Calibri" pitchFamily="34"/>
              </a:rPr>
              <a:t>Έρευνες &amp; </a:t>
            </a:r>
            <a:r>
              <a:rPr lang="el-GR" sz="1200" b="1" dirty="0">
                <a:solidFill>
                  <a:srgbClr val="404040"/>
                </a:solidFill>
                <a:latin typeface="Calibri" pitchFamily="34"/>
                <a:cs typeface="Calibri" pitchFamily="34"/>
              </a:rPr>
              <a:t>Δ</a:t>
            </a:r>
            <a:r>
              <a:rPr lang="el-GR" sz="1200" b="1" i="0" u="none" strike="noStrike" kern="1200" cap="none" spc="0" baseline="0" dirty="0">
                <a:solidFill>
                  <a:srgbClr val="404040"/>
                </a:solidFill>
                <a:uFillTx/>
                <a:latin typeface="Calibri" pitchFamily="34"/>
                <a:cs typeface="Calibri" pitchFamily="34"/>
              </a:rPr>
              <a:t>ιαγωνισμοί &amp; Καμπάνιες </a:t>
            </a:r>
          </a:p>
          <a:p>
            <a:pPr marL="171450" marR="0" lvl="0" indent="-17145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Calibri" pitchFamily="34"/>
              </a:rPr>
              <a:t>Σχέση επικοινωνίας μέσω Πλατφ</a:t>
            </a:r>
            <a:r>
              <a:rPr lang="el-GR" sz="1200" b="1" dirty="0">
                <a:solidFill>
                  <a:srgbClr val="404040"/>
                </a:solidFill>
                <a:latin typeface="Calibri" pitchFamily="34"/>
                <a:cs typeface="Calibri" pitchFamily="34"/>
              </a:rPr>
              <a:t>όρμας &amp; </a:t>
            </a:r>
            <a:r>
              <a:rPr lang="el-GR" sz="1200" b="1" i="0" u="none" strike="noStrike" kern="1200" cap="none" spc="0" baseline="0" dirty="0">
                <a:solidFill>
                  <a:srgbClr val="404040"/>
                </a:solidFill>
                <a:uFillTx/>
                <a:latin typeface="Calibri" pitchFamily="34"/>
                <a:cs typeface="Calibri" pitchFamily="34"/>
              </a:rPr>
              <a:t>ΜΚΔ</a:t>
            </a:r>
          </a:p>
          <a:p>
            <a:pPr marL="171450" marR="0" lvl="0" indent="-17145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Calibri" pitchFamily="34"/>
              </a:rPr>
              <a:t>Μηνιαίο ενημερωτικό δελτίο αποφοίτων</a:t>
            </a:r>
          </a:p>
        </p:txBody>
      </p:sp>
      <p:pic>
        <p:nvPicPr>
          <p:cNvPr id="11" name="Εικόνα 11">
            <a:extLst>
              <a:ext uri="{FF2B5EF4-FFF2-40B4-BE49-F238E27FC236}">
                <a16:creationId xmlns:a16="http://schemas.microsoft.com/office/drawing/2014/main" id="{210B996C-B8CB-2693-1320-E3654819751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432781" y="3448975"/>
            <a:ext cx="2403793" cy="1571643"/>
          </a:xfrm>
          <a:prstGeom prst="rect">
            <a:avLst/>
          </a:prstGeom>
          <a:noFill/>
          <a:ln cap="flat">
            <a:noFill/>
          </a:ln>
        </p:spPr>
      </p:pic>
      <p:pic>
        <p:nvPicPr>
          <p:cNvPr id="12" name="Picture 11">
            <a:extLst>
              <a:ext uri="{FF2B5EF4-FFF2-40B4-BE49-F238E27FC236}">
                <a16:creationId xmlns:a16="http://schemas.microsoft.com/office/drawing/2014/main" id="{DD6B6B29-8CDC-61E0-7103-B636BB2C1EF4}"/>
              </a:ext>
            </a:extLst>
          </p:cNvPr>
          <p:cNvPicPr>
            <a:picLocks noChangeAspect="1"/>
          </p:cNvPicPr>
          <p:nvPr/>
        </p:nvPicPr>
        <p:blipFill>
          <a:blip r:embed="rId5"/>
          <a:stretch>
            <a:fillRect/>
          </a:stretch>
        </p:blipFill>
        <p:spPr>
          <a:xfrm>
            <a:off x="6415941" y="303214"/>
            <a:ext cx="2408129" cy="1572904"/>
          </a:xfrm>
          <a:prstGeom prst="rect">
            <a:avLst/>
          </a:prstGeom>
        </p:spPr>
      </p:pic>
      <p:pic>
        <p:nvPicPr>
          <p:cNvPr id="13" name="Picture 12">
            <a:extLst>
              <a:ext uri="{FF2B5EF4-FFF2-40B4-BE49-F238E27FC236}">
                <a16:creationId xmlns:a16="http://schemas.microsoft.com/office/drawing/2014/main" id="{09B7B0D9-0B27-92B3-F4EF-98F5588F0547}"/>
              </a:ext>
            </a:extLst>
          </p:cNvPr>
          <p:cNvPicPr>
            <a:picLocks noChangeAspect="1"/>
          </p:cNvPicPr>
          <p:nvPr/>
        </p:nvPicPr>
        <p:blipFill>
          <a:blip r:embed="rId6"/>
          <a:stretch>
            <a:fillRect/>
          </a:stretch>
        </p:blipFill>
        <p:spPr>
          <a:xfrm>
            <a:off x="6412579" y="1867815"/>
            <a:ext cx="2395936" cy="1591194"/>
          </a:xfrm>
          <a:prstGeom prst="rect">
            <a:avLst/>
          </a:prstGeom>
        </p:spPr>
      </p:pic>
      <p:pic>
        <p:nvPicPr>
          <p:cNvPr id="14" name="Picture 13">
            <a:extLst>
              <a:ext uri="{FF2B5EF4-FFF2-40B4-BE49-F238E27FC236}">
                <a16:creationId xmlns:a16="http://schemas.microsoft.com/office/drawing/2014/main" id="{D0EE9998-B3C2-E6C6-60C8-C3D032438DC9}"/>
              </a:ext>
            </a:extLst>
          </p:cNvPr>
          <p:cNvPicPr>
            <a:picLocks noChangeAspect="1"/>
          </p:cNvPicPr>
          <p:nvPr/>
        </p:nvPicPr>
        <p:blipFill>
          <a:blip r:embed="rId7"/>
          <a:stretch>
            <a:fillRect/>
          </a:stretch>
        </p:blipFill>
        <p:spPr>
          <a:xfrm>
            <a:off x="6440638" y="5039400"/>
            <a:ext cx="2395936" cy="146926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5CC69-EFF3-F21C-FDCE-AD3C169B8570}"/>
              </a:ext>
            </a:extLst>
          </p:cNvPr>
          <p:cNvPicPr>
            <a:picLocks noChangeAspect="1"/>
          </p:cNvPicPr>
          <p:nvPr/>
        </p:nvPicPr>
        <p:blipFill>
          <a:blip r:embed="rId2"/>
          <a:stretch>
            <a:fillRect/>
          </a:stretch>
        </p:blipFill>
        <p:spPr>
          <a:xfrm>
            <a:off x="304430" y="304529"/>
            <a:ext cx="8535140" cy="6248942"/>
          </a:xfrm>
          <a:prstGeom prst="rect">
            <a:avLst/>
          </a:prstGeom>
        </p:spPr>
      </p:pic>
      <p:sp>
        <p:nvSpPr>
          <p:cNvPr id="3" name="TextBox 9">
            <a:extLst>
              <a:ext uri="{FF2B5EF4-FFF2-40B4-BE49-F238E27FC236}">
                <a16:creationId xmlns:a16="http://schemas.microsoft.com/office/drawing/2014/main" id="{D012FEF2-E861-69FA-F32F-6D5981B4702B}"/>
              </a:ext>
            </a:extLst>
          </p:cNvPr>
          <p:cNvSpPr txBox="1"/>
          <p:nvPr/>
        </p:nvSpPr>
        <p:spPr>
          <a:xfrm>
            <a:off x="1066803" y="1447796"/>
            <a:ext cx="6553203" cy="36933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dirty="0">
                <a:solidFill>
                  <a:srgbClr val="404040"/>
                </a:solidFill>
                <a:uFillTx/>
                <a:latin typeface="Calibri Light" pitchFamily="34"/>
                <a:cs typeface="Calibri Light" pitchFamily="34"/>
              </a:rPr>
              <a:t>Απόφοιτοι &amp; Φιλανθρωπ</a:t>
            </a:r>
            <a:r>
              <a:rPr lang="el-GR" sz="2400" dirty="0">
                <a:solidFill>
                  <a:srgbClr val="404040"/>
                </a:solidFill>
                <a:latin typeface="Calibri Light" pitchFamily="34"/>
                <a:cs typeface="Calibri Light" pitchFamily="34"/>
              </a:rPr>
              <a:t>ία</a:t>
            </a:r>
            <a:r>
              <a:rPr lang="el-GR" sz="2400" b="0" i="0" u="none" strike="noStrike" kern="1200" cap="none" spc="0" baseline="0" dirty="0">
                <a:solidFill>
                  <a:srgbClr val="404040"/>
                </a:solidFill>
                <a:uFillTx/>
                <a:latin typeface="Calibri Light" pitchFamily="34"/>
                <a:cs typeface="Calibri Light" pitchFamily="34"/>
              </a:rPr>
              <a:t>  </a:t>
            </a:r>
            <a:endParaRPr lang="en-US" sz="2400" b="0" i="0" u="none" strike="noStrike" kern="1200" cap="none" spc="0" baseline="0" dirty="0">
              <a:solidFill>
                <a:srgbClr val="404040"/>
              </a:solidFill>
              <a:uFillTx/>
              <a:latin typeface="Calibri Light" pitchFamily="34"/>
              <a:cs typeface="Calibri Light" pitchFamily="34"/>
            </a:endParaRPr>
          </a:p>
        </p:txBody>
      </p:sp>
      <p:pic>
        <p:nvPicPr>
          <p:cNvPr id="4" name="Picture 3">
            <a:extLst>
              <a:ext uri="{FF2B5EF4-FFF2-40B4-BE49-F238E27FC236}">
                <a16:creationId xmlns:a16="http://schemas.microsoft.com/office/drawing/2014/main" id="{BED713B5-75DA-26D7-4C08-CBEC3D3D8BC9}"/>
              </a:ext>
            </a:extLst>
          </p:cNvPr>
          <p:cNvPicPr>
            <a:picLocks noChangeAspect="1"/>
          </p:cNvPicPr>
          <p:nvPr/>
        </p:nvPicPr>
        <p:blipFill>
          <a:blip r:embed="rId3"/>
          <a:stretch>
            <a:fillRect/>
          </a:stretch>
        </p:blipFill>
        <p:spPr>
          <a:xfrm>
            <a:off x="433458" y="610964"/>
            <a:ext cx="2017951" cy="530398"/>
          </a:xfrm>
          <a:prstGeom prst="rect">
            <a:avLst/>
          </a:prstGeom>
        </p:spPr>
      </p:pic>
      <p:sp>
        <p:nvSpPr>
          <p:cNvPr id="6" name="Rectangle 4">
            <a:extLst>
              <a:ext uri="{FF2B5EF4-FFF2-40B4-BE49-F238E27FC236}">
                <a16:creationId xmlns:a16="http://schemas.microsoft.com/office/drawing/2014/main" id="{4C676529-C931-16B5-8E7F-007AB2FC5CAD}"/>
              </a:ext>
            </a:extLst>
          </p:cNvPr>
          <p:cNvSpPr txBox="1"/>
          <p:nvPr/>
        </p:nvSpPr>
        <p:spPr>
          <a:xfrm>
            <a:off x="1066803" y="1952481"/>
            <a:ext cx="4584967" cy="1600438"/>
          </a:xfrm>
          <a:prstGeom prst="rect">
            <a:avLst/>
          </a:prstGeom>
          <a:noFill/>
          <a:ln cap="flat">
            <a:noFill/>
          </a:ln>
        </p:spPr>
        <p:txBody>
          <a:bodyPr vert="horz" wrap="square" lIns="0" tIns="0" rIns="0" bIns="0" anchor="t" anchorCtr="0" compatLnSpc="1">
            <a:spAutoFit/>
          </a:bodyPr>
          <a:lstStyle/>
          <a:p>
            <a:pPr marL="0" marR="0" lvl="0" indent="0" algn="just" defTabSz="914400" rtl="0" fontAlgn="auto" hangingPunct="0">
              <a:lnSpc>
                <a:spcPct val="100000"/>
              </a:lnSpc>
              <a:spcBef>
                <a:spcPts val="910"/>
              </a:spcBef>
              <a:spcAft>
                <a:spcPts val="0"/>
              </a:spcAft>
              <a:buNone/>
              <a:tabLst/>
              <a:defRPr sz="1800" b="0" i="0" u="none" strike="noStrike" kern="0" cap="none" spc="0" baseline="0">
                <a:solidFill>
                  <a:srgbClr val="000000"/>
                </a:solidFill>
                <a:uFillTx/>
              </a:defRPr>
            </a:pPr>
            <a:r>
              <a:rPr lang="el-GR" sz="1300" b="0" i="0" u="none" strike="noStrike" kern="1200" cap="none" spc="0" baseline="0" dirty="0">
                <a:solidFill>
                  <a:srgbClr val="404040"/>
                </a:solidFill>
                <a:uFillTx/>
                <a:latin typeface="Calibri Light" pitchFamily="34"/>
                <a:cs typeface="Calibri Light" pitchFamily="34"/>
              </a:rPr>
              <a:t>Το Πανεπιστήμιο είναι υπερήφανο που κάθε χρόνο οι σύμμαχοί του αυξάνονται και που τα ονόματα αυτών είναι πλέον άρρηκτα συνδεδεμένα με στιγμές-σταθμούς για την υλοποίηση του οράματος του Ιδρύματος. Παράλληλα, ανάμεσα στους κύριους στόχους του είναι η δημιουργία μιας δια βίου κοινότητας αποφοίτων, αλλά και λοιπών μελών της πανεπιστημιακής κοινότητας, μέσα από την προσφορά ενημέρωσης, υπηρεσιών και ευκαιριών για ουσιαστική συμμετοχή και εμπλοκή. </a:t>
            </a:r>
            <a:endParaRPr lang="en-US" sz="1300" b="0" i="0" u="none" strike="noStrike" kern="1200" cap="none" spc="0" baseline="0" dirty="0">
              <a:solidFill>
                <a:srgbClr val="404040"/>
              </a:solidFill>
              <a:uFillTx/>
              <a:latin typeface="Calibri Light" pitchFamily="34"/>
              <a:cs typeface="Calibri Light" pitchFamily="34"/>
            </a:endParaRPr>
          </a:p>
        </p:txBody>
      </p:sp>
      <p:sp>
        <p:nvSpPr>
          <p:cNvPr id="7" name="Rectangle 4">
            <a:extLst>
              <a:ext uri="{FF2B5EF4-FFF2-40B4-BE49-F238E27FC236}">
                <a16:creationId xmlns:a16="http://schemas.microsoft.com/office/drawing/2014/main" id="{6063C572-7F35-86E9-15A6-15B00B492011}"/>
              </a:ext>
            </a:extLst>
          </p:cNvPr>
          <p:cNvSpPr txBox="1"/>
          <p:nvPr/>
        </p:nvSpPr>
        <p:spPr>
          <a:xfrm>
            <a:off x="1066803" y="3914198"/>
            <a:ext cx="3886200" cy="2639005"/>
          </a:xfrm>
          <a:prstGeom prst="rect">
            <a:avLst/>
          </a:prstGeom>
          <a:noFill/>
          <a:ln cap="flat">
            <a:noFill/>
          </a:ln>
        </p:spPr>
        <p:txBody>
          <a:bodyPr vert="horz" wrap="square" lIns="0" tIns="0" rIns="0" bIns="0" anchor="t" anchorCtr="0" compatLnSpc="1">
            <a:noAutofit/>
          </a:bodyPr>
          <a:lstStyle/>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F7921C"/>
                </a:solidFill>
                <a:uFillTx/>
                <a:latin typeface="Calibri" pitchFamily="34"/>
                <a:cs typeface="Arial" pitchFamily="34"/>
              </a:rPr>
              <a:t>Δράσεις και έργα για φιλανθρωπία στο ΠΚ </a:t>
            </a:r>
          </a:p>
          <a:p>
            <a:pPr marL="171450" marR="0" lvl="0" indent="-171450" algn="l" defTabSz="914400" rtl="0" fontAlgn="auto" hangingPunct="0">
              <a:lnSpc>
                <a:spcPct val="15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Calibri" pitchFamily="34"/>
              </a:rPr>
              <a:t>Ιστοσελίδα: </a:t>
            </a:r>
            <a:r>
              <a:rPr lang="en-GB" sz="1000" b="1" i="0" u="sng" strike="noStrike" kern="1200" cap="none" spc="0" baseline="0" dirty="0">
                <a:solidFill>
                  <a:schemeClr val="accent1"/>
                </a:solidFill>
                <a:uFillTx/>
                <a:latin typeface="Calibri" pitchFamily="34"/>
                <a:cs typeface="Calibri" pitchFamily="34"/>
              </a:rPr>
              <a:t>www.ucy.ac.cy/alumni-development/</a:t>
            </a:r>
            <a:endParaRPr lang="en-US" sz="1000" b="1" i="0" u="sng" strike="noStrike" kern="1200" cap="none" spc="0" baseline="0" dirty="0">
              <a:solidFill>
                <a:schemeClr val="accent1"/>
              </a:solidFill>
              <a:uFillTx/>
              <a:latin typeface="Calibri" pitchFamily="34"/>
              <a:cs typeface="Calibri" pitchFamily="34"/>
            </a:endParaRPr>
          </a:p>
          <a:p>
            <a:pPr marL="171450" marR="0" lvl="0" indent="-171450" algn="l" defTabSz="914400" rtl="0" fontAlgn="auto" hangingPunct="0">
              <a:lnSpc>
                <a:spcPct val="15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n-US" sz="1200" b="1" i="0" u="none" strike="noStrike" kern="1200" cap="none" spc="0" baseline="0" dirty="0">
                <a:solidFill>
                  <a:srgbClr val="404040"/>
                </a:solidFill>
                <a:uFillTx/>
                <a:latin typeface="Calibri" pitchFamily="34"/>
                <a:cs typeface="Calibri" pitchFamily="34"/>
              </a:rPr>
              <a:t>UCY ALUMNI COMMUNITY</a:t>
            </a:r>
            <a:r>
              <a:rPr lang="el-GR" sz="1200" b="1" i="0" u="none" strike="noStrike" kern="1200" cap="none" spc="0" baseline="0" dirty="0">
                <a:solidFill>
                  <a:srgbClr val="404040"/>
                </a:solidFill>
                <a:uFillTx/>
                <a:latin typeface="Calibri" pitchFamily="34"/>
                <a:cs typeface="Calibri" pitchFamily="34"/>
              </a:rPr>
              <a:t>: </a:t>
            </a:r>
            <a:r>
              <a:rPr lang="en-GB" sz="1000" b="1" i="0" u="sng" strike="noStrike" kern="1200" cap="none" spc="0" baseline="0" dirty="0">
                <a:solidFill>
                  <a:schemeClr val="accent1"/>
                </a:solidFill>
                <a:uFillTx/>
                <a:latin typeface="Calibri" pitchFamily="34"/>
                <a:cs typeface="Calibri" pitchFamily="34"/>
                <a:hlinkClick r:id="rId4">
                  <a:extLst>
                    <a:ext uri="{A12FA001-AC4F-418D-AE19-62706E023703}">
                      <ahyp:hlinkClr xmlns:ahyp="http://schemas.microsoft.com/office/drawing/2018/hyperlinkcolor" val="tx"/>
                    </a:ext>
                  </a:extLst>
                </a:hlinkClick>
              </a:rPr>
              <a:t>www. ucyalumni.com</a:t>
            </a:r>
            <a:endParaRPr lang="en-US" sz="1000" b="1" i="0" u="sng" strike="noStrike" kern="1200" cap="none" spc="0" baseline="0" dirty="0">
              <a:solidFill>
                <a:schemeClr val="accent1"/>
              </a:solidFill>
              <a:uFillTx/>
              <a:latin typeface="Calibri" pitchFamily="34"/>
              <a:cs typeface="Calibri" pitchFamily="34"/>
            </a:endParaRPr>
          </a:p>
          <a:p>
            <a:pPr marL="171450" marR="0" lvl="0" indent="-17145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dirty="0">
                <a:solidFill>
                  <a:srgbClr val="404040"/>
                </a:solidFill>
                <a:latin typeface="Calibri" pitchFamily="34"/>
                <a:cs typeface="Calibri" pitchFamily="34"/>
              </a:rPr>
              <a:t>Πού Μπορώ να Δώσω | Γιατί να Δώσω | Μεγάλοι Ευεργέτες </a:t>
            </a:r>
          </a:p>
          <a:p>
            <a:pPr marL="171450" marR="0" lvl="0" indent="-17145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dirty="0">
                <a:solidFill>
                  <a:srgbClr val="404040"/>
                </a:solidFill>
                <a:latin typeface="Calibri" pitchFamily="34"/>
                <a:cs typeface="Calibri" pitchFamily="34"/>
              </a:rPr>
              <a:t>Εκστρατείες &amp; Καμπάνιες </a:t>
            </a:r>
          </a:p>
          <a:p>
            <a:pPr marL="171450" marR="0" lvl="0" indent="-17145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Calibri" pitchFamily="34"/>
              </a:rPr>
              <a:t>Σχέση επικοινωνίας στα Μέσα Κοινωνικής Δικτύωσης</a:t>
            </a:r>
          </a:p>
          <a:p>
            <a:pPr marL="171450" marR="0" lvl="0" indent="-17145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dirty="0">
                <a:solidFill>
                  <a:srgbClr val="404040"/>
                </a:solidFill>
                <a:latin typeface="Calibri" pitchFamily="34"/>
                <a:cs typeface="Calibri" pitchFamily="34"/>
              </a:rPr>
              <a:t>Ε</a:t>
            </a:r>
            <a:r>
              <a:rPr lang="el-GR" sz="1200" b="1" i="0" u="none" strike="noStrike" kern="1200" cap="none" spc="0" baseline="0" dirty="0">
                <a:solidFill>
                  <a:srgbClr val="404040"/>
                </a:solidFill>
                <a:uFillTx/>
                <a:latin typeface="Calibri" pitchFamily="34"/>
                <a:cs typeface="Calibri" pitchFamily="34"/>
              </a:rPr>
              <a:t>νημερωτικό δελτίο</a:t>
            </a:r>
          </a:p>
          <a:p>
            <a:pPr marL="171450" marR="0" lvl="0" indent="-171450"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Calibri" pitchFamily="34"/>
              </a:rPr>
              <a:t>Εκδηλώσεις</a:t>
            </a:r>
            <a:endParaRPr lang="el-GR" sz="1400" b="0" i="0" u="none" strike="noStrike" kern="1200" cap="none" spc="0" baseline="0" dirty="0">
              <a:solidFill>
                <a:srgbClr val="000000"/>
              </a:solidFill>
              <a:uFillTx/>
              <a:latin typeface="Calibri" pitchFamily="34"/>
              <a:cs typeface="Arial" pitchFamily="34"/>
            </a:endParaRPr>
          </a:p>
        </p:txBody>
      </p:sp>
      <p:pic>
        <p:nvPicPr>
          <p:cNvPr id="8" name="Picture 7">
            <a:extLst>
              <a:ext uri="{FF2B5EF4-FFF2-40B4-BE49-F238E27FC236}">
                <a16:creationId xmlns:a16="http://schemas.microsoft.com/office/drawing/2014/main" id="{DBF97EA8-4842-1CEF-DCD6-462AAE019766}"/>
              </a:ext>
            </a:extLst>
          </p:cNvPr>
          <p:cNvPicPr>
            <a:picLocks noChangeAspect="1"/>
          </p:cNvPicPr>
          <p:nvPr/>
        </p:nvPicPr>
        <p:blipFill>
          <a:blip r:embed="rId5"/>
          <a:stretch>
            <a:fillRect/>
          </a:stretch>
        </p:blipFill>
        <p:spPr>
          <a:xfrm>
            <a:off x="6431441" y="304529"/>
            <a:ext cx="2408129" cy="1688738"/>
          </a:xfrm>
          <a:prstGeom prst="rect">
            <a:avLst/>
          </a:prstGeom>
        </p:spPr>
      </p:pic>
      <p:pic>
        <p:nvPicPr>
          <p:cNvPr id="9" name="Picture 8" descr="A yellow and blue card with text and images&#10;&#10;AI-generated content may be incorrect.">
            <a:extLst>
              <a:ext uri="{FF2B5EF4-FFF2-40B4-BE49-F238E27FC236}">
                <a16:creationId xmlns:a16="http://schemas.microsoft.com/office/drawing/2014/main" id="{2B1BFF8A-7456-2544-4DD2-55498E511C93}"/>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431996" y="1993911"/>
            <a:ext cx="2416967" cy="1550834"/>
          </a:xfrm>
          <a:prstGeom prst="rect">
            <a:avLst/>
          </a:prstGeom>
        </p:spPr>
      </p:pic>
      <p:pic>
        <p:nvPicPr>
          <p:cNvPr id="10" name="Picture 9">
            <a:extLst>
              <a:ext uri="{FF2B5EF4-FFF2-40B4-BE49-F238E27FC236}">
                <a16:creationId xmlns:a16="http://schemas.microsoft.com/office/drawing/2014/main" id="{47743B0A-DBDC-2997-2A28-4E73464BED68}"/>
              </a:ext>
            </a:extLst>
          </p:cNvPr>
          <p:cNvPicPr>
            <a:picLocks noChangeAspect="1"/>
          </p:cNvPicPr>
          <p:nvPr/>
        </p:nvPicPr>
        <p:blipFill>
          <a:blip r:embed="rId7"/>
          <a:stretch>
            <a:fillRect/>
          </a:stretch>
        </p:blipFill>
        <p:spPr>
          <a:xfrm>
            <a:off x="6428820" y="3540040"/>
            <a:ext cx="2408129" cy="1475360"/>
          </a:xfrm>
          <a:prstGeom prst="rect">
            <a:avLst/>
          </a:prstGeom>
        </p:spPr>
      </p:pic>
      <p:pic>
        <p:nvPicPr>
          <p:cNvPr id="11" name="Picture 10">
            <a:extLst>
              <a:ext uri="{FF2B5EF4-FFF2-40B4-BE49-F238E27FC236}">
                <a16:creationId xmlns:a16="http://schemas.microsoft.com/office/drawing/2014/main" id="{09FE65C1-1966-A0FF-E5E6-2A5FFE208B5F}"/>
              </a:ext>
            </a:extLst>
          </p:cNvPr>
          <p:cNvPicPr>
            <a:picLocks noChangeAspect="1"/>
          </p:cNvPicPr>
          <p:nvPr/>
        </p:nvPicPr>
        <p:blipFill>
          <a:blip r:embed="rId8"/>
          <a:stretch>
            <a:fillRect/>
          </a:stretch>
        </p:blipFill>
        <p:spPr>
          <a:xfrm>
            <a:off x="6432306" y="4999730"/>
            <a:ext cx="2395936" cy="1548518"/>
          </a:xfrm>
          <a:prstGeom prst="rect">
            <a:avLst/>
          </a:prstGeom>
        </p:spPr>
      </p:pic>
    </p:spTree>
    <p:extLst>
      <p:ext uri="{BB962C8B-B14F-4D97-AF65-F5344CB8AC3E}">
        <p14:creationId xmlns:p14="http://schemas.microsoft.com/office/powerpoint/2010/main" val="4066389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107">
    <p:spTree>
      <p:nvGrpSpPr>
        <p:cNvPr id="1" name=""/>
        <p:cNvGrpSpPr/>
        <p:nvPr/>
      </p:nvGrpSpPr>
      <p:grpSpPr>
        <a:xfrm>
          <a:off x="0" y="0"/>
          <a:ext cx="0" cy="0"/>
          <a:chOff x="0" y="0"/>
          <a:chExt cx="0" cy="0"/>
        </a:xfrm>
      </p:grpSpPr>
      <p:sp>
        <p:nvSpPr>
          <p:cNvPr id="2" name="Ορθογώνιο 2">
            <a:extLst>
              <a:ext uri="{FF2B5EF4-FFF2-40B4-BE49-F238E27FC236}">
                <a16:creationId xmlns:a16="http://schemas.microsoft.com/office/drawing/2014/main" id="{DAB755A0-A307-05E3-0B16-C27200D66528}"/>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0" compatLnSpc="1">
            <a:noAutofit/>
          </a:bodyPr>
          <a:lstStyle/>
          <a:p>
            <a:pPr marL="630241" marR="0" lvl="0" indent="11109" algn="l"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endParaRPr lang="el-GR" sz="1300" b="0" i="0" u="none" strike="noStrike" kern="0" cap="none" spc="0" baseline="0">
              <a:solidFill>
                <a:srgbClr val="000000"/>
              </a:solidFill>
              <a:uFillTx/>
              <a:latin typeface="Calibri Light" pitchFamily="34"/>
              <a:cs typeface="Calibri Light" pitchFamily="34"/>
            </a:endParaRPr>
          </a:p>
        </p:txBody>
      </p:sp>
      <p:sp>
        <p:nvSpPr>
          <p:cNvPr id="3" name="Θέση αριθμού διαφάνειας 1">
            <a:extLst>
              <a:ext uri="{FF2B5EF4-FFF2-40B4-BE49-F238E27FC236}">
                <a16:creationId xmlns:a16="http://schemas.microsoft.com/office/drawing/2014/main" id="{D36FC7D4-905E-C822-1B4F-4BE461F234EF}"/>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51E8F70-B2E4-2749-AFC8-3658F3B35664}" type="slidenum">
              <a:rPr/>
              <a:t>22</a:t>
            </a:fld>
            <a:endParaRPr lang="en-US" sz="1000" b="0" i="0" u="none" strike="noStrike" kern="1200" cap="none" spc="0" baseline="0">
              <a:solidFill>
                <a:srgbClr val="898989"/>
              </a:solidFill>
              <a:uFillTx/>
              <a:latin typeface="Calibri" pitchFamily="34"/>
              <a:cs typeface="Arial" pitchFamily="34"/>
            </a:endParaRPr>
          </a:p>
        </p:txBody>
      </p:sp>
      <p:pic>
        <p:nvPicPr>
          <p:cNvPr id="4" name="Εικόνα 3">
            <a:extLst>
              <a:ext uri="{FF2B5EF4-FFF2-40B4-BE49-F238E27FC236}">
                <a16:creationId xmlns:a16="http://schemas.microsoft.com/office/drawing/2014/main" id="{57168E64-28E6-C5E0-0F23-B1A95C5A733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TextBox 9">
            <a:extLst>
              <a:ext uri="{FF2B5EF4-FFF2-40B4-BE49-F238E27FC236}">
                <a16:creationId xmlns:a16="http://schemas.microsoft.com/office/drawing/2014/main" id="{87E73209-FB53-E733-2016-0D1CFBE85C6E}"/>
              </a:ext>
            </a:extLst>
          </p:cNvPr>
          <p:cNvSpPr txBox="1"/>
          <p:nvPr/>
        </p:nvSpPr>
        <p:spPr>
          <a:xfrm>
            <a:off x="1066803" y="1447796"/>
            <a:ext cx="6553203" cy="36988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Διεθνοποίηση</a:t>
            </a:r>
          </a:p>
        </p:txBody>
      </p:sp>
      <p:sp>
        <p:nvSpPr>
          <p:cNvPr id="6" name="Rectangle 4">
            <a:extLst>
              <a:ext uri="{FF2B5EF4-FFF2-40B4-BE49-F238E27FC236}">
                <a16:creationId xmlns:a16="http://schemas.microsoft.com/office/drawing/2014/main" id="{981893AF-D5A1-0B09-9182-C920532868F1}"/>
              </a:ext>
            </a:extLst>
          </p:cNvPr>
          <p:cNvSpPr txBox="1"/>
          <p:nvPr/>
        </p:nvSpPr>
        <p:spPr>
          <a:xfrm>
            <a:off x="1066803" y="2025652"/>
            <a:ext cx="3352803" cy="3447095"/>
          </a:xfrm>
          <a:prstGeom prst="rect">
            <a:avLst/>
          </a:prstGeom>
          <a:noFill/>
          <a:ln cap="flat">
            <a:noFill/>
          </a:ln>
        </p:spPr>
        <p:txBody>
          <a:bodyPr vert="horz" wrap="square" lIns="0" tIns="0" rIns="0" bIns="0" anchor="t" anchorCtr="0" compatLnSpc="1">
            <a:spAutoFit/>
          </a:bodyPr>
          <a:lstStyle/>
          <a:p>
            <a:pPr marL="0" marR="0" lvl="0" indent="0"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Η Διεθνοποίηση αποτελεί στρατηγικό στόχο, </a:t>
            </a:r>
            <a:br>
              <a:rPr lang="el-GR" sz="1200" b="0" i="0" u="none" strike="noStrike" kern="1200" cap="none" spc="0" baseline="0" dirty="0">
                <a:solidFill>
                  <a:srgbClr val="404040"/>
                </a:solidFill>
                <a:uFillTx/>
                <a:latin typeface="Calibri Light" pitchFamily="34"/>
                <a:cs typeface="Calibri Light" pitchFamily="34"/>
              </a:rPr>
            </a:br>
            <a:r>
              <a:rPr lang="el-GR" sz="1200" b="0" i="0" u="none" strike="noStrike" kern="1200" cap="none" spc="0" baseline="0" dirty="0">
                <a:solidFill>
                  <a:srgbClr val="404040"/>
                </a:solidFill>
                <a:uFillTx/>
                <a:latin typeface="Calibri Light" pitchFamily="34"/>
                <a:cs typeface="Calibri Light" pitchFamily="34"/>
              </a:rPr>
              <a:t>ο οποίος επιτυγχάνεται με την υλοποίηση των πιο κάτω:</a:t>
            </a:r>
          </a:p>
          <a:p>
            <a:pPr marL="0" marR="0" lvl="0" indent="0"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 </a:t>
            </a:r>
          </a:p>
          <a:p>
            <a:pPr marL="171450" marR="0" lvl="0" indent="-171450" defTabSz="914400" rtl="0" fontAlgn="auto" hangingPunct="0">
              <a:lnSpc>
                <a:spcPct val="100000"/>
              </a:lnSpc>
              <a:spcBef>
                <a:spcPts val="6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Συμμετοχή σε πέραν των 65 πανεπιστημιακών δικτύων/οργανισμών (π.χ. Σύνδεσμος Ευρωπαϊκών Πανεπιστημίων (</a:t>
            </a:r>
            <a:r>
              <a:rPr lang="en-GB" sz="1200" b="0" i="0" u="none" strike="noStrike" kern="1200" cap="none" spc="0" baseline="0" dirty="0">
                <a:solidFill>
                  <a:srgbClr val="404040"/>
                </a:solidFill>
                <a:uFillTx/>
                <a:latin typeface="Calibri Light" pitchFamily="34"/>
                <a:cs typeface="Calibri Light" pitchFamily="34"/>
              </a:rPr>
              <a:t>EUA), </a:t>
            </a:r>
            <a:r>
              <a:rPr lang="el-GR" sz="1200" b="0" i="0" u="none" strike="noStrike" kern="1200" cap="none" spc="0" baseline="0" dirty="0">
                <a:solidFill>
                  <a:srgbClr val="404040"/>
                </a:solidFill>
                <a:uFillTx/>
                <a:latin typeface="Calibri Light" pitchFamily="34"/>
                <a:cs typeface="Calibri Light" pitchFamily="34"/>
              </a:rPr>
              <a:t>Ένωση Μεσογειακών Πανεπιστημίων (</a:t>
            </a:r>
            <a:r>
              <a:rPr lang="en-GB" sz="1200" b="0" i="0" u="none" strike="noStrike" kern="1200" cap="none" spc="0" baseline="0" dirty="0">
                <a:solidFill>
                  <a:srgbClr val="404040"/>
                </a:solidFill>
                <a:uFillTx/>
                <a:latin typeface="Calibri Light" pitchFamily="34"/>
                <a:cs typeface="Calibri Light" pitchFamily="34"/>
              </a:rPr>
              <a:t>UNIMED), </a:t>
            </a:r>
            <a:r>
              <a:rPr lang="el-GR" sz="1200" b="0" i="0" u="none" strike="noStrike" kern="1200" cap="none" spc="0" baseline="0" dirty="0">
                <a:solidFill>
                  <a:srgbClr val="404040"/>
                </a:solidFill>
                <a:uFillTx/>
                <a:latin typeface="Calibri Light" pitchFamily="34"/>
                <a:cs typeface="Calibri Light" pitchFamily="34"/>
              </a:rPr>
              <a:t>Δίκτυο Πανεπιστημίων Πρωτευουσών της Ευρώπης (</a:t>
            </a:r>
            <a:r>
              <a:rPr lang="en-GB" sz="1200" b="0" i="0" u="none" strike="noStrike" kern="1200" cap="none" spc="0" baseline="0" dirty="0">
                <a:solidFill>
                  <a:srgbClr val="404040"/>
                </a:solidFill>
                <a:uFillTx/>
                <a:latin typeface="Calibri Light" pitchFamily="34"/>
                <a:cs typeface="Calibri Light" pitchFamily="34"/>
              </a:rPr>
              <a:t>UNICA)</a:t>
            </a:r>
            <a:r>
              <a:rPr lang="el-GR" sz="1200" b="0" i="0" u="none" strike="noStrike" kern="1200" cap="none" spc="0" baseline="0" dirty="0">
                <a:solidFill>
                  <a:srgbClr val="404040"/>
                </a:solidFill>
                <a:uFillTx/>
                <a:latin typeface="Calibri Light" pitchFamily="34"/>
                <a:cs typeface="Calibri Light" pitchFamily="34"/>
              </a:rPr>
              <a:t>, </a:t>
            </a:r>
            <a:r>
              <a:rPr lang="en-US" sz="1200" b="0" i="0" u="none" strike="noStrike" kern="1200" cap="none" spc="0" baseline="0" dirty="0">
                <a:solidFill>
                  <a:srgbClr val="404040"/>
                </a:solidFill>
                <a:uFillTx/>
                <a:latin typeface="Calibri Light" pitchFamily="34"/>
                <a:cs typeface="Calibri Light" pitchFamily="34"/>
              </a:rPr>
              <a:t>YERUN </a:t>
            </a:r>
            <a:r>
              <a:rPr lang="el-GR" sz="1200" b="0" i="0" u="none" strike="noStrike" kern="1200" cap="none" spc="0" baseline="0" dirty="0">
                <a:solidFill>
                  <a:srgbClr val="404040"/>
                </a:solidFill>
                <a:uFillTx/>
                <a:latin typeface="Calibri Light" pitchFamily="34"/>
                <a:cs typeface="Calibri Light" pitchFamily="34"/>
              </a:rPr>
              <a:t>κ.ά.</a:t>
            </a:r>
            <a:r>
              <a:rPr lang="en-GB" sz="1200" b="0" i="0" u="none" strike="noStrike" kern="1200" cap="none" spc="0" baseline="0" dirty="0">
                <a:solidFill>
                  <a:srgbClr val="404040"/>
                </a:solidFill>
                <a:uFillTx/>
                <a:latin typeface="Calibri Light" pitchFamily="34"/>
                <a:cs typeface="Calibri Light" pitchFamily="34"/>
              </a:rPr>
              <a:t>)</a:t>
            </a:r>
          </a:p>
          <a:p>
            <a:pPr marL="171450" marR="0" lvl="0" indent="-171450" defTabSz="914400" rtl="0" fontAlgn="auto" hangingPunct="0">
              <a:lnSpc>
                <a:spcPct val="100000"/>
              </a:lnSpc>
              <a:spcBef>
                <a:spcPts val="6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Συμμετοχή στη συμμαχία </a:t>
            </a:r>
            <a:r>
              <a:rPr lang="en-GB" sz="1200" b="0" i="0" u="none" strike="noStrike" kern="1200" cap="none" spc="0" baseline="0" dirty="0">
                <a:solidFill>
                  <a:srgbClr val="404040"/>
                </a:solidFill>
                <a:uFillTx/>
                <a:latin typeface="Calibri Light" pitchFamily="34"/>
                <a:cs typeface="Calibri Light" pitchFamily="34"/>
              </a:rPr>
              <a:t>YUFE (Young Universities for the Future of Europe)</a:t>
            </a:r>
          </a:p>
          <a:p>
            <a:pPr marL="171450" marR="0" lvl="0" indent="-171450" defTabSz="914400" rtl="0" fontAlgn="auto" hangingPunct="0">
              <a:lnSpc>
                <a:spcPct val="100000"/>
              </a:lnSpc>
              <a:spcBef>
                <a:spcPts val="6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Συμμετοχή στο Πρόγραμμα </a:t>
            </a:r>
            <a:r>
              <a:rPr lang="en-GB" sz="1200" b="0" i="0" u="none" strike="noStrike" kern="1200" cap="none" spc="0" baseline="0" dirty="0">
                <a:solidFill>
                  <a:srgbClr val="404040"/>
                </a:solidFill>
                <a:uFillTx/>
                <a:latin typeface="Calibri Light" pitchFamily="34"/>
                <a:cs typeface="Calibri Light" pitchFamily="34"/>
              </a:rPr>
              <a:t>ERASMUS+ </a:t>
            </a:r>
            <a:r>
              <a:rPr lang="el-GR" sz="1200" b="0" i="0" u="none" strike="noStrike" kern="1200" cap="none" spc="0" baseline="0" dirty="0">
                <a:solidFill>
                  <a:srgbClr val="404040"/>
                </a:solidFill>
                <a:uFillTx/>
                <a:latin typeface="Calibri Light" pitchFamily="34"/>
                <a:cs typeface="Calibri Light" pitchFamily="34"/>
              </a:rPr>
              <a:t>από την ακαδημαϊκή χρονιά 1997/1998 και στο </a:t>
            </a:r>
            <a:r>
              <a:rPr lang="en-GB" sz="1200" b="0" i="0" u="none" strike="noStrike" kern="1200" cap="none" spc="0" baseline="0" dirty="0">
                <a:solidFill>
                  <a:srgbClr val="404040"/>
                </a:solidFill>
                <a:uFillTx/>
                <a:latin typeface="Calibri Light" pitchFamily="34"/>
                <a:cs typeface="Calibri Light" pitchFamily="34"/>
              </a:rPr>
              <a:t>ERASMUS+ International </a:t>
            </a:r>
            <a:r>
              <a:rPr lang="el-GR" sz="1200" b="0" i="0" u="none" strike="noStrike" kern="1200" cap="none" spc="0" baseline="0" dirty="0">
                <a:solidFill>
                  <a:srgbClr val="404040"/>
                </a:solidFill>
                <a:uFillTx/>
                <a:latin typeface="Calibri Light" pitchFamily="34"/>
                <a:cs typeface="Calibri Light" pitchFamily="34"/>
              </a:rPr>
              <a:t>από την ακαδημαϊκή χρονιά 2015/2016.</a:t>
            </a:r>
          </a:p>
          <a:p>
            <a:pPr marL="171450" marR="0" lvl="0" indent="-171450" defTabSz="914400" rtl="0" fontAlgn="auto" hangingPunct="0">
              <a:lnSpc>
                <a:spcPct val="100000"/>
              </a:lnSpc>
              <a:spcBef>
                <a:spcPts val="6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Ίδρυση διεθνών Ινστιτούτων στο Π.Κ., όπως το </a:t>
            </a:r>
            <a:r>
              <a:rPr lang="en-GB" sz="1200" b="0" i="0" u="none" strike="noStrike" kern="1200" cap="none" spc="0" baseline="0" dirty="0">
                <a:solidFill>
                  <a:srgbClr val="404040"/>
                </a:solidFill>
                <a:uFillTx/>
                <a:latin typeface="Calibri Light" pitchFamily="34"/>
                <a:cs typeface="Calibri Light" pitchFamily="34"/>
              </a:rPr>
              <a:t>Aula Cervantes </a:t>
            </a:r>
            <a:r>
              <a:rPr lang="el-GR" sz="1200" b="0" i="0" u="none" strike="noStrike" kern="1200" cap="none" spc="0" baseline="0" dirty="0">
                <a:solidFill>
                  <a:srgbClr val="404040"/>
                </a:solidFill>
                <a:uFillTx/>
                <a:latin typeface="Calibri Light" pitchFamily="34"/>
                <a:cs typeface="Calibri Light" pitchFamily="34"/>
              </a:rPr>
              <a:t>και το Ινστιτούτο Κομφούκιος </a:t>
            </a:r>
          </a:p>
        </p:txBody>
      </p:sp>
      <p:sp>
        <p:nvSpPr>
          <p:cNvPr id="7" name="Rectangle 4">
            <a:extLst>
              <a:ext uri="{FF2B5EF4-FFF2-40B4-BE49-F238E27FC236}">
                <a16:creationId xmlns:a16="http://schemas.microsoft.com/office/drawing/2014/main" id="{823C73C7-42A2-44DB-91EB-C3E230830ADB}"/>
              </a:ext>
            </a:extLst>
          </p:cNvPr>
          <p:cNvSpPr txBox="1"/>
          <p:nvPr/>
        </p:nvSpPr>
        <p:spPr>
          <a:xfrm>
            <a:off x="4571994" y="1826272"/>
            <a:ext cx="3352803" cy="4524315"/>
          </a:xfrm>
          <a:prstGeom prst="rect">
            <a:avLst/>
          </a:prstGeom>
          <a:noFill/>
          <a:ln cap="flat">
            <a:noFill/>
          </a:ln>
        </p:spPr>
        <p:txBody>
          <a:bodyPr vert="horz" wrap="square" lIns="0" tIns="0" rIns="0" bIns="0" anchor="t" anchorCtr="0" compatLnSpc="1">
            <a:spAutoFit/>
          </a:bodyPr>
          <a:lstStyle/>
          <a:p>
            <a:pPr marL="171450" marR="0" lvl="0" indent="-171450" defTabSz="914400" rtl="0" fontAlgn="auto" hangingPunct="0">
              <a:lnSpc>
                <a:spcPct val="100000"/>
              </a:lnSpc>
              <a:spcBef>
                <a:spcPts val="6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Σύναψη πέραν των 150 Διμερών Συμφωνιών Συνεργασίας με πανεπιστήμια/ερευνητικά κέντρα από όλο τον κόσμο</a:t>
            </a:r>
          </a:p>
          <a:p>
            <a:pPr marL="171450" marR="0" lvl="0" indent="-171450" defTabSz="914400" rtl="0" fontAlgn="auto" hangingPunct="0">
              <a:lnSpc>
                <a:spcPct val="100000"/>
              </a:lnSpc>
              <a:spcBef>
                <a:spcPts val="6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Προσφορά διαπανεπιστημιακών προγραμμάτων σπουδών (σε επίπεδο μάστερ και διδακτορικό), σε συνεργασία με ευρωπαϊκά πανεπιστήμια</a:t>
            </a:r>
          </a:p>
          <a:p>
            <a:pPr marL="171450" marR="0" lvl="0" indent="-171450" defTabSz="914400" rtl="0" fontAlgn="auto" hangingPunct="0">
              <a:lnSpc>
                <a:spcPct val="100000"/>
              </a:lnSpc>
              <a:spcBef>
                <a:spcPts val="6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000000"/>
                </a:solidFill>
                <a:uFillTx/>
                <a:latin typeface="Calibri Light" pitchFamily="34"/>
                <a:cs typeface="Calibri Light" pitchFamily="34"/>
              </a:rPr>
              <a:t>Σύναψη συμφωνιών για </a:t>
            </a:r>
            <a:r>
              <a:rPr lang="el-GR" sz="1200" b="0" i="0" u="none" strike="noStrike" kern="1200" cap="none" spc="0" baseline="0" dirty="0" err="1">
                <a:solidFill>
                  <a:srgbClr val="000000"/>
                </a:solidFill>
                <a:uFillTx/>
                <a:latin typeface="Calibri Light" pitchFamily="34"/>
                <a:cs typeface="Calibri Light" pitchFamily="34"/>
              </a:rPr>
              <a:t>συνεπίβλεψη</a:t>
            </a:r>
            <a:r>
              <a:rPr lang="el-GR" sz="1200" b="0" i="0" u="none" strike="noStrike" kern="1200" cap="none" spc="0" baseline="0" dirty="0">
                <a:solidFill>
                  <a:srgbClr val="000000"/>
                </a:solidFill>
                <a:uFillTx/>
                <a:latin typeface="Calibri Light" pitchFamily="34"/>
                <a:cs typeface="Calibri Light" pitchFamily="34"/>
              </a:rPr>
              <a:t> διατριβών με ακαδημαϊκά ιδρύματα του εξωτερικού</a:t>
            </a:r>
          </a:p>
          <a:p>
            <a:pPr marL="171450" marR="0" lvl="0" indent="-171450" defTabSz="914400" rtl="0" fontAlgn="auto" hangingPunct="0">
              <a:lnSpc>
                <a:spcPct val="100000"/>
              </a:lnSpc>
              <a:spcBef>
                <a:spcPts val="6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Συνεργασία με Πρεσβείες ξένων χωρών στην Κύπρο, και Πρεσβείες της Κυπριακής Δημοκρατίας διεθνώς</a:t>
            </a:r>
          </a:p>
          <a:p>
            <a:pPr marL="171450" marR="0" lvl="0" indent="-171450" defTabSz="914400" rtl="0" fontAlgn="auto" hangingPunct="0">
              <a:lnSpc>
                <a:spcPct val="100000"/>
              </a:lnSpc>
              <a:spcBef>
                <a:spcPts val="6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Συνεργασία με την Κυπριακή και Ελληνική Ομογένεια</a:t>
            </a:r>
          </a:p>
          <a:p>
            <a:pPr marL="171450" marR="0" lvl="0" indent="-171450" defTabSz="914400" rtl="0" fontAlgn="auto" hangingPunct="0">
              <a:lnSpc>
                <a:spcPct val="100000"/>
              </a:lnSpc>
              <a:spcBef>
                <a:spcPts val="6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Σχέδιο Δράσης για προσέλκυση διεθνών φοιτητών και φοιτητριών και αντίστοιχο Σχέδιο Δράσης ειδικά για την Ελληνική αγορά</a:t>
            </a:r>
          </a:p>
          <a:p>
            <a:pPr marL="171450" marR="0" lvl="0" indent="-171450" defTabSz="914400" rtl="0" fontAlgn="auto" hangingPunct="0">
              <a:lnSpc>
                <a:spcPct val="100000"/>
              </a:lnSpc>
              <a:spcBef>
                <a:spcPts val="6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a:solidFill>
                  <a:srgbClr val="404040"/>
                </a:solidFill>
                <a:latin typeface="Calibri Light" pitchFamily="34"/>
                <a:cs typeface="Calibri Light" pitchFamily="34"/>
              </a:rPr>
              <a:t>Λειτουργία του Γραφείου Διεθνών Φοιτητών και Προσωπικού, για παροχή ολοκληρωμένης υποστήριξης και ενημέρωσης σε διεθνείς φοιτητές/φοιτήτριες και προσωπικό (ακαδημαϊκό και διοικητικό) πριν, κατά και μετά την άφιξή τους στην Κύπρο.</a:t>
            </a:r>
            <a:endParaRPr lang="el-GR" sz="1200" b="0" i="0" u="none" strike="noStrike" kern="1200" cap="none" spc="0" baseline="0" dirty="0">
              <a:solidFill>
                <a:srgbClr val="404040"/>
              </a:solidFill>
              <a:uFillTx/>
              <a:latin typeface="Calibri Light" pitchFamily="34"/>
              <a:cs typeface="Calibri Light" pitchFamily="34"/>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96">
    <p:spTree>
      <p:nvGrpSpPr>
        <p:cNvPr id="1" name=""/>
        <p:cNvGrpSpPr/>
        <p:nvPr/>
      </p:nvGrpSpPr>
      <p:grpSpPr>
        <a:xfrm>
          <a:off x="0" y="0"/>
          <a:ext cx="0" cy="0"/>
          <a:chOff x="0" y="0"/>
          <a:chExt cx="0" cy="0"/>
        </a:xfrm>
      </p:grpSpPr>
      <p:sp>
        <p:nvSpPr>
          <p:cNvPr id="2" name="Ορθογώνιο 2">
            <a:extLst>
              <a:ext uri="{FF2B5EF4-FFF2-40B4-BE49-F238E27FC236}">
                <a16:creationId xmlns:a16="http://schemas.microsoft.com/office/drawing/2014/main" id="{A321FF12-416E-C3A9-2BEA-35C4AE277D74}"/>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0" compatLnSpc="1">
            <a:noAutofit/>
          </a:bodyPr>
          <a:lstStyle/>
          <a:p>
            <a:pPr marL="630241" marR="0" lvl="0" indent="11109" algn="l" defTabSz="914400" rtl="0" fontAlgn="auto" hangingPunct="1">
              <a:lnSpc>
                <a:spcPct val="100000"/>
              </a:lnSpc>
              <a:spcBef>
                <a:spcPts val="300"/>
              </a:spcBef>
              <a:spcAft>
                <a:spcPts val="0"/>
              </a:spcAft>
              <a:buNone/>
              <a:tabLst/>
              <a:defRPr sz="1800" b="0" i="0" u="none" strike="noStrike" kern="0" cap="none" spc="0" baseline="0">
                <a:solidFill>
                  <a:srgbClr val="000000"/>
                </a:solidFill>
                <a:uFillTx/>
              </a:defRPr>
            </a:pPr>
            <a:endParaRPr lang="el-GR" sz="1300" b="0" i="0" u="none" strike="noStrike" kern="0" cap="none" spc="0" baseline="0">
              <a:solidFill>
                <a:srgbClr val="000000"/>
              </a:solidFill>
              <a:uFillTx/>
              <a:latin typeface="Calibri Light" pitchFamily="34"/>
              <a:cs typeface="Calibri Light" pitchFamily="34"/>
            </a:endParaRPr>
          </a:p>
        </p:txBody>
      </p:sp>
      <p:sp>
        <p:nvSpPr>
          <p:cNvPr id="3" name="Θέση αριθμού διαφάνειας 1">
            <a:extLst>
              <a:ext uri="{FF2B5EF4-FFF2-40B4-BE49-F238E27FC236}">
                <a16:creationId xmlns:a16="http://schemas.microsoft.com/office/drawing/2014/main" id="{F47B5A12-6744-6E62-0683-B303A690CC95}"/>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5031802-249E-6540-B778-85BC36E4503D}" type="slidenum">
              <a:rPr/>
              <a:t>23</a:t>
            </a:fld>
            <a:endParaRPr lang="en-US" sz="1000" b="0" i="0" u="none" strike="noStrike" kern="1200" cap="none" spc="0" baseline="0">
              <a:solidFill>
                <a:srgbClr val="898989"/>
              </a:solidFill>
              <a:uFillTx/>
              <a:latin typeface="Calibri" pitchFamily="34"/>
              <a:cs typeface="Arial" pitchFamily="34"/>
            </a:endParaRPr>
          </a:p>
        </p:txBody>
      </p:sp>
      <p:pic>
        <p:nvPicPr>
          <p:cNvPr id="4" name="Εικόνα 3">
            <a:extLst>
              <a:ext uri="{FF2B5EF4-FFF2-40B4-BE49-F238E27FC236}">
                <a16:creationId xmlns:a16="http://schemas.microsoft.com/office/drawing/2014/main" id="{62C4688E-736F-CBD5-59B2-1B0D0BC564B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TextBox 9">
            <a:extLst>
              <a:ext uri="{FF2B5EF4-FFF2-40B4-BE49-F238E27FC236}">
                <a16:creationId xmlns:a16="http://schemas.microsoft.com/office/drawing/2014/main" id="{917EF81C-EB2B-A183-8E19-201249CE03EF}"/>
              </a:ext>
            </a:extLst>
          </p:cNvPr>
          <p:cNvSpPr txBox="1"/>
          <p:nvPr/>
        </p:nvSpPr>
        <p:spPr>
          <a:xfrm>
            <a:off x="1066803" y="1447796"/>
            <a:ext cx="6553203" cy="36988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Κοινωνική προσφορά &amp; επίδραση </a:t>
            </a:r>
          </a:p>
        </p:txBody>
      </p:sp>
      <p:sp>
        <p:nvSpPr>
          <p:cNvPr id="6" name="Rectangle 4">
            <a:extLst>
              <a:ext uri="{FF2B5EF4-FFF2-40B4-BE49-F238E27FC236}">
                <a16:creationId xmlns:a16="http://schemas.microsoft.com/office/drawing/2014/main" id="{7230A4DA-2BEF-13E9-066F-D199DA5283D8}"/>
              </a:ext>
            </a:extLst>
          </p:cNvPr>
          <p:cNvSpPr txBox="1"/>
          <p:nvPr/>
        </p:nvSpPr>
        <p:spPr>
          <a:xfrm>
            <a:off x="1066803" y="1828800"/>
            <a:ext cx="6934196" cy="2357056"/>
          </a:xfrm>
          <a:prstGeom prst="rect">
            <a:avLst/>
          </a:prstGeom>
          <a:noFill/>
          <a:ln cap="flat">
            <a:noFill/>
          </a:ln>
        </p:spPr>
        <p:txBody>
          <a:bodyPr vert="horz" wrap="square" lIns="0" tIns="0" rIns="0" bIns="0" anchor="t" anchorCtr="0" compatLnSpc="1">
            <a:spAutoFit/>
          </a:bodyPr>
          <a:lstStyle/>
          <a:p>
            <a:pPr marL="0" marR="0" lvl="0"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180" b="0" i="0" u="none" strike="noStrike" kern="1200" cap="none" spc="0" baseline="0" dirty="0">
                <a:solidFill>
                  <a:srgbClr val="404040"/>
                </a:solidFill>
                <a:uFillTx/>
                <a:latin typeface="Calibri Light" pitchFamily="34"/>
                <a:cs typeface="Calibri Light" pitchFamily="34"/>
              </a:rPr>
              <a:t>Το Πανεπιστήμιο Κύπρου επιδιώκει ενεργά την προσφορά στο κοινωνικό σύνολο, στοχεύοντας τόσο στην επιμόρφωση των πολιτών μέσω των ανοιχτών για το κοινό </a:t>
            </a:r>
            <a:r>
              <a:rPr lang="el-GR" sz="1180" b="0" i="0" u="none" strike="noStrike" kern="1200" cap="none" spc="0" baseline="0" dirty="0" err="1">
                <a:solidFill>
                  <a:srgbClr val="404040"/>
                </a:solidFill>
                <a:uFillTx/>
                <a:latin typeface="Calibri Light" pitchFamily="34"/>
                <a:cs typeface="Calibri Light" pitchFamily="34"/>
              </a:rPr>
              <a:t>δράσεών</a:t>
            </a:r>
            <a:r>
              <a:rPr lang="el-GR" sz="1180" b="0" i="0" u="none" strike="noStrike" kern="1200" cap="none" spc="0" baseline="0" dirty="0">
                <a:solidFill>
                  <a:srgbClr val="404040"/>
                </a:solidFill>
                <a:uFillTx/>
                <a:latin typeface="Calibri Light" pitchFamily="34"/>
                <a:cs typeface="Calibri Light" pitchFamily="34"/>
              </a:rPr>
              <a:t> του, όσο και στην ουσιαστική παρέμβαση για την επίλυση προβλημάτων που αντιμετωπίζει η κυπριακή κοινωνία. Αντιλαμβανόμενοι</a:t>
            </a:r>
            <a:r>
              <a:rPr lang="en-US" sz="1180" b="0" i="0" u="none" strike="noStrike" kern="1200" cap="none" spc="0" baseline="0" dirty="0">
                <a:solidFill>
                  <a:srgbClr val="404040"/>
                </a:solidFill>
                <a:uFillTx/>
                <a:latin typeface="Calibri Light" pitchFamily="34"/>
                <a:cs typeface="Calibri Light" pitchFamily="34"/>
              </a:rPr>
              <a:t>/</a:t>
            </a:r>
            <a:r>
              <a:rPr lang="el-GR" sz="1180" b="0" i="0" u="none" strike="noStrike" kern="1200" cap="none" spc="0" baseline="0" dirty="0" err="1">
                <a:solidFill>
                  <a:srgbClr val="404040"/>
                </a:solidFill>
                <a:uFillTx/>
                <a:latin typeface="Calibri Light" pitchFamily="34"/>
                <a:cs typeface="Calibri Light" pitchFamily="34"/>
              </a:rPr>
              <a:t>ες</a:t>
            </a:r>
            <a:r>
              <a:rPr lang="el-GR" sz="1180" b="0" i="0" u="none" strike="noStrike" kern="1200" cap="none" spc="0" baseline="0" dirty="0">
                <a:solidFill>
                  <a:srgbClr val="404040"/>
                </a:solidFill>
                <a:uFillTx/>
                <a:latin typeface="Calibri Light" pitchFamily="34"/>
                <a:cs typeface="Calibri Light" pitchFamily="34"/>
              </a:rPr>
              <a:t> τη σημασία της επίτευξης των στόχων βιώσιμης ανάπτυξης, η πανεπιστημιακή κοινότητα προσανατολίζει τις δράσεις της (διδασκαλία, έρευνα </a:t>
            </a:r>
            <a:r>
              <a:rPr lang="el-GR" sz="1180" b="0" i="0" u="none" strike="noStrike" kern="1200" cap="none" spc="0" baseline="0" dirty="0" err="1">
                <a:solidFill>
                  <a:srgbClr val="404040"/>
                </a:solidFill>
                <a:uFillTx/>
                <a:latin typeface="Calibri Light" pitchFamily="34"/>
                <a:cs typeface="Calibri Light" pitchFamily="34"/>
              </a:rPr>
              <a:t>κ.ά</a:t>
            </a:r>
            <a:r>
              <a:rPr lang="el-GR" sz="1180" b="0" i="0" u="none" strike="noStrike" kern="1200" cap="none" spc="0" baseline="0" dirty="0">
                <a:solidFill>
                  <a:srgbClr val="404040"/>
                </a:solidFill>
                <a:uFillTx/>
                <a:latin typeface="Calibri Light" pitchFamily="34"/>
                <a:cs typeface="Calibri Light" pitchFamily="34"/>
              </a:rPr>
              <a:t>) προς αυτή την κατεύθυνση. </a:t>
            </a:r>
          </a:p>
          <a:p>
            <a:pPr marL="0" marR="0" lvl="0"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l-GR" sz="1200" b="0" i="0" u="none" strike="noStrike" kern="1200" cap="none" spc="0" baseline="0" dirty="0">
              <a:solidFill>
                <a:srgbClr val="404040"/>
              </a:solidFill>
              <a:uFillTx/>
              <a:latin typeface="Calibri Light" pitchFamily="34"/>
              <a:cs typeface="Calibri Light" pitchFamily="34"/>
            </a:endParaRPr>
          </a:p>
          <a:p>
            <a:pPr marL="0" marR="0" lvl="0"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Calibri" pitchFamily="34"/>
              </a:rPr>
              <a:t>Κοινωνικές Δράσεις Πανεπιστημίου Κύπρου</a:t>
            </a:r>
          </a:p>
          <a:p>
            <a:pPr marL="171450" marR="0" lvl="0" indent="-171450"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80" b="0" i="0" u="none" strike="noStrike" kern="1200" cap="none" spc="0" baseline="0" dirty="0">
                <a:solidFill>
                  <a:srgbClr val="404040"/>
                </a:solidFill>
                <a:uFillTx/>
                <a:latin typeface="Calibri Light" pitchFamily="34"/>
                <a:cs typeface="Calibri Light" pitchFamily="34"/>
              </a:rPr>
              <a:t>διοργάνωση πολιτιστικών δραστηριοτήτων, ομιλιών και διαλέξεων από διακεκριμένες προσωπικότητες,</a:t>
            </a:r>
          </a:p>
          <a:p>
            <a:pPr marL="171450" marR="0" lvl="0" indent="-171450"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80" b="0" i="0" u="none" strike="noStrike" kern="1200" cap="none" spc="0" baseline="0" dirty="0">
                <a:solidFill>
                  <a:srgbClr val="404040"/>
                </a:solidFill>
                <a:uFillTx/>
                <a:latin typeface="Calibri Light" pitchFamily="34"/>
                <a:cs typeface="Calibri Light" pitchFamily="34"/>
              </a:rPr>
              <a:t>θεσμός Ελεύθερων Πανεπιστημίων</a:t>
            </a:r>
            <a:r>
              <a:rPr lang="en-US" sz="1180" b="0" i="0" u="none" strike="noStrike" kern="1200" cap="none" spc="0" baseline="0" dirty="0">
                <a:solidFill>
                  <a:srgbClr val="404040"/>
                </a:solidFill>
                <a:uFillTx/>
                <a:latin typeface="Calibri Light" pitchFamily="34"/>
                <a:cs typeface="Calibri Light" pitchFamily="34"/>
              </a:rPr>
              <a:t>,</a:t>
            </a:r>
            <a:endParaRPr lang="el-GR" sz="1180" b="0" i="0" u="none" strike="noStrike" kern="1200" cap="none" spc="0" baseline="0" dirty="0">
              <a:solidFill>
                <a:srgbClr val="404040"/>
              </a:solidFill>
              <a:uFillTx/>
              <a:latin typeface="Calibri Light" pitchFamily="34"/>
              <a:cs typeface="Calibri Light" pitchFamily="34"/>
            </a:endParaRPr>
          </a:p>
          <a:p>
            <a:pPr marL="171450" marR="0" lvl="0" indent="-171450"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80" b="0" i="0" u="none" strike="noStrike" kern="1200" cap="none" spc="0" baseline="0" dirty="0">
                <a:solidFill>
                  <a:srgbClr val="404040"/>
                </a:solidFill>
                <a:uFillTx/>
                <a:latin typeface="Calibri Light" pitchFamily="34"/>
                <a:cs typeface="Calibri Light" pitchFamily="34"/>
              </a:rPr>
              <a:t>σειρές </a:t>
            </a:r>
            <a:r>
              <a:rPr lang="en-US" sz="1180" b="0" i="0" u="none" strike="noStrike" kern="1200" cap="none" spc="0" baseline="0" dirty="0">
                <a:solidFill>
                  <a:srgbClr val="404040"/>
                </a:solidFill>
                <a:uFillTx/>
                <a:latin typeface="Calibri Light" pitchFamily="34"/>
                <a:cs typeface="Calibri Light" pitchFamily="34"/>
              </a:rPr>
              <a:t>podcasts</a:t>
            </a:r>
            <a:r>
              <a:rPr lang="el-GR" sz="1180" b="0" i="0" u="none" strike="noStrike" kern="1200" cap="none" spc="0" baseline="0" dirty="0">
                <a:solidFill>
                  <a:srgbClr val="404040"/>
                </a:solidFill>
                <a:uFillTx/>
                <a:latin typeface="Calibri Light" pitchFamily="34"/>
                <a:cs typeface="Calibri Light" pitchFamily="34"/>
              </a:rPr>
              <a:t> </a:t>
            </a:r>
            <a:r>
              <a:rPr lang="el-GR" sz="1180" b="0" i="0" u="none" strike="noStrike" kern="1200" cap="none" spc="0" baseline="0" dirty="0">
                <a:solidFill>
                  <a:srgbClr val="000000"/>
                </a:solidFill>
                <a:uFillTx/>
                <a:latin typeface="Calibri Light" pitchFamily="34"/>
                <a:cs typeface="Calibri Light" pitchFamily="34"/>
              </a:rPr>
              <a:t>"</a:t>
            </a:r>
            <a:r>
              <a:rPr lang="en-US" sz="1180" b="0" i="0" u="none" strike="noStrike" kern="1200" cap="none" spc="0" baseline="0" dirty="0">
                <a:solidFill>
                  <a:srgbClr val="404040"/>
                </a:solidFill>
                <a:uFillTx/>
                <a:latin typeface="Calibri Light" pitchFamily="34"/>
                <a:cs typeface="Calibri Light" pitchFamily="34"/>
              </a:rPr>
              <a:t>Science Talks</a:t>
            </a:r>
            <a:r>
              <a:rPr lang="el-GR" sz="1180" b="0" i="0" u="none" strike="noStrike" kern="1200" cap="none" spc="0" baseline="0" dirty="0">
                <a:solidFill>
                  <a:srgbClr val="000000"/>
                </a:solidFill>
                <a:uFillTx/>
                <a:latin typeface="Calibri Light" pitchFamily="34"/>
                <a:cs typeface="Calibri Light" pitchFamily="34"/>
              </a:rPr>
              <a:t>"</a:t>
            </a:r>
            <a:r>
              <a:rPr lang="en-US" sz="1180" b="0" i="0" u="none" strike="noStrike" kern="1200" cap="none" spc="0" baseline="0" dirty="0">
                <a:solidFill>
                  <a:srgbClr val="404040"/>
                </a:solidFill>
                <a:uFillTx/>
                <a:latin typeface="Calibri Light" pitchFamily="34"/>
                <a:cs typeface="Calibri Light" pitchFamily="34"/>
              </a:rPr>
              <a:t> </a:t>
            </a:r>
            <a:r>
              <a:rPr lang="el-GR" sz="1180" b="0" i="0" u="none" strike="noStrike" kern="1200" cap="none" spc="0" baseline="0" dirty="0">
                <a:solidFill>
                  <a:srgbClr val="404040"/>
                </a:solidFill>
                <a:uFillTx/>
                <a:latin typeface="Calibri Light" pitchFamily="34"/>
                <a:cs typeface="Calibri Light" pitchFamily="34"/>
              </a:rPr>
              <a:t>και </a:t>
            </a:r>
            <a:r>
              <a:rPr lang="el-GR" sz="1180" b="0" i="0" u="none" strike="noStrike" kern="1200" cap="none" spc="0" baseline="0" dirty="0">
                <a:solidFill>
                  <a:srgbClr val="000000"/>
                </a:solidFill>
                <a:uFillTx/>
                <a:latin typeface="Calibri Light" pitchFamily="34"/>
                <a:cs typeface="Calibri Light" pitchFamily="34"/>
              </a:rPr>
              <a:t>"</a:t>
            </a:r>
            <a:r>
              <a:rPr lang="en-US" sz="1180" b="0" i="0" u="none" strike="noStrike" kern="1200" cap="none" spc="0" baseline="0" dirty="0">
                <a:solidFill>
                  <a:srgbClr val="404040"/>
                </a:solidFill>
                <a:uFillTx/>
                <a:latin typeface="Calibri Light" pitchFamily="34"/>
                <a:cs typeface="Calibri Light" pitchFamily="34"/>
              </a:rPr>
              <a:t>Science Talks kids edition</a:t>
            </a:r>
            <a:r>
              <a:rPr lang="el-GR" sz="1180" b="0" i="0" u="none" strike="noStrike" kern="1200" cap="none" spc="0" baseline="0" dirty="0">
                <a:solidFill>
                  <a:srgbClr val="000000"/>
                </a:solidFill>
                <a:uFillTx/>
                <a:latin typeface="Calibri Light" pitchFamily="34"/>
                <a:cs typeface="Calibri Light" pitchFamily="34"/>
              </a:rPr>
              <a:t>"</a:t>
            </a:r>
            <a:r>
              <a:rPr lang="en-US" sz="1180" b="0" i="0" u="none" strike="noStrike" kern="1200" cap="none" spc="0" baseline="0" dirty="0">
                <a:solidFill>
                  <a:srgbClr val="404040"/>
                </a:solidFill>
                <a:uFillTx/>
                <a:latin typeface="Calibri Light" pitchFamily="34"/>
                <a:cs typeface="Calibri Light" pitchFamily="34"/>
              </a:rPr>
              <a:t>,</a:t>
            </a:r>
          </a:p>
          <a:p>
            <a:pPr marL="171450" marR="0" lvl="0" indent="-171450"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80" b="0" i="0" u="none" strike="noStrike" kern="1200" cap="none" spc="0" baseline="0" dirty="0" err="1">
                <a:solidFill>
                  <a:srgbClr val="404040"/>
                </a:solidFill>
                <a:uFillTx/>
                <a:latin typeface="Calibri Light" pitchFamily="34"/>
                <a:cs typeface="Calibri Light" pitchFamily="34"/>
              </a:rPr>
              <a:t>Προγρ</a:t>
            </a:r>
            <a:r>
              <a:rPr lang="en-US" sz="1180" b="0" i="0" u="none" strike="noStrike" kern="1200" cap="none" spc="0" baseline="0" dirty="0" err="1">
                <a:solidFill>
                  <a:srgbClr val="404040"/>
                </a:solidFill>
                <a:uFillTx/>
                <a:latin typeface="Calibri Light" pitchFamily="34"/>
                <a:cs typeface="Calibri Light" pitchFamily="34"/>
              </a:rPr>
              <a:t>ά</a:t>
            </a:r>
            <a:r>
              <a:rPr lang="el-GR" sz="1180" b="0" i="0" u="none" strike="noStrike" kern="1200" cap="none" spc="0" baseline="0" dirty="0" err="1">
                <a:solidFill>
                  <a:srgbClr val="404040"/>
                </a:solidFill>
                <a:uFillTx/>
                <a:latin typeface="Calibri Light" pitchFamily="34"/>
                <a:cs typeface="Calibri Light" pitchFamily="34"/>
              </a:rPr>
              <a:t>μματα</a:t>
            </a:r>
            <a:r>
              <a:rPr lang="el-GR" sz="1180" b="0" i="0" u="none" strike="noStrike" kern="1200" cap="none" spc="0" baseline="0" dirty="0">
                <a:solidFill>
                  <a:srgbClr val="404040"/>
                </a:solidFill>
                <a:uFillTx/>
                <a:latin typeface="Calibri Light" pitchFamily="34"/>
                <a:cs typeface="Calibri Light" pitchFamily="34"/>
              </a:rPr>
              <a:t> δια βίου μάθησης,</a:t>
            </a:r>
          </a:p>
          <a:p>
            <a:pPr marL="171450" marR="0" lvl="0" indent="-171450"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180" b="0" i="0" u="none" strike="noStrike" kern="1200" cap="none" spc="0" baseline="0" dirty="0">
                <a:solidFill>
                  <a:srgbClr val="404040"/>
                </a:solidFill>
                <a:uFillTx/>
                <a:latin typeface="Calibri Light" pitchFamily="34"/>
                <a:cs typeface="Calibri Light" pitchFamily="34"/>
              </a:rPr>
              <a:t>Ερευνητική δραστηριότητα με κοινωνικό αντίκτυπο</a:t>
            </a:r>
          </a:p>
        </p:txBody>
      </p:sp>
      <p:pic>
        <p:nvPicPr>
          <p:cNvPr id="7" name="Εικόνα 7">
            <a:extLst>
              <a:ext uri="{FF2B5EF4-FFF2-40B4-BE49-F238E27FC236}">
                <a16:creationId xmlns:a16="http://schemas.microsoft.com/office/drawing/2014/main" id="{6ED17501-DAA4-4F67-FF11-1044A08B87D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04796" y="4338800"/>
            <a:ext cx="4267203" cy="2209638"/>
          </a:xfrm>
          <a:prstGeom prst="rect">
            <a:avLst/>
          </a:prstGeom>
          <a:noFill/>
          <a:ln cap="flat">
            <a:noFill/>
          </a:ln>
        </p:spPr>
      </p:pic>
      <p:pic>
        <p:nvPicPr>
          <p:cNvPr id="8" name="Εικόνα 2">
            <a:extLst>
              <a:ext uri="{FF2B5EF4-FFF2-40B4-BE49-F238E27FC236}">
                <a16:creationId xmlns:a16="http://schemas.microsoft.com/office/drawing/2014/main" id="{70D914F0-366B-B529-423A-BCEB01C67CE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572000" y="4338800"/>
            <a:ext cx="4267203" cy="2211220"/>
          </a:xfrm>
          <a:prstGeom prst="rect">
            <a:avLst/>
          </a:prstGeom>
          <a:noFill/>
          <a:ln cap="flat">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101">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09A05805-0619-5C09-4525-FFFD9E8541E9}"/>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192C96C-BF5A-2549-850C-26E16F7FF31A}" type="slidenum">
              <a:rPr/>
              <a:t>24</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3">
            <a:extLst>
              <a:ext uri="{FF2B5EF4-FFF2-40B4-BE49-F238E27FC236}">
                <a16:creationId xmlns:a16="http://schemas.microsoft.com/office/drawing/2014/main" id="{3C427AC4-DCC6-7812-B3F5-306413A7E6A3}"/>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91BD2D2C-750E-3903-DB24-66FFC29CFF4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015AA4C4-6FAE-2F3F-170C-6DC1B8EBF13F}"/>
              </a:ext>
            </a:extLst>
          </p:cNvPr>
          <p:cNvSpPr txBox="1"/>
          <p:nvPr/>
        </p:nvSpPr>
        <p:spPr>
          <a:xfrm>
            <a:off x="1066803" y="2025652"/>
            <a:ext cx="4876796" cy="4413785"/>
          </a:xfrm>
          <a:prstGeom prst="rect">
            <a:avLst/>
          </a:prstGeom>
          <a:noFill/>
          <a:ln cap="flat">
            <a:noFill/>
          </a:ln>
        </p:spPr>
        <p:txBody>
          <a:bodyPr vert="horz" wrap="square" lIns="0" tIns="0" rIns="0" bIns="0" anchor="t" anchorCtr="0" compatLnSpc="1">
            <a:noAutofit/>
          </a:bodyPr>
          <a:lstStyle/>
          <a:p>
            <a:pPr marL="0" marR="0" lvl="0" indent="0" defTabSz="914400"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Ο πολιτισμός αποτελεί βασικό σημείο αναφοράς για το Πανεπιστήμιο Κύπρου. Το Πανεπιστήμιο διαθέτει πολιτιστικό κέντρο</a:t>
            </a:r>
            <a:r>
              <a:rPr lang="en-US" sz="1200" b="0" i="0" u="none" strike="noStrike" kern="1200" cap="none" spc="0" baseline="0" dirty="0">
                <a:solidFill>
                  <a:srgbClr val="404040"/>
                </a:solidFill>
                <a:uFillTx/>
                <a:latin typeface="Calibri Light" pitchFamily="34"/>
                <a:cs typeface="Calibri Light" pitchFamily="34"/>
              </a:rPr>
              <a:t>,</a:t>
            </a:r>
            <a:r>
              <a:rPr lang="el-GR" sz="1200" b="0" i="0" u="none" strike="noStrike" kern="1200" cap="none" spc="0" baseline="0" dirty="0">
                <a:solidFill>
                  <a:srgbClr val="404040"/>
                </a:solidFill>
                <a:uFillTx/>
                <a:latin typeface="Calibri Light" pitchFamily="34"/>
                <a:cs typeface="Calibri Light" pitchFamily="34"/>
              </a:rPr>
              <a:t> </a:t>
            </a:r>
            <a:r>
              <a:rPr lang="el-GR" sz="1200" dirty="0">
                <a:solidFill>
                  <a:srgbClr val="404040"/>
                </a:solidFill>
                <a:latin typeface="Calibri Light" pitchFamily="34"/>
                <a:cs typeface="Calibri Light" pitchFamily="34"/>
              </a:rPr>
              <a:t>το οποίο</a:t>
            </a:r>
            <a:r>
              <a:rPr lang="el-GR" sz="1200" b="0" i="0" u="none" strike="noStrike" kern="1200" cap="none" spc="0" baseline="0" dirty="0">
                <a:solidFill>
                  <a:srgbClr val="404040"/>
                </a:solidFill>
                <a:uFillTx/>
                <a:latin typeface="Calibri Light" pitchFamily="34"/>
                <a:cs typeface="Calibri Light" pitchFamily="34"/>
              </a:rPr>
              <a:t> στεγάζεται στο Αρχοντικό </a:t>
            </a:r>
            <a:r>
              <a:rPr lang="el-GR" sz="1200" b="0" i="0" u="none" strike="noStrike" kern="1200" cap="none" spc="0" baseline="0" dirty="0" err="1">
                <a:solidFill>
                  <a:srgbClr val="404040"/>
                </a:solidFill>
                <a:uFillTx/>
                <a:latin typeface="Calibri Light" pitchFamily="34"/>
                <a:cs typeface="Calibri Light" pitchFamily="34"/>
              </a:rPr>
              <a:t>Αξιοθέας</a:t>
            </a:r>
            <a:r>
              <a:rPr lang="el-GR" sz="1200" b="0" i="0" u="none" strike="noStrike" kern="1200" cap="none" spc="0" baseline="0" dirty="0">
                <a:solidFill>
                  <a:srgbClr val="404040"/>
                </a:solidFill>
                <a:uFillTx/>
                <a:latin typeface="Calibri Light" pitchFamily="34"/>
                <a:cs typeface="Calibri Light" pitchFamily="34"/>
              </a:rPr>
              <a:t>, στην εντός των τειχών Λευκωσία. Το Αρχοντικό, </a:t>
            </a:r>
            <a:r>
              <a:rPr lang="el-GR" sz="1200" dirty="0">
                <a:solidFill>
                  <a:srgbClr val="404040"/>
                </a:solidFill>
                <a:latin typeface="Calibri Light" pitchFamily="34"/>
                <a:cs typeface="Calibri Light" pitchFamily="34"/>
              </a:rPr>
              <a:t>που έχει αναστηλωθεί </a:t>
            </a:r>
            <a:r>
              <a:rPr lang="el-GR" sz="1200" b="0" i="0" u="none" strike="noStrike" kern="1200" cap="none" spc="0" baseline="0" dirty="0">
                <a:solidFill>
                  <a:srgbClr val="404040"/>
                </a:solidFill>
                <a:uFillTx/>
                <a:latin typeface="Calibri Light" pitchFamily="34"/>
                <a:cs typeface="Calibri Light" pitchFamily="34"/>
              </a:rPr>
              <a:t>υποδειγματικά από το Τμήμα Αρχαιοτήτων, αποτελεί επίσης την έδρα του Θεατρικού Εργαστηρίου Πανεπιστημίου Κύπρου (Θ.E.ΠA.K.).</a:t>
            </a:r>
            <a:endParaRPr lang="en-US" sz="1200" b="0" i="0" u="none" strike="noStrike" kern="1200" cap="none" spc="0" baseline="0" dirty="0">
              <a:solidFill>
                <a:srgbClr val="404040"/>
              </a:solidFill>
              <a:uFillTx/>
              <a:latin typeface="Calibri Light" pitchFamily="34"/>
              <a:cs typeface="Calibri Light" pitchFamily="34"/>
            </a:endParaRPr>
          </a:p>
          <a:p>
            <a:pPr marL="0" marR="0" lvl="0" indent="0" defTabSz="914400" rtl="0" fontAlgn="auto" hangingPunct="0">
              <a:lnSpc>
                <a:spcPct val="12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dirty="0">
              <a:solidFill>
                <a:srgbClr val="404040"/>
              </a:solidFill>
              <a:uFillTx/>
              <a:latin typeface="Calibri Light" pitchFamily="34"/>
              <a:cs typeface="Calibri Light" pitchFamily="34"/>
            </a:endParaRPr>
          </a:p>
          <a:p>
            <a:pPr marL="0" marR="0" lvl="0" indent="0" defTabSz="914400" rtl="0" fontAlgn="auto" hangingPunct="0">
              <a:lnSpc>
                <a:spcPct val="12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Calibri" pitchFamily="34"/>
              </a:rPr>
              <a:t>Στόχοι Θ.Ε.Π.Α.Κ.:</a:t>
            </a:r>
          </a:p>
          <a:p>
            <a:pPr marL="171450" marR="0" lvl="0" indent="-171450" defTabSz="914400" rtl="0" fontAlgn="auto" hangingPunct="0">
              <a:lnSpc>
                <a:spcPct val="12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Αναβάθμιση της θεατρικής δραστηριότητας στον χώρο του Πανεπιστημίου </a:t>
            </a:r>
          </a:p>
          <a:p>
            <a:pPr marL="171450" marR="0" lvl="0" indent="-171450" defTabSz="914400" rtl="0" fontAlgn="auto" hangingPunct="0">
              <a:lnSpc>
                <a:spcPct val="12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Ενεργή συμβολή</a:t>
            </a:r>
            <a:r>
              <a:rPr lang="en-US" sz="1200" b="0" i="0" u="none" strike="noStrike" kern="1200" cap="none" spc="0" baseline="0" dirty="0">
                <a:solidFill>
                  <a:srgbClr val="404040"/>
                </a:solidFill>
                <a:uFillTx/>
                <a:latin typeface="Calibri Light" pitchFamily="34"/>
                <a:cs typeface="Calibri Light" pitchFamily="34"/>
              </a:rPr>
              <a:t> </a:t>
            </a:r>
            <a:r>
              <a:rPr lang="el-GR" sz="1200" b="0" i="0" u="none" strike="noStrike" kern="1200" cap="none" spc="0" baseline="0" dirty="0">
                <a:solidFill>
                  <a:srgbClr val="404040"/>
                </a:solidFill>
                <a:uFillTx/>
                <a:latin typeface="Calibri Light" pitchFamily="34"/>
                <a:cs typeface="Calibri Light" pitchFamily="34"/>
              </a:rPr>
              <a:t>στα πολιτιστικά δρώμενα του τόπου </a:t>
            </a:r>
          </a:p>
          <a:p>
            <a:pPr marL="171450" marR="0" lvl="0" indent="-171450" defTabSz="914400" rtl="0" fontAlgn="auto" hangingPunct="0">
              <a:lnSpc>
                <a:spcPct val="12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Ανάδειξη του ελληνικού και μεσογειακού πολιτισμού, με έμφαση στην κυπριακή γραμματεία</a:t>
            </a:r>
          </a:p>
          <a:p>
            <a:pPr marL="0" marR="0" lvl="0" indent="0" defTabSz="914400" rtl="0" fontAlgn="auto" hangingPunct="0">
              <a:lnSpc>
                <a:spcPct val="120000"/>
              </a:lnSpc>
              <a:spcBef>
                <a:spcPts val="300"/>
              </a:spcBef>
              <a:spcAft>
                <a:spcPts val="0"/>
              </a:spcAft>
              <a:buNone/>
              <a:tabLst/>
              <a:defRPr sz="1800" b="0" i="0" u="none" strike="noStrike" kern="0" cap="none" spc="0" baseline="0">
                <a:solidFill>
                  <a:srgbClr val="000000"/>
                </a:solidFill>
                <a:uFillTx/>
              </a:defRPr>
            </a:pPr>
            <a:endParaRPr lang="el-GR" sz="1200" b="1" i="0" u="none" strike="noStrike" kern="1200" cap="none" spc="0" baseline="0" dirty="0">
              <a:solidFill>
                <a:srgbClr val="404040"/>
              </a:solidFill>
              <a:uFillTx/>
              <a:latin typeface="Calibri" pitchFamily="34"/>
              <a:cs typeface="Calibri" pitchFamily="34"/>
            </a:endParaRPr>
          </a:p>
          <a:p>
            <a:pPr marL="0" marR="0" lvl="0" indent="0" defTabSz="914400" rtl="0" fontAlgn="auto" hangingPunct="0">
              <a:lnSpc>
                <a:spcPct val="120000"/>
              </a:lnSpc>
              <a:spcBef>
                <a:spcPts val="300"/>
              </a:spcBef>
              <a:spcAft>
                <a:spcPts val="0"/>
              </a:spcAft>
              <a:buNone/>
              <a:tabLst/>
              <a:defRPr sz="1800" b="0" i="0" u="none" strike="noStrike" kern="0" cap="none" spc="0" baseline="0">
                <a:solidFill>
                  <a:srgbClr val="000000"/>
                </a:solidFill>
                <a:uFillTx/>
              </a:defRPr>
            </a:pPr>
            <a:r>
              <a:rPr lang="el-GR" sz="1200" b="1" i="0" u="none" strike="noStrike" kern="1200" cap="none" spc="0" baseline="0" dirty="0">
                <a:solidFill>
                  <a:srgbClr val="404040"/>
                </a:solidFill>
                <a:uFillTx/>
                <a:latin typeface="Calibri" pitchFamily="34"/>
                <a:cs typeface="Calibri" pitchFamily="34"/>
              </a:rPr>
              <a:t>Δράσεις Πολιτιστικού Κέντρου:</a:t>
            </a:r>
          </a:p>
          <a:p>
            <a:pPr marL="171450" marR="0" lvl="0" indent="-171450" defTabSz="914400" rtl="0" fontAlgn="auto" hangingPunct="0">
              <a:lnSpc>
                <a:spcPct val="12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Πολιτιστικό Φεστιβάλ Πανεπιστημίου Κύπρου</a:t>
            </a:r>
          </a:p>
          <a:p>
            <a:pPr marL="171450" marR="0" lvl="0" indent="-171450" defTabSz="914400" rtl="0" fontAlgn="auto" hangingPunct="0">
              <a:lnSpc>
                <a:spcPct val="12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Θεατρικές, χορευτικές, μουσικές παραστάσεις και άλλες εκδηλώσεις</a:t>
            </a:r>
          </a:p>
          <a:p>
            <a:pPr marL="171450" marR="0" lvl="0" indent="-171450" defTabSz="914400" rtl="0" fontAlgn="auto" hangingPunct="0">
              <a:lnSpc>
                <a:spcPct val="12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b="0" i="0" u="none" strike="noStrike" kern="1200" cap="none" spc="0" baseline="0" dirty="0">
                <a:solidFill>
                  <a:srgbClr val="404040"/>
                </a:solidFill>
                <a:uFillTx/>
                <a:latin typeface="Calibri Light" pitchFamily="34"/>
                <a:cs typeface="Calibri Light" pitchFamily="34"/>
              </a:rPr>
              <a:t>Εκθέσεις τέχνης, ιστορίας και πολιτισμού</a:t>
            </a:r>
          </a:p>
          <a:p>
            <a:pPr marL="171450" marR="0" lvl="0" indent="-171450" defTabSz="914400" rtl="0" fontAlgn="auto" hangingPunct="0">
              <a:lnSpc>
                <a:spcPct val="12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dirty="0">
                <a:solidFill>
                  <a:srgbClr val="404040"/>
                </a:solidFill>
                <a:latin typeface="Calibri Light" pitchFamily="34"/>
                <a:cs typeface="Calibri Light" pitchFamily="34"/>
              </a:rPr>
              <a:t>Εργαστήρια,  σεμινάρια, ο</a:t>
            </a:r>
            <a:r>
              <a:rPr lang="el-GR" sz="1200" b="0" i="0" u="none" strike="noStrike" kern="1200" cap="none" spc="0" baseline="0" dirty="0">
                <a:solidFill>
                  <a:srgbClr val="404040"/>
                </a:solidFill>
                <a:uFillTx/>
                <a:latin typeface="Calibri Light" pitchFamily="34"/>
                <a:cs typeface="Calibri Light" pitchFamily="34"/>
              </a:rPr>
              <a:t>μιλίες και διαλέξεις </a:t>
            </a:r>
          </a:p>
          <a:p>
            <a:pPr marL="171450" marR="0" lvl="0" indent="-171450" defTabSz="914400" rtl="0" fontAlgn="auto" hangingPunct="0">
              <a:lnSpc>
                <a:spcPct val="12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200" dirty="0">
                <a:solidFill>
                  <a:srgbClr val="404040"/>
                </a:solidFill>
                <a:latin typeface="Calibri Light" pitchFamily="34"/>
                <a:cs typeface="Calibri Light" pitchFamily="34"/>
              </a:rPr>
              <a:t>Ημερίδες, Συνέδρια</a:t>
            </a:r>
            <a:br>
              <a:rPr lang="el-GR" sz="1200" b="0" i="0" u="none" strike="noStrike" kern="1200" cap="none" spc="0" baseline="0" dirty="0">
                <a:solidFill>
                  <a:srgbClr val="404040"/>
                </a:solidFill>
                <a:uFillTx/>
                <a:latin typeface="Calibri" pitchFamily="34"/>
                <a:cs typeface="Arial" pitchFamily="34"/>
              </a:rPr>
            </a:br>
            <a:endParaRPr lang="el-GR" sz="1200" b="1" i="0" u="none" strike="noStrike" kern="1200" cap="none" spc="0" baseline="0" dirty="0">
              <a:solidFill>
                <a:srgbClr val="404040"/>
              </a:solidFill>
              <a:uFillTx/>
              <a:latin typeface="Calibri" pitchFamily="34"/>
              <a:cs typeface="Calibri" pitchFamily="34"/>
            </a:endParaRPr>
          </a:p>
          <a:p>
            <a:pPr marL="0" marR="0" lvl="0" indent="0"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400" b="0" i="0" u="none" strike="noStrike" kern="1200" cap="none" spc="0" baseline="0" dirty="0">
              <a:solidFill>
                <a:srgbClr val="404040"/>
              </a:solidFill>
              <a:uFillTx/>
              <a:latin typeface="Calibri Light" pitchFamily="34"/>
              <a:cs typeface="Calibri Light" pitchFamily="34"/>
            </a:endParaRPr>
          </a:p>
        </p:txBody>
      </p:sp>
      <p:sp>
        <p:nvSpPr>
          <p:cNvPr id="6" name="TextBox 9">
            <a:extLst>
              <a:ext uri="{FF2B5EF4-FFF2-40B4-BE49-F238E27FC236}">
                <a16:creationId xmlns:a16="http://schemas.microsoft.com/office/drawing/2014/main" id="{235C8F60-4950-D3F4-9477-05D6BA45E943}"/>
              </a:ext>
            </a:extLst>
          </p:cNvPr>
          <p:cNvSpPr txBox="1"/>
          <p:nvPr/>
        </p:nvSpPr>
        <p:spPr>
          <a:xfrm>
            <a:off x="1066803" y="1447796"/>
            <a:ext cx="4953003" cy="36933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Πολιτιστικό Κέντρο «Μιχάλης Πιερής» </a:t>
            </a:r>
            <a:r>
              <a:rPr lang="en-GB" sz="2400" b="0" i="0" u="none" strike="noStrike" kern="1200" cap="none" spc="0" baseline="0">
                <a:solidFill>
                  <a:srgbClr val="404040"/>
                </a:solidFill>
                <a:uFillTx/>
                <a:latin typeface="Calibri Light" pitchFamily="34"/>
                <a:cs typeface="Calibri Light" pitchFamily="34"/>
              </a:rPr>
              <a:t> </a:t>
            </a:r>
            <a:endParaRPr lang="en-US" sz="2400" b="0" i="0" u="none" strike="noStrike" kern="1200" cap="none" spc="0" baseline="0">
              <a:solidFill>
                <a:srgbClr val="404040"/>
              </a:solidFill>
              <a:uFillTx/>
              <a:latin typeface="Calibri Light" pitchFamily="34"/>
              <a:cs typeface="Calibri Light" pitchFamily="34"/>
            </a:endParaRPr>
          </a:p>
        </p:txBody>
      </p:sp>
      <p:pic>
        <p:nvPicPr>
          <p:cNvPr id="7" name="Εικόνα 14">
            <a:extLst>
              <a:ext uri="{FF2B5EF4-FFF2-40B4-BE49-F238E27FC236}">
                <a16:creationId xmlns:a16="http://schemas.microsoft.com/office/drawing/2014/main" id="{C959F9AE-7BD3-4A51-29EB-112C0FFA305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221413" y="2030416"/>
            <a:ext cx="1525584" cy="1408111"/>
          </a:xfrm>
          <a:prstGeom prst="rect">
            <a:avLst/>
          </a:prstGeom>
          <a:noFill/>
          <a:ln cap="flat">
            <a:noFill/>
          </a:ln>
        </p:spPr>
      </p:pic>
      <p:pic>
        <p:nvPicPr>
          <p:cNvPr id="8" name="Εικόνα 16">
            <a:extLst>
              <a:ext uri="{FF2B5EF4-FFF2-40B4-BE49-F238E27FC236}">
                <a16:creationId xmlns:a16="http://schemas.microsoft.com/office/drawing/2014/main" id="{1B9B1BBE-8D81-C9A7-9013-7BE73A5B8E2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700967" y="2030416"/>
            <a:ext cx="1138235" cy="1408111"/>
          </a:xfrm>
          <a:prstGeom prst="rect">
            <a:avLst/>
          </a:prstGeom>
          <a:noFill/>
          <a:ln cap="flat">
            <a:noFill/>
          </a:ln>
        </p:spPr>
      </p:pic>
      <p:pic>
        <p:nvPicPr>
          <p:cNvPr id="9" name="Εικόνα 23">
            <a:extLst>
              <a:ext uri="{FF2B5EF4-FFF2-40B4-BE49-F238E27FC236}">
                <a16:creationId xmlns:a16="http://schemas.microsoft.com/office/drawing/2014/main" id="{6980BD08-BCA4-6AF9-8577-5E1344E61B9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221413" y="5029200"/>
            <a:ext cx="2617790" cy="1524003"/>
          </a:xfrm>
          <a:prstGeom prst="rect">
            <a:avLst/>
          </a:prstGeom>
          <a:noFill/>
          <a:ln cap="flat">
            <a:noFill/>
          </a:ln>
        </p:spPr>
      </p:pic>
      <p:pic>
        <p:nvPicPr>
          <p:cNvPr id="10" name="Εικόνα 10">
            <a:extLst>
              <a:ext uri="{FF2B5EF4-FFF2-40B4-BE49-F238E27FC236}">
                <a16:creationId xmlns:a16="http://schemas.microsoft.com/office/drawing/2014/main" id="{6CB10FB0-7324-9B9B-9FBA-51CD9A81F04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221413" y="303215"/>
            <a:ext cx="2617790" cy="1744666"/>
          </a:xfrm>
          <a:prstGeom prst="rect">
            <a:avLst/>
          </a:prstGeom>
          <a:noFill/>
          <a:ln cap="flat">
            <a:noFill/>
          </a:ln>
        </p:spPr>
      </p:pic>
      <p:pic>
        <p:nvPicPr>
          <p:cNvPr id="11" name="Εικόνα 12">
            <a:extLst>
              <a:ext uri="{FF2B5EF4-FFF2-40B4-BE49-F238E27FC236}">
                <a16:creationId xmlns:a16="http://schemas.microsoft.com/office/drawing/2014/main" id="{6FF7D657-AFAA-0EDC-759F-BA1CD654B473}"/>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221413" y="3427408"/>
            <a:ext cx="2617790" cy="1698626"/>
          </a:xfrm>
          <a:prstGeom prst="rect">
            <a:avLst/>
          </a:prstGeom>
          <a:noFill/>
          <a:ln cap="flat">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02">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D438B7ED-8D78-1BFB-0031-72F83F9965B6}"/>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7C356E6-F80A-1648-8366-7AFF97EBCDE0}" type="slidenum">
              <a:rPr/>
              <a:t>25</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3">
            <a:extLst>
              <a:ext uri="{FF2B5EF4-FFF2-40B4-BE49-F238E27FC236}">
                <a16:creationId xmlns:a16="http://schemas.microsoft.com/office/drawing/2014/main" id="{DE9ADBE4-A51C-0434-9730-FBFAE2DD2C14}"/>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dirty="0">
              <a:solidFill>
                <a:srgbClr val="FFFFFF"/>
              </a:solidFill>
              <a:uFillTx/>
              <a:latin typeface="Calibri"/>
            </a:endParaRPr>
          </a:p>
        </p:txBody>
      </p:sp>
      <p:pic>
        <p:nvPicPr>
          <p:cNvPr id="4" name="Εικόνα 3">
            <a:extLst>
              <a:ext uri="{FF2B5EF4-FFF2-40B4-BE49-F238E27FC236}">
                <a16:creationId xmlns:a16="http://schemas.microsoft.com/office/drawing/2014/main" id="{E91B0C2A-A329-B0D0-E720-6BA08973D18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C406083B-B6FD-73A0-9BCE-18C9E79FD0D4}"/>
              </a:ext>
            </a:extLst>
          </p:cNvPr>
          <p:cNvSpPr txBox="1"/>
          <p:nvPr/>
        </p:nvSpPr>
        <p:spPr>
          <a:xfrm>
            <a:off x="630542" y="1872801"/>
            <a:ext cx="7985424" cy="1926468"/>
          </a:xfrm>
          <a:prstGeom prst="rect">
            <a:avLst/>
          </a:prstGeom>
          <a:noFill/>
          <a:ln cap="flat">
            <a:noFill/>
          </a:ln>
        </p:spPr>
        <p:txBody>
          <a:bodyPr vert="horz" wrap="square" lIns="0" tIns="0" rIns="0" bIns="0" anchor="t" anchorCtr="0" compatLnSpc="1">
            <a:noAutofit/>
          </a:bodyPr>
          <a:lstStyle/>
          <a:p>
            <a:pPr marL="0" lvl="1" hangingPunct="0">
              <a:spcBef>
                <a:spcPts val="300"/>
              </a:spcBef>
              <a:defRPr sz="1800" b="0" i="0" u="none" strike="noStrike" kern="0" cap="none" spc="0" baseline="0">
                <a:solidFill>
                  <a:srgbClr val="000000"/>
                </a:solidFill>
                <a:uFillTx/>
              </a:defRPr>
            </a:pPr>
            <a:r>
              <a:rPr lang="el-GR" sz="1400" dirty="0">
                <a:solidFill>
                  <a:srgbClr val="000000"/>
                </a:solidFill>
                <a:effectLst/>
                <a:latin typeface="+mj-lt"/>
                <a:ea typeface="Times New Roman" panose="02020603050405020304" pitchFamily="18" charset="0"/>
              </a:rPr>
              <a:t>Το Πανεπιστήμιο Κύπρου είναι αφοσιωμένο στη δημιουργία μιας βιώσιμης και καινοτόμου Πανεπιστημιούπολης. Η δέσμευση αυτή αντικατοπτρίζεται στα συνεχιζόμενα έργα του για τον εκσυγχρονισμό και τη βελτιστοποίηση των ενεργειακών συστημάτων. Επί του παρόντος, η πανεπιστημιούπολη διαθέτει </a:t>
            </a:r>
            <a:r>
              <a:rPr lang="el-GR" sz="1400" dirty="0" err="1">
                <a:solidFill>
                  <a:srgbClr val="000000"/>
                </a:solidFill>
                <a:effectLst/>
                <a:latin typeface="+mj-lt"/>
                <a:ea typeface="Times New Roman" panose="02020603050405020304" pitchFamily="18" charset="0"/>
              </a:rPr>
              <a:t>φωτοβολταϊκές</a:t>
            </a:r>
            <a:r>
              <a:rPr lang="el-GR" sz="1400" dirty="0">
                <a:solidFill>
                  <a:srgbClr val="000000"/>
                </a:solidFill>
                <a:effectLst/>
                <a:latin typeface="+mj-lt"/>
                <a:ea typeface="Times New Roman" panose="02020603050405020304" pitchFamily="18" charset="0"/>
              </a:rPr>
              <a:t> εγκαταστάσεις ισχύος σχεδόν 440 </a:t>
            </a:r>
            <a:r>
              <a:rPr lang="el-GR" sz="1400" dirty="0" err="1">
                <a:solidFill>
                  <a:srgbClr val="000000"/>
                </a:solidFill>
                <a:effectLst/>
                <a:latin typeface="+mj-lt"/>
                <a:ea typeface="Times New Roman" panose="02020603050405020304" pitchFamily="18" charset="0"/>
              </a:rPr>
              <a:t>kW</a:t>
            </a:r>
            <a:r>
              <a:rPr lang="el-GR" sz="1400" dirty="0">
                <a:solidFill>
                  <a:srgbClr val="000000"/>
                </a:solidFill>
                <a:effectLst/>
                <a:latin typeface="+mj-lt"/>
                <a:ea typeface="Times New Roman" panose="02020603050405020304" pitchFamily="18" charset="0"/>
              </a:rPr>
              <a:t> και τη μεγαλύτερη γεωθερμική εγκατάσταση της χώρας, η οποία παρέχει 1 MW θερμικής ενέργειας. </a:t>
            </a:r>
            <a:endParaRPr lang="en-GB" sz="1400" dirty="0">
              <a:solidFill>
                <a:srgbClr val="000000"/>
              </a:solidFill>
              <a:effectLst/>
              <a:latin typeface="+mj-lt"/>
              <a:ea typeface="Times New Roman" panose="02020603050405020304" pitchFamily="18" charset="0"/>
            </a:endParaRPr>
          </a:p>
          <a:p>
            <a:pPr marL="0" lvl="1" hangingPunct="0">
              <a:spcBef>
                <a:spcPts val="300"/>
              </a:spcBef>
              <a:defRPr sz="1800" b="0" i="0" u="none" strike="noStrike" kern="0" cap="none" spc="0" baseline="0">
                <a:solidFill>
                  <a:srgbClr val="000000"/>
                </a:solidFill>
                <a:uFillTx/>
              </a:defRPr>
            </a:pPr>
            <a:r>
              <a:rPr lang="el-GR" sz="1400" dirty="0">
                <a:solidFill>
                  <a:srgbClr val="000000"/>
                </a:solidFill>
                <a:effectLst/>
                <a:latin typeface="+mj-lt"/>
                <a:ea typeface="Times New Roman" panose="02020603050405020304" pitchFamily="18" charset="0"/>
              </a:rPr>
              <a:t>Φέτος, το Πανεπιστήμιο σχεδιάζει να επεκτείνει σημαντικά τη δυναμικότητα των ανανεώσιμων πηγών ενέργειας με την ολοκλήρωση του έργου "Απόλλων", το οποίο θα προσθέσει ένα </a:t>
            </a:r>
            <a:r>
              <a:rPr lang="el-GR" sz="1400" dirty="0" err="1">
                <a:solidFill>
                  <a:srgbClr val="000000"/>
                </a:solidFill>
                <a:effectLst/>
                <a:latin typeface="+mj-lt"/>
                <a:ea typeface="Times New Roman" panose="02020603050405020304" pitchFamily="18" charset="0"/>
              </a:rPr>
              <a:t>φωτοβολταϊκό</a:t>
            </a:r>
            <a:r>
              <a:rPr lang="el-GR" sz="1400" dirty="0">
                <a:solidFill>
                  <a:srgbClr val="000000"/>
                </a:solidFill>
                <a:effectLst/>
                <a:latin typeface="+mj-lt"/>
                <a:ea typeface="Times New Roman" panose="02020603050405020304" pitchFamily="18" charset="0"/>
              </a:rPr>
              <a:t> σύστημα 5 MW καθώς και το μεγαλύτερο σύστημα αποθήκευσης ενέργειας σε μπαταρίες στην Κύπρο.</a:t>
            </a:r>
            <a:endParaRPr lang="el-GR" sz="1400" dirty="0">
              <a:effectLst/>
              <a:latin typeface="+mj-lt"/>
              <a:ea typeface="Aptos" panose="020B0004020202020204" pitchFamily="34" charset="0"/>
            </a:endParaRPr>
          </a:p>
          <a:p>
            <a:pPr marL="0" marR="0" lvl="1"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l-GR" sz="1300" b="0" i="0" u="none" strike="noStrike" kern="1200" cap="none" spc="0" baseline="0" dirty="0">
              <a:solidFill>
                <a:srgbClr val="404040"/>
              </a:solidFill>
              <a:uFillTx/>
              <a:latin typeface="Calibri Light" pitchFamily="34"/>
              <a:cs typeface="Calibri Light" pitchFamily="34"/>
            </a:endParaRPr>
          </a:p>
        </p:txBody>
      </p:sp>
      <p:sp>
        <p:nvSpPr>
          <p:cNvPr id="6" name="TextBox 9">
            <a:extLst>
              <a:ext uri="{FF2B5EF4-FFF2-40B4-BE49-F238E27FC236}">
                <a16:creationId xmlns:a16="http://schemas.microsoft.com/office/drawing/2014/main" id="{615FD289-5A46-FD8E-CC55-C8D6E93547AF}"/>
              </a:ext>
            </a:extLst>
          </p:cNvPr>
          <p:cNvSpPr txBox="1"/>
          <p:nvPr/>
        </p:nvSpPr>
        <p:spPr>
          <a:xfrm>
            <a:off x="630542" y="1331706"/>
            <a:ext cx="7895272" cy="36933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dirty="0">
                <a:solidFill>
                  <a:srgbClr val="404040"/>
                </a:solidFill>
                <a:uFillTx/>
                <a:latin typeface="Calibri Light" pitchFamily="34"/>
                <a:cs typeface="Calibri Light" pitchFamily="34"/>
              </a:rPr>
              <a:t>Πράσινο Πανεπιστήμιο </a:t>
            </a:r>
            <a:r>
              <a:rPr lang="tr-TR" sz="2400" b="0" i="0" u="none" strike="noStrike" kern="1200" cap="none" spc="0" baseline="0" dirty="0">
                <a:solidFill>
                  <a:srgbClr val="404040"/>
                </a:solidFill>
                <a:uFillTx/>
                <a:latin typeface="Calibri Light" pitchFamily="34"/>
                <a:cs typeface="Calibri Light" pitchFamily="34"/>
              </a:rPr>
              <a:t>-</a:t>
            </a:r>
            <a:r>
              <a:rPr lang="el-GR" sz="2400" b="0" i="0" u="none" strike="noStrike" kern="1200" cap="none" spc="0" baseline="0" dirty="0">
                <a:solidFill>
                  <a:srgbClr val="404040"/>
                </a:solidFill>
                <a:uFillTx/>
                <a:latin typeface="Calibri Light" pitchFamily="34"/>
                <a:cs typeface="Calibri Light" pitchFamily="34"/>
              </a:rPr>
              <a:t> Έξυπνη Πανεπιστημιούπολη</a:t>
            </a:r>
            <a:endParaRPr lang="en-US" sz="2400" b="0" i="0" u="none" strike="noStrike" kern="1200" cap="none" spc="0" baseline="0" dirty="0">
              <a:solidFill>
                <a:srgbClr val="404040"/>
              </a:solidFill>
              <a:uFillTx/>
              <a:latin typeface="Calibri Light" pitchFamily="34"/>
              <a:cs typeface="Calibri Light" pitchFamily="34"/>
            </a:endParaRPr>
          </a:p>
        </p:txBody>
      </p:sp>
      <p:pic>
        <p:nvPicPr>
          <p:cNvPr id="12" name="Picture 11">
            <a:extLst>
              <a:ext uri="{FF2B5EF4-FFF2-40B4-BE49-F238E27FC236}">
                <a16:creationId xmlns:a16="http://schemas.microsoft.com/office/drawing/2014/main" id="{A076B95A-6629-E5E4-4A18-6A1D154FF709}"/>
              </a:ext>
            </a:extLst>
          </p:cNvPr>
          <p:cNvPicPr>
            <a:picLocks noChangeAspect="1"/>
          </p:cNvPicPr>
          <p:nvPr/>
        </p:nvPicPr>
        <p:blipFill>
          <a:blip r:embed="rId3"/>
          <a:stretch>
            <a:fillRect/>
          </a:stretch>
        </p:blipFill>
        <p:spPr>
          <a:xfrm>
            <a:off x="4266796" y="3744025"/>
            <a:ext cx="4572396" cy="2688569"/>
          </a:xfrm>
          <a:prstGeom prst="rect">
            <a:avLst/>
          </a:prstGeom>
        </p:spPr>
      </p:pic>
      <p:pic>
        <p:nvPicPr>
          <p:cNvPr id="11" name="Εικόνα 7">
            <a:extLst>
              <a:ext uri="{FF2B5EF4-FFF2-40B4-BE49-F238E27FC236}">
                <a16:creationId xmlns:a16="http://schemas.microsoft.com/office/drawing/2014/main" id="{17B11D3E-F2E9-C787-8AB0-6E321C4F9B3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4325" y="3747567"/>
            <a:ext cx="4190996" cy="2685027"/>
          </a:xfrm>
          <a:prstGeom prst="rect">
            <a:avLst/>
          </a:prstGeom>
          <a:noFill/>
          <a:ln cap="flat">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98">
    <p:spTree>
      <p:nvGrpSpPr>
        <p:cNvPr id="1" name=""/>
        <p:cNvGrpSpPr/>
        <p:nvPr/>
      </p:nvGrpSpPr>
      <p:grpSpPr>
        <a:xfrm>
          <a:off x="0" y="0"/>
          <a:ext cx="0" cy="0"/>
          <a:chOff x="0" y="0"/>
          <a:chExt cx="0" cy="0"/>
        </a:xfrm>
      </p:grpSpPr>
      <p:pic>
        <p:nvPicPr>
          <p:cNvPr id="2" name="Εικόνα 17">
            <a:extLst>
              <a:ext uri="{FF2B5EF4-FFF2-40B4-BE49-F238E27FC236}">
                <a16:creationId xmlns:a16="http://schemas.microsoft.com/office/drawing/2014/main" id="{5C366FED-28F6-947A-602D-751E57E24AE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04796" y="320670"/>
            <a:ext cx="8534396" cy="6249988"/>
          </a:xfrm>
          <a:prstGeom prst="rect">
            <a:avLst/>
          </a:prstGeom>
          <a:noFill/>
          <a:ln cap="flat">
            <a:noFill/>
          </a:ln>
        </p:spPr>
      </p:pic>
      <p:sp>
        <p:nvSpPr>
          <p:cNvPr id="3" name="TextBox 9">
            <a:extLst>
              <a:ext uri="{FF2B5EF4-FFF2-40B4-BE49-F238E27FC236}">
                <a16:creationId xmlns:a16="http://schemas.microsoft.com/office/drawing/2014/main" id="{95C03A63-AFCE-E9F2-6F7B-3CF7B8BBA881}"/>
              </a:ext>
            </a:extLst>
          </p:cNvPr>
          <p:cNvSpPr txBox="1"/>
          <p:nvPr/>
        </p:nvSpPr>
        <p:spPr>
          <a:xfrm>
            <a:off x="1066803" y="1447796"/>
            <a:ext cx="6553203" cy="369335"/>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Που βρισκόμαστε</a:t>
            </a:r>
            <a:r>
              <a:rPr lang="en-US" sz="2400" b="0" i="0" u="none" strike="noStrike" kern="1200" cap="none" spc="0" baseline="0">
                <a:solidFill>
                  <a:srgbClr val="404040"/>
                </a:solidFill>
                <a:uFillTx/>
                <a:latin typeface="Calibri Light" pitchFamily="34"/>
                <a:cs typeface="Calibri Light" pitchFamily="34"/>
              </a:rPr>
              <a:t>;</a:t>
            </a:r>
            <a:endParaRPr lang="el-GR" sz="2400" b="0" i="0" u="none" strike="noStrike" kern="1200" cap="none" spc="0" baseline="0">
              <a:solidFill>
                <a:srgbClr val="404040"/>
              </a:solidFill>
              <a:uFillTx/>
              <a:latin typeface="Calibri Light" pitchFamily="34"/>
              <a:cs typeface="Calibri Light" pitchFamily="34"/>
            </a:endParaRPr>
          </a:p>
        </p:txBody>
      </p:sp>
      <p:sp>
        <p:nvSpPr>
          <p:cNvPr id="4" name="Ορθογώνιο 19">
            <a:extLst>
              <a:ext uri="{FF2B5EF4-FFF2-40B4-BE49-F238E27FC236}">
                <a16:creationId xmlns:a16="http://schemas.microsoft.com/office/drawing/2014/main" id="{9764B710-33E8-4692-C581-B2620667972C}"/>
              </a:ext>
            </a:extLst>
          </p:cNvPr>
          <p:cNvSpPr/>
          <p:nvPr/>
        </p:nvSpPr>
        <p:spPr>
          <a:xfrm>
            <a:off x="6705596" y="320670"/>
            <a:ext cx="1796302" cy="6249988"/>
          </a:xfrm>
          <a:prstGeom prst="rect">
            <a:avLst/>
          </a:prstGeom>
          <a:solidFill>
            <a:srgbClr val="4A452A">
              <a:alpha val="50352"/>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5" name="TextBox 20">
            <a:extLst>
              <a:ext uri="{FF2B5EF4-FFF2-40B4-BE49-F238E27FC236}">
                <a16:creationId xmlns:a16="http://schemas.microsoft.com/office/drawing/2014/main" id="{BBC5D9E8-4AE2-4E61-FE97-5D9B945ED700}"/>
              </a:ext>
            </a:extLst>
          </p:cNvPr>
          <p:cNvSpPr txBox="1"/>
          <p:nvPr/>
        </p:nvSpPr>
        <p:spPr>
          <a:xfrm>
            <a:off x="6934196" y="1981203"/>
            <a:ext cx="1505148" cy="3749744"/>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800" b="1" i="0" u="none" strike="noStrike" kern="1200" cap="none" spc="0" baseline="0">
                <a:solidFill>
                  <a:srgbClr val="FFFFFF"/>
                </a:solidFill>
                <a:uFillTx/>
                <a:latin typeface="Calibri" pitchFamily="34"/>
                <a:cs typeface="Calibri" pitchFamily="34"/>
              </a:rPr>
              <a:t>Κέντρο Πληροφόρησης </a:t>
            </a:r>
            <a:r>
              <a:rPr lang="en-US" sz="800" b="1" i="0" u="none" strike="noStrike" kern="1200" cap="none" spc="0" baseline="0">
                <a:solidFill>
                  <a:srgbClr val="FFFFFF"/>
                </a:solidFill>
                <a:uFillTx/>
                <a:latin typeface="Calibri" pitchFamily="34"/>
                <a:cs typeface="Calibri" pitchFamily="34"/>
              </a:rPr>
              <a:t>–</a:t>
            </a:r>
            <a:r>
              <a:rPr lang="el-GR" sz="800" b="1" i="0" u="none" strike="noStrike" kern="1200" cap="none" spc="0" baseline="0">
                <a:solidFill>
                  <a:srgbClr val="FFFFFF"/>
                </a:solidFill>
                <a:uFillTx/>
                <a:latin typeface="Calibri" pitchFamily="34"/>
                <a:cs typeface="Calibri" pitchFamily="34"/>
              </a:rPr>
              <a:t> </a:t>
            </a:r>
            <a:br>
              <a:rPr lang="en-US" sz="800" b="1" i="0" u="none" strike="noStrike" kern="1200" cap="none" spc="0" baseline="0">
                <a:solidFill>
                  <a:srgbClr val="FFFFFF"/>
                </a:solidFill>
                <a:uFillTx/>
                <a:latin typeface="Calibri" pitchFamily="34"/>
                <a:cs typeface="Calibri" pitchFamily="34"/>
              </a:rPr>
            </a:br>
            <a:r>
              <a:rPr lang="el-GR" sz="800" b="1" i="0" u="none" strike="noStrike" kern="1200" cap="none" spc="0" baseline="0">
                <a:solidFill>
                  <a:srgbClr val="FFFFFF"/>
                </a:solidFill>
                <a:uFillTx/>
                <a:latin typeface="Calibri" pitchFamily="34"/>
                <a:cs typeface="Calibri" pitchFamily="34"/>
              </a:rPr>
              <a:t>Βιβλιοθήκη</a:t>
            </a:r>
            <a:r>
              <a:rPr lang="en-US" sz="800" b="1" i="0" u="none" strike="noStrike" kern="1200" cap="none" spc="0" baseline="0">
                <a:solidFill>
                  <a:srgbClr val="FFFFFF"/>
                </a:solidFill>
                <a:uFillTx/>
                <a:latin typeface="Calibri" pitchFamily="34"/>
                <a:cs typeface="Calibri" pitchFamily="34"/>
              </a:rPr>
              <a:t> </a:t>
            </a:r>
            <a:r>
              <a:rPr lang="el-GR" sz="800" b="1" i="0" u="none" strike="noStrike" kern="1200" cap="none" spc="0" baseline="0">
                <a:solidFill>
                  <a:srgbClr val="FFFFFF"/>
                </a:solidFill>
                <a:uFillTx/>
                <a:latin typeface="Calibri" pitchFamily="34"/>
                <a:cs typeface="Calibri" pitchFamily="34"/>
              </a:rPr>
              <a:t>«Στέλιος Ιωάννου»</a:t>
            </a:r>
            <a:endParaRPr lang="en-US" sz="800" b="1" i="0" u="none" strike="noStrike" kern="1200" cap="none" spc="0" baseline="0">
              <a:solidFill>
                <a:srgbClr val="FFFFFF"/>
              </a:solidFill>
              <a:uFillTx/>
              <a:latin typeface="Calibri" pitchFamily="34"/>
              <a:cs typeface="Calibri" pitchFamily="34"/>
            </a:endParaRPr>
          </a:p>
          <a:p>
            <a:pPr marL="0" marR="0" lvl="0" indent="0" algn="l"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endParaRPr lang="en-US" sz="800" b="1" i="0" u="none" strike="noStrike" kern="1200" cap="none" spc="0" baseline="0">
              <a:solidFill>
                <a:srgbClr val="FFFFFF"/>
              </a:solidFill>
              <a:uFillTx/>
              <a:latin typeface="Calibri" pitchFamily="34"/>
              <a:cs typeface="Calibri" pitchFamily="34"/>
            </a:endParaRPr>
          </a:p>
          <a:p>
            <a:pPr marL="0" marR="0" lvl="0" indent="0" algn="l"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endParaRPr lang="en-US" sz="800" b="1" i="0" u="none" strike="noStrike" kern="1200" cap="none" spc="0" baseline="0">
              <a:solidFill>
                <a:srgbClr val="FFFFFF"/>
              </a:solidFill>
              <a:uFillTx/>
              <a:latin typeface="Calibri" pitchFamily="34"/>
              <a:cs typeface="Calibri" pitchFamily="34"/>
            </a:endParaRPr>
          </a:p>
          <a:p>
            <a:pPr marL="0" marR="0" lvl="0" indent="0" algn="l"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endParaRPr lang="en-US" sz="800" b="1" i="0" u="none" strike="noStrike" kern="1200" cap="none" spc="0" baseline="0">
              <a:solidFill>
                <a:srgbClr val="FFFFFF"/>
              </a:solidFill>
              <a:uFillTx/>
              <a:latin typeface="Calibri" pitchFamily="34"/>
              <a:cs typeface="Calibri" pitchFamily="34"/>
            </a:endParaRPr>
          </a:p>
          <a:p>
            <a:pPr marL="0" marR="0" lvl="0" indent="0" algn="l"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el-GR" sz="800" b="1" i="0" u="none" strike="noStrike" kern="1200" cap="none" spc="0" baseline="0">
                <a:solidFill>
                  <a:srgbClr val="FFFFFF"/>
                </a:solidFill>
                <a:uFillTx/>
                <a:latin typeface="Calibri" pitchFamily="34"/>
                <a:cs typeface="Calibri" pitchFamily="34"/>
              </a:rPr>
              <a:t>Νέο οδικό δίκτυο</a:t>
            </a:r>
            <a:br>
              <a:rPr lang="en-US" sz="800" b="1" i="0" u="none" strike="noStrike" kern="1200" cap="none" spc="0" baseline="0">
                <a:solidFill>
                  <a:srgbClr val="FFFFFF"/>
                </a:solidFill>
                <a:uFillTx/>
                <a:latin typeface="Calibri" pitchFamily="34"/>
                <a:cs typeface="Calibri" pitchFamily="34"/>
              </a:rPr>
            </a:br>
            <a:r>
              <a:rPr lang="el-GR" sz="800" b="1" i="0" u="none" strike="noStrike" kern="1200" cap="none" spc="0" baseline="0">
                <a:solidFill>
                  <a:srgbClr val="FFFFFF"/>
                </a:solidFill>
                <a:uFillTx/>
                <a:latin typeface="Calibri" pitchFamily="34"/>
                <a:cs typeface="Calibri" pitchFamily="34"/>
              </a:rPr>
              <a:t>και επέκταση κεντρικών υποδομών</a:t>
            </a:r>
            <a:endParaRPr lang="en-US" sz="800" b="1" i="0" u="none" strike="noStrike" kern="1200" cap="none" spc="0" baseline="0">
              <a:solidFill>
                <a:srgbClr val="FFFFFF"/>
              </a:solidFill>
              <a:uFillTx/>
              <a:latin typeface="Calibri" pitchFamily="34"/>
              <a:cs typeface="Calibri" pitchFamily="34"/>
            </a:endParaRPr>
          </a:p>
          <a:p>
            <a:pPr marL="0" marR="0" lvl="0" indent="0" algn="l" defTabSz="914400" rtl="0" fontAlgn="auto" hangingPunct="0">
              <a:lnSpc>
                <a:spcPct val="100000"/>
              </a:lnSpc>
              <a:spcBef>
                <a:spcPts val="1200"/>
              </a:spcBef>
              <a:spcAft>
                <a:spcPts val="0"/>
              </a:spcAft>
              <a:buNone/>
              <a:tabLst/>
              <a:defRPr sz="1800" b="0" i="0" u="none" strike="noStrike" kern="0" cap="none" spc="0" baseline="0">
                <a:solidFill>
                  <a:srgbClr val="000000"/>
                </a:solidFill>
                <a:uFillTx/>
              </a:defRPr>
            </a:pPr>
            <a:r>
              <a:rPr lang="el-GR" sz="800" b="1" i="0" u="none" strike="noStrike" kern="1200" cap="none" spc="0" baseline="0">
                <a:solidFill>
                  <a:srgbClr val="FFFFFF"/>
                </a:solidFill>
                <a:uFillTx/>
                <a:latin typeface="Calibri" pitchFamily="34"/>
                <a:cs typeface="Calibri" pitchFamily="34"/>
              </a:rPr>
              <a:t>Ιατρική Σχολή</a:t>
            </a:r>
            <a:r>
              <a:rPr lang="en-US" sz="800" b="1" i="0" u="none" strike="noStrike" kern="1200" cap="none" spc="0" baseline="0">
                <a:solidFill>
                  <a:srgbClr val="FFFFFF"/>
                </a:solidFill>
                <a:uFillTx/>
                <a:latin typeface="Calibri" pitchFamily="34"/>
                <a:cs typeface="Calibri" pitchFamily="34"/>
              </a:rPr>
              <a:t> </a:t>
            </a:r>
            <a:r>
              <a:rPr lang="el-GR" sz="800" b="1" i="0" u="none" strike="noStrike" kern="1200" cap="none" spc="0" baseline="0">
                <a:solidFill>
                  <a:srgbClr val="FFFFFF"/>
                </a:solidFill>
                <a:uFillTx/>
                <a:latin typeface="Calibri" pitchFamily="34"/>
                <a:cs typeface="Calibri" pitchFamily="34"/>
              </a:rPr>
              <a:t>και</a:t>
            </a:r>
            <a:r>
              <a:rPr lang="en-US" sz="800" b="1" i="0" u="none" strike="noStrike" kern="1200" cap="none" spc="0" baseline="0">
                <a:solidFill>
                  <a:srgbClr val="FFFFFF"/>
                </a:solidFill>
                <a:uFillTx/>
                <a:latin typeface="Calibri" pitchFamily="34"/>
                <a:cs typeface="Calibri" pitchFamily="34"/>
              </a:rPr>
              <a:t> </a:t>
            </a:r>
            <a:r>
              <a:rPr lang="el-GR" sz="800" b="1" i="0" u="none" strike="noStrike" kern="1200" cap="none" spc="0" baseline="0">
                <a:solidFill>
                  <a:srgbClr val="FFFFFF"/>
                </a:solidFill>
                <a:uFillTx/>
                <a:latin typeface="Calibri" pitchFamily="34"/>
                <a:cs typeface="Calibri" pitchFamily="34"/>
              </a:rPr>
              <a:t>Επιστήμες</a:t>
            </a:r>
            <a:r>
              <a:rPr lang="en-US" sz="800" b="1" i="0" u="none" strike="noStrike" kern="1200" cap="none" spc="0" baseline="0">
                <a:solidFill>
                  <a:srgbClr val="FFFFFF"/>
                </a:solidFill>
                <a:uFillTx/>
                <a:latin typeface="Calibri" pitchFamily="34"/>
                <a:cs typeface="Calibri" pitchFamily="34"/>
              </a:rPr>
              <a:t> </a:t>
            </a:r>
            <a:r>
              <a:rPr lang="el-GR" sz="800" b="1" i="0" u="none" strike="noStrike" kern="1200" cap="none" spc="0" baseline="0">
                <a:solidFill>
                  <a:srgbClr val="FFFFFF"/>
                </a:solidFill>
                <a:uFillTx/>
                <a:latin typeface="Calibri" pitchFamily="34"/>
                <a:cs typeface="Calibri" pitchFamily="34"/>
              </a:rPr>
              <a:t>Υγείας</a:t>
            </a:r>
            <a:r>
              <a:rPr lang="en-US" sz="800" b="1" i="0" u="none" strike="noStrike" kern="1200" cap="none" spc="0" baseline="0">
                <a:solidFill>
                  <a:srgbClr val="FFFFFF"/>
                </a:solidFill>
                <a:uFillTx/>
                <a:latin typeface="Calibri" pitchFamily="34"/>
                <a:cs typeface="Calibri" pitchFamily="34"/>
              </a:rPr>
              <a:t> </a:t>
            </a:r>
            <a:br>
              <a:rPr lang="en-US" sz="800" b="1" i="0" u="none" strike="noStrike" kern="1200" cap="none" spc="0" baseline="0">
                <a:solidFill>
                  <a:srgbClr val="FFFFFF"/>
                </a:solidFill>
                <a:uFillTx/>
                <a:latin typeface="Calibri" pitchFamily="34"/>
                <a:cs typeface="Calibri" pitchFamily="34"/>
              </a:rPr>
            </a:br>
            <a:r>
              <a:rPr lang="el-GR" sz="800" b="1" i="0" u="none" strike="noStrike" kern="1200" cap="none" spc="0" baseline="0">
                <a:solidFill>
                  <a:srgbClr val="FFFFFF"/>
                </a:solidFill>
                <a:uFillTx/>
                <a:latin typeface="Calibri" pitchFamily="34"/>
                <a:cs typeface="Calibri" pitchFamily="34"/>
              </a:rPr>
              <a:t>«Νίκος Κ. Σιακόλας»</a:t>
            </a:r>
            <a:endParaRPr lang="en-US" sz="800" b="1" i="0" u="none" strike="noStrike" kern="1200" cap="none" spc="0" baseline="0">
              <a:solidFill>
                <a:srgbClr val="FFFFFF"/>
              </a:solidFill>
              <a:uFillTx/>
              <a:latin typeface="Calibri" pitchFamily="34"/>
              <a:cs typeface="Calibri" pitchFamily="34"/>
            </a:endParaRPr>
          </a:p>
          <a:p>
            <a:pPr marL="0" marR="0" lvl="0" indent="0" algn="l" defTabSz="914400" rtl="0" fontAlgn="auto" hangingPunct="0">
              <a:lnSpc>
                <a:spcPct val="100000"/>
              </a:lnSpc>
              <a:spcBef>
                <a:spcPts val="400"/>
              </a:spcBef>
              <a:spcAft>
                <a:spcPts val="0"/>
              </a:spcAft>
              <a:buNone/>
              <a:tabLst/>
              <a:defRPr sz="1800" b="0" i="0" u="none" strike="noStrike" kern="0" cap="none" spc="0" baseline="0">
                <a:solidFill>
                  <a:srgbClr val="000000"/>
                </a:solidFill>
                <a:uFillTx/>
              </a:defRPr>
            </a:pPr>
            <a:r>
              <a:rPr lang="el-GR" sz="800" b="1" i="0" u="none" strike="noStrike" kern="1200" cap="none" spc="0" baseline="0">
                <a:solidFill>
                  <a:srgbClr val="FFFFFF"/>
                </a:solidFill>
                <a:uFillTx/>
                <a:latin typeface="Calibri" pitchFamily="34"/>
                <a:cs typeface="Calibri" pitchFamily="34"/>
              </a:rPr>
              <a:t>Τμήμα Βιολογικών Επιστημών </a:t>
            </a:r>
            <a:br>
              <a:rPr lang="en-US" sz="800" b="1" i="0" u="none" strike="noStrike" kern="1200" cap="none" spc="0" baseline="0">
                <a:solidFill>
                  <a:srgbClr val="FFFFFF"/>
                </a:solidFill>
                <a:uFillTx/>
                <a:latin typeface="Calibri" pitchFamily="34"/>
                <a:cs typeface="Calibri" pitchFamily="34"/>
              </a:rPr>
            </a:br>
            <a:r>
              <a:rPr lang="el-GR" sz="800" b="1" i="0" u="none" strike="noStrike" kern="1200" cap="none" spc="0" baseline="0">
                <a:solidFill>
                  <a:srgbClr val="FFFFFF"/>
                </a:solidFill>
                <a:uFillTx/>
                <a:latin typeface="Calibri" pitchFamily="34"/>
                <a:cs typeface="Calibri" pitchFamily="34"/>
              </a:rPr>
              <a:t>και Κοινόχρηστοι Χώροι Διδασκαλίας 03 </a:t>
            </a:r>
          </a:p>
          <a:p>
            <a:pPr marL="0" marR="0" lvl="0" indent="0" algn="l" defTabSz="914400" rtl="0" fontAlgn="auto" hangingPunct="0">
              <a:lnSpc>
                <a:spcPct val="100000"/>
              </a:lnSpc>
              <a:spcBef>
                <a:spcPts val="400"/>
              </a:spcBef>
              <a:spcAft>
                <a:spcPts val="0"/>
              </a:spcAft>
              <a:buNone/>
              <a:tabLst/>
              <a:defRPr sz="1800" b="0" i="0" u="none" strike="noStrike" kern="0" cap="none" spc="0" baseline="0">
                <a:solidFill>
                  <a:srgbClr val="000000"/>
                </a:solidFill>
                <a:uFillTx/>
              </a:defRPr>
            </a:pPr>
            <a:r>
              <a:rPr lang="el-GR" sz="800" b="1" i="0" u="none" strike="noStrike" kern="1200" cap="none" spc="0" baseline="0">
                <a:solidFill>
                  <a:srgbClr val="FFFFFF"/>
                </a:solidFill>
                <a:uFillTx/>
                <a:latin typeface="Calibri" pitchFamily="34"/>
                <a:cs typeface="Calibri" pitchFamily="34"/>
              </a:rPr>
              <a:t>Πολυτεχνική Σχολή</a:t>
            </a:r>
            <a:endParaRPr lang="en-US" sz="800" b="1" i="0" u="none" strike="noStrike" kern="1200" cap="none" spc="0" baseline="0">
              <a:solidFill>
                <a:srgbClr val="FFFFFF"/>
              </a:solidFill>
              <a:uFillTx/>
              <a:latin typeface="Calibri" pitchFamily="34"/>
              <a:cs typeface="Calibri" pitchFamily="34"/>
            </a:endParaRPr>
          </a:p>
          <a:p>
            <a:pPr marL="0" marR="0" lvl="0" indent="0" algn="l" defTabSz="914400" rtl="0" fontAlgn="auto" hangingPunct="0">
              <a:lnSpc>
                <a:spcPct val="100000"/>
              </a:lnSpc>
              <a:spcBef>
                <a:spcPts val="400"/>
              </a:spcBef>
              <a:spcAft>
                <a:spcPts val="0"/>
              </a:spcAft>
              <a:buNone/>
              <a:tabLst/>
              <a:defRPr sz="1800" b="0" i="0" u="none" strike="noStrike" kern="0" cap="none" spc="0" baseline="0">
                <a:solidFill>
                  <a:srgbClr val="000000"/>
                </a:solidFill>
                <a:uFillTx/>
              </a:defRPr>
            </a:pPr>
            <a:r>
              <a:rPr lang="el-GR" sz="800" b="1" i="0" u="none" strike="noStrike" kern="1200" cap="none" spc="0" baseline="0">
                <a:solidFill>
                  <a:srgbClr val="FFFFFF"/>
                </a:solidFill>
                <a:uFillTx/>
                <a:latin typeface="Calibri" pitchFamily="34"/>
                <a:cs typeface="Calibri" pitchFamily="34"/>
              </a:rPr>
              <a:t>Φοιτητικές Εστίες Β</a:t>
            </a:r>
            <a:endParaRPr lang="en-US" sz="800" b="1" i="0" u="none" strike="noStrike" kern="1200" cap="none" spc="0" baseline="0">
              <a:solidFill>
                <a:srgbClr val="FFFFFF"/>
              </a:solidFill>
              <a:uFillTx/>
              <a:latin typeface="Calibri" pitchFamily="34"/>
              <a:cs typeface="Calibri" pitchFamily="34"/>
            </a:endParaRPr>
          </a:p>
          <a:p>
            <a:pPr marL="0" marR="0" lvl="0" indent="0" algn="l" defTabSz="914400" rtl="0" fontAlgn="auto" hangingPunct="0">
              <a:lnSpc>
                <a:spcPct val="100000"/>
              </a:lnSpc>
              <a:spcBef>
                <a:spcPts val="500"/>
              </a:spcBef>
              <a:spcAft>
                <a:spcPts val="0"/>
              </a:spcAft>
              <a:buNone/>
              <a:tabLst/>
              <a:defRPr sz="1800" b="0" i="0" u="none" strike="noStrike" kern="0" cap="none" spc="0" baseline="0">
                <a:solidFill>
                  <a:srgbClr val="000000"/>
                </a:solidFill>
                <a:uFillTx/>
              </a:defRPr>
            </a:pPr>
            <a:r>
              <a:rPr lang="el-GR" sz="800" b="1" i="0" u="none" strike="noStrike" kern="1200" cap="none" spc="0" baseline="0">
                <a:solidFill>
                  <a:srgbClr val="FFFFFF"/>
                </a:solidFill>
                <a:uFillTx/>
                <a:latin typeface="Calibri" pitchFamily="34"/>
                <a:cs typeface="Calibri" pitchFamily="34"/>
              </a:rPr>
              <a:t>Φωτοβολταϊκό Πάρκο </a:t>
            </a:r>
            <a:r>
              <a:rPr lang="en-US" sz="800" b="1" i="0" u="none" strike="noStrike" kern="1200" cap="none" spc="0" baseline="0">
                <a:solidFill>
                  <a:srgbClr val="FFFFFF"/>
                </a:solidFill>
                <a:uFillTx/>
                <a:latin typeface="Calibri" pitchFamily="34"/>
                <a:cs typeface="Calibri" pitchFamily="34"/>
              </a:rPr>
              <a:t>10MW</a:t>
            </a:r>
            <a:r>
              <a:rPr lang="el-GR" sz="800" b="1" i="0" u="none" strike="noStrike" kern="1200" cap="none" spc="0" baseline="0">
                <a:solidFill>
                  <a:srgbClr val="FFFFFF"/>
                </a:solidFill>
                <a:uFillTx/>
                <a:latin typeface="Calibri" pitchFamily="34"/>
                <a:cs typeface="Calibri" pitchFamily="34"/>
              </a:rPr>
              <a:t> </a:t>
            </a:r>
            <a:endParaRPr lang="en-US" sz="800" b="1" i="0" u="none" strike="noStrike" kern="1200" cap="none" spc="0" baseline="0">
              <a:solidFill>
                <a:srgbClr val="FFFFFF"/>
              </a:solidFill>
              <a:uFillTx/>
              <a:latin typeface="Calibri" pitchFamily="34"/>
              <a:cs typeface="Calibri" pitchFamily="34"/>
            </a:endParaRPr>
          </a:p>
          <a:p>
            <a:pPr marL="0" marR="0" lvl="0" indent="0" algn="l" defTabSz="914400" rtl="0" fontAlgn="auto" hangingPunct="0">
              <a:lnSpc>
                <a:spcPct val="100000"/>
              </a:lnSpc>
              <a:spcBef>
                <a:spcPts val="800"/>
              </a:spcBef>
              <a:spcAft>
                <a:spcPts val="0"/>
              </a:spcAft>
              <a:buNone/>
              <a:tabLst/>
              <a:defRPr sz="1800" b="0" i="0" u="none" strike="noStrike" kern="0" cap="none" spc="0" baseline="0">
                <a:solidFill>
                  <a:srgbClr val="000000"/>
                </a:solidFill>
                <a:uFillTx/>
              </a:defRPr>
            </a:pPr>
            <a:r>
              <a:rPr lang="el-GR" sz="800" b="1" i="0" u="none" strike="noStrike" kern="1200" cap="none" spc="0" baseline="0">
                <a:solidFill>
                  <a:srgbClr val="FFFFFF"/>
                </a:solidFill>
                <a:uFillTx/>
                <a:latin typeface="Calibri" pitchFamily="34"/>
                <a:cs typeface="Calibri" pitchFamily="34"/>
              </a:rPr>
              <a:t>Ινστιτούτο Έρευνας Καρκίνου </a:t>
            </a:r>
            <a:br>
              <a:rPr lang="en-US" sz="800" b="1" i="0" u="none" strike="noStrike" kern="1200" cap="none" spc="0" baseline="0">
                <a:solidFill>
                  <a:srgbClr val="FFFFFF"/>
                </a:solidFill>
                <a:uFillTx/>
                <a:latin typeface="Calibri" pitchFamily="34"/>
                <a:cs typeface="Calibri" pitchFamily="34"/>
              </a:rPr>
            </a:br>
            <a:r>
              <a:rPr lang="el-GR" sz="800" b="1" i="0" u="none" strike="noStrike" kern="1200" cap="none" spc="0" baseline="0">
                <a:solidFill>
                  <a:srgbClr val="FFFFFF"/>
                </a:solidFill>
                <a:uFillTx/>
                <a:latin typeface="Calibri" pitchFamily="34"/>
                <a:cs typeface="Calibri" pitchFamily="34"/>
              </a:rPr>
              <a:t>«Νίκολα Πινέδο - Δαυίδ»</a:t>
            </a:r>
            <a:endParaRPr lang="en-US" sz="800" b="1" i="0" u="none" strike="noStrike" kern="1200" cap="none" spc="0" baseline="0">
              <a:solidFill>
                <a:srgbClr val="FFFFFF"/>
              </a:solidFill>
              <a:uFillTx/>
              <a:latin typeface="Calibri" pitchFamily="34"/>
              <a:cs typeface="Calibri" pitchFamily="34"/>
            </a:endParaRPr>
          </a:p>
          <a:p>
            <a:pPr marL="0" marR="0" lvl="0" indent="0" algn="l" defTabSz="914400" rtl="0" fontAlgn="auto" hangingPunct="0">
              <a:lnSpc>
                <a:spcPct val="100000"/>
              </a:lnSpc>
              <a:spcBef>
                <a:spcPts val="2300"/>
              </a:spcBef>
              <a:spcAft>
                <a:spcPts val="0"/>
              </a:spcAft>
              <a:buNone/>
              <a:tabLst/>
              <a:defRPr sz="1800" b="0" i="0" u="none" strike="noStrike" kern="0" cap="none" spc="0" baseline="0">
                <a:solidFill>
                  <a:srgbClr val="000000"/>
                </a:solidFill>
                <a:uFillTx/>
              </a:defRPr>
            </a:pPr>
            <a:r>
              <a:rPr lang="el-GR" sz="800" b="1" i="0" u="none" strike="noStrike" kern="1200" cap="none" spc="0" baseline="0">
                <a:solidFill>
                  <a:srgbClr val="FFFFFF"/>
                </a:solidFill>
                <a:uFillTx/>
                <a:latin typeface="Calibri" pitchFamily="34"/>
                <a:cs typeface="Calibri" pitchFamily="34"/>
              </a:rPr>
              <a:t>Πάρκο Πανεπιστημιούπολης</a:t>
            </a:r>
            <a:endParaRPr lang="en-US" sz="800" b="1" i="0" u="none" strike="noStrike" kern="1200" cap="none" spc="0" baseline="0">
              <a:solidFill>
                <a:srgbClr val="FFFFFF"/>
              </a:solidFill>
              <a:uFillTx/>
              <a:latin typeface="Calibri" pitchFamily="34"/>
              <a:cs typeface="Calibri" pitchFamily="34"/>
            </a:endParaRPr>
          </a:p>
          <a:p>
            <a:pPr marL="0" marR="0" lvl="0" indent="0" algn="l" defTabSz="914400" rtl="0" fontAlgn="auto" hangingPunct="0">
              <a:lnSpc>
                <a:spcPct val="100000"/>
              </a:lnSpc>
              <a:spcBef>
                <a:spcPts val="1700"/>
              </a:spcBef>
              <a:spcAft>
                <a:spcPts val="0"/>
              </a:spcAft>
              <a:buNone/>
              <a:tabLst/>
              <a:defRPr sz="1800" b="0" i="0" u="none" strike="noStrike" kern="0" cap="none" spc="0" baseline="0">
                <a:solidFill>
                  <a:srgbClr val="000000"/>
                </a:solidFill>
                <a:uFillTx/>
              </a:defRPr>
            </a:pPr>
            <a:r>
              <a:rPr lang="el-GR" sz="800" b="1" i="0" u="none" strike="noStrike" kern="1200" cap="none" spc="0" baseline="0">
                <a:solidFill>
                  <a:srgbClr val="FFFFFF"/>
                </a:solidFill>
                <a:uFillTx/>
                <a:latin typeface="Calibri" pitchFamily="34"/>
                <a:cs typeface="Calibri" pitchFamily="34"/>
              </a:rPr>
              <a:t>Ενεργειακό Κέντρο 2</a:t>
            </a:r>
          </a:p>
        </p:txBody>
      </p:sp>
      <p:cxnSp>
        <p:nvCxnSpPr>
          <p:cNvPr id="6" name="Ευθεία γραμμή σύνδεσης 21">
            <a:extLst>
              <a:ext uri="{FF2B5EF4-FFF2-40B4-BE49-F238E27FC236}">
                <a16:creationId xmlns:a16="http://schemas.microsoft.com/office/drawing/2014/main" id="{0E7155A8-6DCA-7C27-5CAD-4CDAEF528791}"/>
              </a:ext>
            </a:extLst>
          </p:cNvPr>
          <p:cNvCxnSpPr/>
          <p:nvPr/>
        </p:nvCxnSpPr>
        <p:spPr>
          <a:xfrm>
            <a:off x="4781553" y="2057400"/>
            <a:ext cx="2076447" cy="0"/>
          </a:xfrm>
          <a:prstGeom prst="straightConnector1">
            <a:avLst/>
          </a:prstGeom>
          <a:noFill/>
          <a:ln w="12701" cap="flat">
            <a:solidFill>
              <a:srgbClr val="FFFFFF"/>
            </a:solidFill>
            <a:prstDash val="solid"/>
            <a:miter/>
            <a:headEnd type="arrow"/>
          </a:ln>
        </p:spPr>
      </p:cxnSp>
      <p:cxnSp>
        <p:nvCxnSpPr>
          <p:cNvPr id="7" name="Ευθεία γραμμή σύνδεσης 22">
            <a:extLst>
              <a:ext uri="{FF2B5EF4-FFF2-40B4-BE49-F238E27FC236}">
                <a16:creationId xmlns:a16="http://schemas.microsoft.com/office/drawing/2014/main" id="{45AC0E69-ED9A-2872-BF34-0F5A7161A6C2}"/>
              </a:ext>
            </a:extLst>
          </p:cNvPr>
          <p:cNvCxnSpPr/>
          <p:nvPr/>
        </p:nvCxnSpPr>
        <p:spPr>
          <a:xfrm>
            <a:off x="6629400" y="2971800"/>
            <a:ext cx="228600" cy="0"/>
          </a:xfrm>
          <a:prstGeom prst="straightConnector1">
            <a:avLst/>
          </a:prstGeom>
          <a:noFill/>
          <a:ln w="12701" cap="flat">
            <a:solidFill>
              <a:srgbClr val="FFFFFF"/>
            </a:solidFill>
            <a:prstDash val="solid"/>
            <a:miter/>
            <a:headEnd type="arrow"/>
          </a:ln>
        </p:spPr>
      </p:cxnSp>
      <p:cxnSp>
        <p:nvCxnSpPr>
          <p:cNvPr id="8" name="Ευθεία γραμμή σύνδεσης 23">
            <a:extLst>
              <a:ext uri="{FF2B5EF4-FFF2-40B4-BE49-F238E27FC236}">
                <a16:creationId xmlns:a16="http://schemas.microsoft.com/office/drawing/2014/main" id="{95335CF9-549F-B48B-1FDA-4AF9AFEBABB9}"/>
              </a:ext>
            </a:extLst>
          </p:cNvPr>
          <p:cNvCxnSpPr/>
          <p:nvPr/>
        </p:nvCxnSpPr>
        <p:spPr>
          <a:xfrm>
            <a:off x="4038603" y="3657600"/>
            <a:ext cx="2819397" cy="0"/>
          </a:xfrm>
          <a:prstGeom prst="straightConnector1">
            <a:avLst/>
          </a:prstGeom>
          <a:noFill/>
          <a:ln w="12701" cap="flat">
            <a:solidFill>
              <a:srgbClr val="FFFFFF"/>
            </a:solidFill>
            <a:prstDash val="solid"/>
            <a:miter/>
            <a:headEnd type="arrow"/>
          </a:ln>
        </p:spPr>
      </p:cxnSp>
      <p:cxnSp>
        <p:nvCxnSpPr>
          <p:cNvPr id="9" name="Ευθεία γραμμή σύνδεσης 24">
            <a:extLst>
              <a:ext uri="{FF2B5EF4-FFF2-40B4-BE49-F238E27FC236}">
                <a16:creationId xmlns:a16="http://schemas.microsoft.com/office/drawing/2014/main" id="{0C1AF08F-ABB7-079B-717D-8665B34623C6}"/>
              </a:ext>
            </a:extLst>
          </p:cNvPr>
          <p:cNvCxnSpPr/>
          <p:nvPr/>
        </p:nvCxnSpPr>
        <p:spPr>
          <a:xfrm>
            <a:off x="5347648" y="4248146"/>
            <a:ext cx="1523994" cy="0"/>
          </a:xfrm>
          <a:prstGeom prst="straightConnector1">
            <a:avLst/>
          </a:prstGeom>
          <a:noFill/>
          <a:ln w="12701" cap="flat">
            <a:solidFill>
              <a:srgbClr val="FFFFFF"/>
            </a:solidFill>
            <a:prstDash val="solid"/>
            <a:miter/>
            <a:headEnd type="arrow"/>
          </a:ln>
        </p:spPr>
      </p:cxnSp>
      <p:cxnSp>
        <p:nvCxnSpPr>
          <p:cNvPr id="10" name="Ευθεία γραμμή σύνδεσης 25">
            <a:extLst>
              <a:ext uri="{FF2B5EF4-FFF2-40B4-BE49-F238E27FC236}">
                <a16:creationId xmlns:a16="http://schemas.microsoft.com/office/drawing/2014/main" id="{A50A56A4-1A3A-1D93-9616-A4C12B2103B1}"/>
              </a:ext>
            </a:extLst>
          </p:cNvPr>
          <p:cNvCxnSpPr/>
          <p:nvPr/>
        </p:nvCxnSpPr>
        <p:spPr>
          <a:xfrm>
            <a:off x="8229600" y="4419596"/>
            <a:ext cx="457200" cy="0"/>
          </a:xfrm>
          <a:prstGeom prst="straightConnector1">
            <a:avLst/>
          </a:prstGeom>
          <a:noFill/>
          <a:ln w="12701" cap="flat">
            <a:solidFill>
              <a:srgbClr val="FFFFFF"/>
            </a:solidFill>
            <a:prstDash val="solid"/>
            <a:miter/>
            <a:tailEnd type="arrow"/>
          </a:ln>
        </p:spPr>
      </p:cxnSp>
      <p:cxnSp>
        <p:nvCxnSpPr>
          <p:cNvPr id="11" name="Ευθεία γραμμή σύνδεσης 26">
            <a:extLst>
              <a:ext uri="{FF2B5EF4-FFF2-40B4-BE49-F238E27FC236}">
                <a16:creationId xmlns:a16="http://schemas.microsoft.com/office/drawing/2014/main" id="{258A3BB5-9920-A284-C4F3-7273BEE26744}"/>
              </a:ext>
            </a:extLst>
          </p:cNvPr>
          <p:cNvCxnSpPr/>
          <p:nvPr/>
        </p:nvCxnSpPr>
        <p:spPr>
          <a:xfrm>
            <a:off x="3543299" y="3352803"/>
            <a:ext cx="3314701" cy="0"/>
          </a:xfrm>
          <a:prstGeom prst="straightConnector1">
            <a:avLst/>
          </a:prstGeom>
          <a:noFill/>
          <a:ln w="12701" cap="flat">
            <a:solidFill>
              <a:srgbClr val="FFFFFF"/>
            </a:solidFill>
            <a:prstDash val="solid"/>
            <a:miter/>
            <a:headEnd type="arrow"/>
          </a:ln>
        </p:spPr>
      </p:cxnSp>
      <p:cxnSp>
        <p:nvCxnSpPr>
          <p:cNvPr id="12" name="Ευθεία γραμμή σύνδεσης 27">
            <a:extLst>
              <a:ext uri="{FF2B5EF4-FFF2-40B4-BE49-F238E27FC236}">
                <a16:creationId xmlns:a16="http://schemas.microsoft.com/office/drawing/2014/main" id="{71455F84-4D7D-5207-5C27-19A3C8EBD610}"/>
              </a:ext>
            </a:extLst>
          </p:cNvPr>
          <p:cNvCxnSpPr/>
          <p:nvPr/>
        </p:nvCxnSpPr>
        <p:spPr>
          <a:xfrm flipV="1">
            <a:off x="3078574" y="4082155"/>
            <a:ext cx="3793068" cy="24570"/>
          </a:xfrm>
          <a:prstGeom prst="straightConnector1">
            <a:avLst/>
          </a:prstGeom>
          <a:noFill/>
          <a:ln w="12701" cap="flat">
            <a:solidFill>
              <a:srgbClr val="FFFFFF"/>
            </a:solidFill>
            <a:prstDash val="solid"/>
            <a:miter/>
            <a:headEnd type="arrow"/>
          </a:ln>
        </p:spPr>
      </p:cxnSp>
      <p:cxnSp>
        <p:nvCxnSpPr>
          <p:cNvPr id="13" name="Ευθεία γραμμή σύνδεσης 29">
            <a:extLst>
              <a:ext uri="{FF2B5EF4-FFF2-40B4-BE49-F238E27FC236}">
                <a16:creationId xmlns:a16="http://schemas.microsoft.com/office/drawing/2014/main" id="{0909FF75-40CB-80C4-4DEF-83E36D8CC848}"/>
              </a:ext>
            </a:extLst>
          </p:cNvPr>
          <p:cNvCxnSpPr/>
          <p:nvPr/>
        </p:nvCxnSpPr>
        <p:spPr>
          <a:xfrm flipV="1">
            <a:off x="1924053" y="4667454"/>
            <a:ext cx="4933947" cy="13652"/>
          </a:xfrm>
          <a:prstGeom prst="straightConnector1">
            <a:avLst/>
          </a:prstGeom>
          <a:noFill/>
          <a:ln w="12701" cap="flat">
            <a:solidFill>
              <a:srgbClr val="FFFFFF"/>
            </a:solidFill>
            <a:prstDash val="solid"/>
            <a:miter/>
            <a:headEnd type="arrow"/>
          </a:ln>
        </p:spPr>
      </p:cxnSp>
      <p:cxnSp>
        <p:nvCxnSpPr>
          <p:cNvPr id="14" name="Ευθεία γραμμή σύνδεσης 30">
            <a:extLst>
              <a:ext uri="{FF2B5EF4-FFF2-40B4-BE49-F238E27FC236}">
                <a16:creationId xmlns:a16="http://schemas.microsoft.com/office/drawing/2014/main" id="{D4C449F0-04C6-F734-4738-ED55A21D66B1}"/>
              </a:ext>
            </a:extLst>
          </p:cNvPr>
          <p:cNvCxnSpPr/>
          <p:nvPr/>
        </p:nvCxnSpPr>
        <p:spPr>
          <a:xfrm flipV="1">
            <a:off x="1962156" y="5508994"/>
            <a:ext cx="4895844" cy="13652"/>
          </a:xfrm>
          <a:prstGeom prst="straightConnector1">
            <a:avLst/>
          </a:prstGeom>
          <a:noFill/>
          <a:ln w="12701" cap="flat">
            <a:solidFill>
              <a:srgbClr val="FFFFFF"/>
            </a:solidFill>
            <a:prstDash val="solid"/>
            <a:miter/>
            <a:headEnd type="arrow"/>
          </a:ln>
        </p:spPr>
      </p:cxnSp>
      <p:cxnSp>
        <p:nvCxnSpPr>
          <p:cNvPr id="15" name="Ευθεία γραμμή σύνδεσης 31">
            <a:extLst>
              <a:ext uri="{FF2B5EF4-FFF2-40B4-BE49-F238E27FC236}">
                <a16:creationId xmlns:a16="http://schemas.microsoft.com/office/drawing/2014/main" id="{C938D764-A163-69A3-E54E-7945961BA316}"/>
              </a:ext>
            </a:extLst>
          </p:cNvPr>
          <p:cNvCxnSpPr/>
          <p:nvPr/>
        </p:nvCxnSpPr>
        <p:spPr>
          <a:xfrm flipV="1">
            <a:off x="2667003" y="5179563"/>
            <a:ext cx="4190997" cy="13643"/>
          </a:xfrm>
          <a:prstGeom prst="straightConnector1">
            <a:avLst/>
          </a:prstGeom>
          <a:noFill/>
          <a:ln w="12701" cap="flat">
            <a:solidFill>
              <a:srgbClr val="FFFFFF"/>
            </a:solidFill>
            <a:prstDash val="solid"/>
            <a:miter/>
            <a:headEnd type="arrow"/>
          </a:ln>
        </p:spPr>
      </p:cxnSp>
      <p:sp>
        <p:nvSpPr>
          <p:cNvPr id="16" name="Θέση αριθμού διαφάνειας 1">
            <a:extLst>
              <a:ext uri="{FF2B5EF4-FFF2-40B4-BE49-F238E27FC236}">
                <a16:creationId xmlns:a16="http://schemas.microsoft.com/office/drawing/2014/main" id="{40BD32D6-2CF7-4C65-5FFA-86C4A0C32612}"/>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F8BA9D2-B793-9C48-A9CC-4B3500CE3039}" type="slidenum">
              <a:rPr/>
              <a:t>26</a:t>
            </a:fld>
            <a:endParaRPr lang="en-US" sz="1000" b="0" i="0" u="none" strike="noStrike" kern="1200" cap="none" spc="0" baseline="0">
              <a:solidFill>
                <a:srgbClr val="898989"/>
              </a:solidFill>
              <a:uFillTx/>
              <a:latin typeface="Calibri" pitchFamily="34"/>
              <a:cs typeface="Arial" pitchFamily="34"/>
            </a:endParaRPr>
          </a:p>
        </p:txBody>
      </p:sp>
      <p:pic>
        <p:nvPicPr>
          <p:cNvPr id="17" name="Εικόνα 3">
            <a:extLst>
              <a:ext uri="{FF2B5EF4-FFF2-40B4-BE49-F238E27FC236}">
                <a16:creationId xmlns:a16="http://schemas.microsoft.com/office/drawing/2014/main" id="{56E54376-0C09-7444-2944-8D6B30FFA16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57">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43F22368-C9D7-A91A-FF1A-1EA97FA90AD3}"/>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9205073-8352-0D48-9068-3C419F1F9F7C}" type="slidenum">
              <a:rPr/>
              <a:t>27</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24">
            <a:extLst>
              <a:ext uri="{FF2B5EF4-FFF2-40B4-BE49-F238E27FC236}">
                <a16:creationId xmlns:a16="http://schemas.microsoft.com/office/drawing/2014/main" id="{059E2D1C-D9C6-341D-426D-D7F8D7E5847A}"/>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3B90935E-9651-A2FD-3A71-5DF0020B2B9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15EDA1BD-76BE-31D2-9147-84C04E875C96}"/>
              </a:ext>
            </a:extLst>
          </p:cNvPr>
          <p:cNvSpPr txBox="1"/>
          <p:nvPr/>
        </p:nvSpPr>
        <p:spPr>
          <a:xfrm>
            <a:off x="1066803" y="2025652"/>
            <a:ext cx="7315200" cy="369883"/>
          </a:xfrm>
          <a:prstGeom prst="rect">
            <a:avLst/>
          </a:prstGeom>
          <a:solidFill>
            <a:srgbClr val="FFFFFF"/>
          </a:solidFill>
          <a:ln cap="flat">
            <a:noFill/>
          </a:ln>
        </p:spPr>
        <p:txBody>
          <a:bodyPr vert="horz" wrap="square" lIns="539998" tIns="35999" rIns="0" bIns="0" anchor="t" anchorCtr="0" compatLnSpc="1">
            <a:noAutofit/>
          </a:bodyPr>
          <a:lstStyle/>
          <a:p>
            <a:pPr marL="0" marR="0" lvl="0" indent="0" algn="l" defTabSz="914400" rtl="0" fontAlgn="auto" hangingPunct="0">
              <a:lnSpc>
                <a:spcPct val="200000"/>
              </a:lnSpc>
              <a:spcBef>
                <a:spcPts val="300"/>
              </a:spcBef>
              <a:spcAft>
                <a:spcPts val="0"/>
              </a:spcAft>
              <a:buNone/>
              <a:tabLst/>
              <a:defRPr sz="1800" b="0" i="0" u="none" strike="noStrike" kern="0" cap="none" spc="0" baseline="0">
                <a:solidFill>
                  <a:srgbClr val="000000"/>
                </a:solidFill>
                <a:uFillTx/>
              </a:defRPr>
            </a:pPr>
            <a:r>
              <a:rPr lang="el-GR" sz="1100" b="0" i="0" u="none" strike="noStrike" kern="1200" cap="none" spc="0" baseline="0">
                <a:solidFill>
                  <a:srgbClr val="404040"/>
                </a:solidFill>
                <a:uFillTx/>
                <a:latin typeface="Calibri" pitchFamily="34"/>
                <a:cs typeface="Calibri" pitchFamily="34"/>
              </a:rPr>
              <a:t>Κτήριο Συμβουλίου-Συγκλήτου «Αναστάσιος Γ. Λεβέντης»</a:t>
            </a:r>
            <a:endParaRPr lang="el-GR" sz="1050" b="0" i="0" u="none" strike="noStrike" kern="1200" cap="none" spc="0" baseline="0">
              <a:solidFill>
                <a:srgbClr val="404040"/>
              </a:solidFill>
              <a:uFillTx/>
              <a:latin typeface="Calibri" pitchFamily="34"/>
              <a:cs typeface="Calibri" pitchFamily="34"/>
            </a:endParaRPr>
          </a:p>
        </p:txBody>
      </p:sp>
      <p:sp>
        <p:nvSpPr>
          <p:cNvPr id="6" name="TextBox 9">
            <a:extLst>
              <a:ext uri="{FF2B5EF4-FFF2-40B4-BE49-F238E27FC236}">
                <a16:creationId xmlns:a16="http://schemas.microsoft.com/office/drawing/2014/main" id="{84061C90-DCBF-0166-63D1-23775A904AE5}"/>
              </a:ext>
            </a:extLst>
          </p:cNvPr>
          <p:cNvSpPr txBox="1"/>
          <p:nvPr/>
        </p:nvSpPr>
        <p:spPr>
          <a:xfrm>
            <a:off x="1066803" y="1447796"/>
            <a:ext cx="6553203" cy="36988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Επικοινωνία</a:t>
            </a:r>
            <a:endParaRPr lang="en-US" sz="2400" b="0" i="0" u="none" strike="noStrike" kern="1200" cap="none" spc="0" baseline="0">
              <a:solidFill>
                <a:srgbClr val="404040"/>
              </a:solidFill>
              <a:uFillTx/>
              <a:latin typeface="Calibri Light" pitchFamily="34"/>
              <a:cs typeface="Calibri Light" pitchFamily="34"/>
            </a:endParaRPr>
          </a:p>
        </p:txBody>
      </p:sp>
      <p:sp>
        <p:nvSpPr>
          <p:cNvPr id="7" name="Rectangle 4">
            <a:extLst>
              <a:ext uri="{FF2B5EF4-FFF2-40B4-BE49-F238E27FC236}">
                <a16:creationId xmlns:a16="http://schemas.microsoft.com/office/drawing/2014/main" id="{9FF9B663-7FC3-FCFB-1951-0BAFF2F6EE42}"/>
              </a:ext>
            </a:extLst>
          </p:cNvPr>
          <p:cNvSpPr txBox="1"/>
          <p:nvPr/>
        </p:nvSpPr>
        <p:spPr>
          <a:xfrm>
            <a:off x="1066803" y="2395535"/>
            <a:ext cx="7315200" cy="368302"/>
          </a:xfrm>
          <a:prstGeom prst="rect">
            <a:avLst/>
          </a:prstGeom>
          <a:solidFill>
            <a:srgbClr val="FFFFFF"/>
          </a:solidFill>
          <a:ln cap="flat">
            <a:noFill/>
          </a:ln>
        </p:spPr>
        <p:txBody>
          <a:bodyPr vert="horz" wrap="square" lIns="539998" tIns="0" rIns="0" bIns="0" anchor="t" anchorCtr="0" compatLnSpc="1">
            <a:noAutofit/>
          </a:bodyPr>
          <a:lstStyle/>
          <a:p>
            <a:pPr marL="0" marR="0" lvl="0" indent="0" algn="l"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100" b="0" i="0" u="none" strike="noStrike" kern="1200" cap="none" spc="0" baseline="0">
                <a:solidFill>
                  <a:srgbClr val="404040"/>
                </a:solidFill>
                <a:uFillTx/>
                <a:latin typeface="Calibri" pitchFamily="34"/>
                <a:cs typeface="Calibri" pitchFamily="34"/>
              </a:rPr>
              <a:t>Λεωφ. Πανεπιστηµίου 1, 2109 Αγλαντζιά, Λευκωσία</a:t>
            </a:r>
            <a:endParaRPr lang="el-GR" sz="1050" b="1" i="0" u="none" strike="noStrike" kern="1200" cap="none" spc="0" baseline="0">
              <a:solidFill>
                <a:srgbClr val="F7921C"/>
              </a:solidFill>
              <a:uFillTx/>
              <a:latin typeface="Calibri" pitchFamily="34"/>
              <a:cs typeface="Calibri" pitchFamily="34"/>
            </a:endParaRPr>
          </a:p>
        </p:txBody>
      </p:sp>
      <p:sp>
        <p:nvSpPr>
          <p:cNvPr id="8" name="Rectangle 4">
            <a:extLst>
              <a:ext uri="{FF2B5EF4-FFF2-40B4-BE49-F238E27FC236}">
                <a16:creationId xmlns:a16="http://schemas.microsoft.com/office/drawing/2014/main" id="{00E2438A-0568-A262-0130-833E9BF3D262}"/>
              </a:ext>
            </a:extLst>
          </p:cNvPr>
          <p:cNvSpPr txBox="1"/>
          <p:nvPr/>
        </p:nvSpPr>
        <p:spPr>
          <a:xfrm>
            <a:off x="1066803" y="2759073"/>
            <a:ext cx="7315200" cy="369883"/>
          </a:xfrm>
          <a:prstGeom prst="rect">
            <a:avLst/>
          </a:prstGeom>
          <a:solidFill>
            <a:srgbClr val="F9F5EC"/>
          </a:solidFill>
          <a:ln cap="flat">
            <a:noFill/>
          </a:ln>
        </p:spPr>
        <p:txBody>
          <a:bodyPr vert="horz" wrap="square" lIns="539998" tIns="35999" rIns="0" bIns="0" anchor="t" anchorCtr="0" compatLnSpc="1">
            <a:noAutofit/>
          </a:bodyPr>
          <a:lstStyle/>
          <a:p>
            <a:pPr marL="0" marR="0" lvl="0" indent="0" algn="l" defTabSz="914400" rtl="0" fontAlgn="auto" hangingPunct="0">
              <a:lnSpc>
                <a:spcPct val="150000"/>
              </a:lnSpc>
              <a:spcBef>
                <a:spcPts val="300"/>
              </a:spcBef>
              <a:spcAft>
                <a:spcPts val="0"/>
              </a:spcAft>
              <a:buNone/>
              <a:tabLst/>
              <a:defRPr sz="1800" b="0" i="0" u="none" strike="noStrike" kern="0" cap="none" spc="0" baseline="0">
                <a:solidFill>
                  <a:srgbClr val="000000"/>
                </a:solidFill>
                <a:uFillTx/>
              </a:defRPr>
            </a:pPr>
            <a:r>
              <a:rPr lang="en-US" sz="1050" b="0" i="0" u="none" strike="noStrike" kern="1200" cap="none" spc="0" baseline="0">
                <a:solidFill>
                  <a:srgbClr val="404040"/>
                </a:solidFill>
                <a:uFillTx/>
                <a:latin typeface="Calibri" pitchFamily="34"/>
                <a:cs typeface="Calibri" pitchFamily="34"/>
                <a:hlinkClick r:id="rId4"/>
              </a:rPr>
              <a:t>https://www.ucy.ac.cy/</a:t>
            </a:r>
            <a:endParaRPr lang="el-GR" sz="1050" b="0" i="0" u="none" strike="noStrike" kern="1200" cap="none" spc="0" baseline="0">
              <a:solidFill>
                <a:srgbClr val="404040"/>
              </a:solidFill>
              <a:uFillTx/>
              <a:latin typeface="Calibri" pitchFamily="34"/>
              <a:cs typeface="Calibri" pitchFamily="34"/>
            </a:endParaRPr>
          </a:p>
        </p:txBody>
      </p:sp>
      <p:sp>
        <p:nvSpPr>
          <p:cNvPr id="9" name="Rectangle 4">
            <a:extLst>
              <a:ext uri="{FF2B5EF4-FFF2-40B4-BE49-F238E27FC236}">
                <a16:creationId xmlns:a16="http://schemas.microsoft.com/office/drawing/2014/main" id="{CBD52DAA-4315-F964-01A3-07C31CE2818E}"/>
              </a:ext>
            </a:extLst>
          </p:cNvPr>
          <p:cNvSpPr txBox="1"/>
          <p:nvPr/>
        </p:nvSpPr>
        <p:spPr>
          <a:xfrm>
            <a:off x="1066803" y="3128967"/>
            <a:ext cx="7315200" cy="368302"/>
          </a:xfrm>
          <a:prstGeom prst="rect">
            <a:avLst/>
          </a:prstGeom>
          <a:solidFill>
            <a:srgbClr val="FFFFFF"/>
          </a:solidFill>
          <a:ln cap="flat">
            <a:noFill/>
          </a:ln>
        </p:spPr>
        <p:txBody>
          <a:bodyPr vert="horz" wrap="square" lIns="539998" tIns="35999" rIns="0" bIns="0" anchor="t" anchorCtr="0" compatLnSpc="1">
            <a:noAutofit/>
          </a:bodyPr>
          <a:lstStyle/>
          <a:p>
            <a:pPr marL="0" marR="0" lvl="0" indent="0" algn="l" defTabSz="914400" rtl="0" fontAlgn="auto" hangingPunct="0">
              <a:lnSpc>
                <a:spcPct val="150000"/>
              </a:lnSpc>
              <a:spcBef>
                <a:spcPts val="300"/>
              </a:spcBef>
              <a:spcAft>
                <a:spcPts val="0"/>
              </a:spcAft>
              <a:buNone/>
              <a:tabLst/>
              <a:defRPr sz="1800" b="0" i="0" u="none" strike="noStrike" kern="0" cap="none" spc="0" baseline="0">
                <a:solidFill>
                  <a:srgbClr val="000000"/>
                </a:solidFill>
                <a:uFillTx/>
              </a:defRPr>
            </a:pPr>
            <a:r>
              <a:rPr lang="el-GR" sz="1050" b="0" i="0" u="none" strike="noStrike" kern="1200" cap="none" spc="0" baseline="0">
                <a:solidFill>
                  <a:srgbClr val="404040"/>
                </a:solidFill>
                <a:uFillTx/>
                <a:latin typeface="Calibri" pitchFamily="34"/>
                <a:cs typeface="Calibri" pitchFamily="34"/>
              </a:rPr>
              <a:t>(+357) 22894000</a:t>
            </a:r>
          </a:p>
          <a:p>
            <a:pPr marL="0" marR="0" lvl="0" indent="0" algn="l" defTabSz="914400" rtl="0" fontAlgn="auto" hangingPunct="0">
              <a:lnSpc>
                <a:spcPct val="150000"/>
              </a:lnSpc>
              <a:spcBef>
                <a:spcPts val="300"/>
              </a:spcBef>
              <a:spcAft>
                <a:spcPts val="0"/>
              </a:spcAft>
              <a:buNone/>
              <a:tabLst/>
              <a:defRPr sz="1800" b="0" i="0" u="none" strike="noStrike" kern="0" cap="none" spc="0" baseline="0">
                <a:solidFill>
                  <a:srgbClr val="000000"/>
                </a:solidFill>
                <a:uFillTx/>
              </a:defRPr>
            </a:pPr>
            <a:endParaRPr lang="el-GR" sz="1050" b="1" i="0" u="none" strike="noStrike" kern="1200" cap="none" spc="0" baseline="0">
              <a:solidFill>
                <a:srgbClr val="F7921C"/>
              </a:solidFill>
              <a:uFillTx/>
              <a:latin typeface="Calibri" pitchFamily="34"/>
              <a:cs typeface="Calibri" pitchFamily="34"/>
            </a:endParaRPr>
          </a:p>
        </p:txBody>
      </p:sp>
      <p:sp>
        <p:nvSpPr>
          <p:cNvPr id="10" name="Rectangle 4">
            <a:extLst>
              <a:ext uri="{FF2B5EF4-FFF2-40B4-BE49-F238E27FC236}">
                <a16:creationId xmlns:a16="http://schemas.microsoft.com/office/drawing/2014/main" id="{14D85183-46D6-8EE5-D424-68DB018A5BAA}"/>
              </a:ext>
            </a:extLst>
          </p:cNvPr>
          <p:cNvSpPr txBox="1"/>
          <p:nvPr/>
        </p:nvSpPr>
        <p:spPr>
          <a:xfrm>
            <a:off x="1066803" y="3492495"/>
            <a:ext cx="7315200" cy="369883"/>
          </a:xfrm>
          <a:prstGeom prst="rect">
            <a:avLst/>
          </a:prstGeom>
          <a:solidFill>
            <a:srgbClr val="F9F5EC"/>
          </a:solidFill>
          <a:ln cap="flat">
            <a:noFill/>
          </a:ln>
        </p:spPr>
        <p:txBody>
          <a:bodyPr vert="horz" wrap="square" lIns="539998" tIns="35999" rIns="0" bIns="0" anchor="t" anchorCtr="0" compatLnSpc="1">
            <a:noAutofit/>
          </a:bodyPr>
          <a:lstStyle/>
          <a:p>
            <a:pPr marL="0" marR="0" lvl="0" indent="0" algn="l" defTabSz="914400" rtl="0" fontAlgn="auto" hangingPunct="0">
              <a:lnSpc>
                <a:spcPct val="150000"/>
              </a:lnSpc>
              <a:spcBef>
                <a:spcPts val="300"/>
              </a:spcBef>
              <a:spcAft>
                <a:spcPts val="0"/>
              </a:spcAft>
              <a:buNone/>
              <a:tabLst/>
              <a:defRPr sz="1800" b="0" i="0" u="none" strike="noStrike" kern="0" cap="none" spc="0" baseline="0">
                <a:solidFill>
                  <a:srgbClr val="000000"/>
                </a:solidFill>
                <a:uFillTx/>
              </a:defRPr>
            </a:pPr>
            <a:r>
              <a:rPr lang="en-GB" sz="1050" b="0" i="0" u="none" strike="noStrike" kern="1200" cap="none" spc="0" baseline="0">
                <a:solidFill>
                  <a:srgbClr val="404040"/>
                </a:solidFill>
                <a:uFillTx/>
                <a:latin typeface="Calibri" pitchFamily="34"/>
                <a:cs typeface="Calibri" pitchFamily="34"/>
                <a:hlinkClick r:id="rId5"/>
              </a:rPr>
              <a:t>info@ucy.ac.cy</a:t>
            </a:r>
            <a:endParaRPr lang="en-GB" sz="1050" b="0" i="0" u="none" strike="noStrike" kern="1200" cap="none" spc="0" baseline="0">
              <a:solidFill>
                <a:srgbClr val="404040"/>
              </a:solidFill>
              <a:uFillTx/>
              <a:latin typeface="Calibri" pitchFamily="34"/>
              <a:cs typeface="Calibri" pitchFamily="34"/>
            </a:endParaRPr>
          </a:p>
        </p:txBody>
      </p:sp>
      <p:sp>
        <p:nvSpPr>
          <p:cNvPr id="11" name="Rectangle 4">
            <a:extLst>
              <a:ext uri="{FF2B5EF4-FFF2-40B4-BE49-F238E27FC236}">
                <a16:creationId xmlns:a16="http://schemas.microsoft.com/office/drawing/2014/main" id="{A414914E-8FAC-3B38-5112-7F9B7F674A08}"/>
              </a:ext>
            </a:extLst>
          </p:cNvPr>
          <p:cNvSpPr txBox="1"/>
          <p:nvPr/>
        </p:nvSpPr>
        <p:spPr>
          <a:xfrm>
            <a:off x="1066803" y="3862389"/>
            <a:ext cx="7315200" cy="368302"/>
          </a:xfrm>
          <a:prstGeom prst="rect">
            <a:avLst/>
          </a:prstGeom>
          <a:solidFill>
            <a:srgbClr val="FFFFFF"/>
          </a:solidFill>
          <a:ln cap="flat">
            <a:noFill/>
          </a:ln>
        </p:spPr>
        <p:txBody>
          <a:bodyPr vert="horz" wrap="square" lIns="539998" tIns="35999" rIns="0" bIns="0" anchor="t" anchorCtr="0" compatLnSpc="1">
            <a:noAutofit/>
          </a:bodyPr>
          <a:lstStyle/>
          <a:p>
            <a:pPr marL="0" marR="0" lvl="0" indent="0" algn="l" defTabSz="914400" rtl="0" fontAlgn="auto" hangingPunct="0">
              <a:lnSpc>
                <a:spcPct val="150000"/>
              </a:lnSpc>
              <a:spcBef>
                <a:spcPts val="300"/>
              </a:spcBef>
              <a:spcAft>
                <a:spcPts val="0"/>
              </a:spcAft>
              <a:buNone/>
              <a:tabLst/>
              <a:defRPr sz="1800" b="0" i="0" u="none" strike="noStrike" kern="0" cap="none" spc="0" baseline="0">
                <a:solidFill>
                  <a:srgbClr val="000000"/>
                </a:solidFill>
                <a:uFillTx/>
              </a:defRPr>
            </a:pPr>
            <a:r>
              <a:rPr lang="en-GB" sz="1050" b="0" i="0" u="none" strike="noStrike" kern="1200" cap="none" spc="0" baseline="0">
                <a:solidFill>
                  <a:srgbClr val="404040"/>
                </a:solidFill>
                <a:uFillTx/>
                <a:latin typeface="Calibri" pitchFamily="34"/>
                <a:cs typeface="Calibri" pitchFamily="34"/>
                <a:hlinkClick r:id="rId6"/>
              </a:rPr>
              <a:t>/UniversityOfCyprus </a:t>
            </a:r>
            <a:endParaRPr lang="en-GB" sz="1050" b="0" i="0" u="none" strike="noStrike" kern="1200" cap="none" spc="0" baseline="0">
              <a:solidFill>
                <a:srgbClr val="404040"/>
              </a:solidFill>
              <a:uFillTx/>
              <a:latin typeface="Calibri" pitchFamily="34"/>
              <a:cs typeface="Calibri" pitchFamily="34"/>
            </a:endParaRPr>
          </a:p>
        </p:txBody>
      </p:sp>
      <p:sp>
        <p:nvSpPr>
          <p:cNvPr id="12" name="Rectangle 4">
            <a:extLst>
              <a:ext uri="{FF2B5EF4-FFF2-40B4-BE49-F238E27FC236}">
                <a16:creationId xmlns:a16="http://schemas.microsoft.com/office/drawing/2014/main" id="{E8BB4B03-949C-E5B8-EA02-69398B02E16C}"/>
              </a:ext>
            </a:extLst>
          </p:cNvPr>
          <p:cNvSpPr txBox="1"/>
          <p:nvPr/>
        </p:nvSpPr>
        <p:spPr>
          <a:xfrm>
            <a:off x="1066803" y="4225927"/>
            <a:ext cx="7315200" cy="369883"/>
          </a:xfrm>
          <a:prstGeom prst="rect">
            <a:avLst/>
          </a:prstGeom>
          <a:solidFill>
            <a:srgbClr val="F9F5EC"/>
          </a:solidFill>
          <a:ln cap="flat">
            <a:noFill/>
          </a:ln>
        </p:spPr>
        <p:txBody>
          <a:bodyPr vert="horz" wrap="square" lIns="539998" tIns="35999" rIns="0" bIns="0" anchor="t" anchorCtr="0" compatLnSpc="1">
            <a:noAutofit/>
          </a:bodyPr>
          <a:lstStyle/>
          <a:p>
            <a:pPr marL="0" marR="0" lvl="0" indent="0" algn="l" defTabSz="914400" rtl="0" fontAlgn="auto" hangingPunct="0">
              <a:lnSpc>
                <a:spcPct val="150000"/>
              </a:lnSpc>
              <a:spcBef>
                <a:spcPts val="300"/>
              </a:spcBef>
              <a:spcAft>
                <a:spcPts val="0"/>
              </a:spcAft>
              <a:buNone/>
              <a:tabLst/>
              <a:defRPr sz="1800" b="0" i="0" u="none" strike="noStrike" kern="0" cap="none" spc="0" baseline="0">
                <a:solidFill>
                  <a:srgbClr val="000000"/>
                </a:solidFill>
                <a:uFillTx/>
              </a:defRPr>
            </a:pPr>
            <a:r>
              <a:rPr lang="en-GB" sz="1050" b="0" i="0" u="none" strike="noStrike" kern="1200" cap="none" spc="0" baseline="0">
                <a:solidFill>
                  <a:srgbClr val="404040"/>
                </a:solidFill>
                <a:uFillTx/>
                <a:latin typeface="Calibri" pitchFamily="34"/>
                <a:cs typeface="Calibri" pitchFamily="34"/>
                <a:hlinkClick r:id="rId7"/>
              </a:rPr>
              <a:t>/UniversityOfCyprus </a:t>
            </a:r>
            <a:endParaRPr lang="en-GB" sz="1050" b="0" i="0" u="none" strike="noStrike" kern="1200" cap="none" spc="0" baseline="0">
              <a:solidFill>
                <a:srgbClr val="404040"/>
              </a:solidFill>
              <a:uFillTx/>
              <a:latin typeface="Calibri" pitchFamily="34"/>
              <a:cs typeface="Calibri" pitchFamily="34"/>
            </a:endParaRPr>
          </a:p>
        </p:txBody>
      </p:sp>
      <p:sp>
        <p:nvSpPr>
          <p:cNvPr id="13" name="Rectangle 4">
            <a:extLst>
              <a:ext uri="{FF2B5EF4-FFF2-40B4-BE49-F238E27FC236}">
                <a16:creationId xmlns:a16="http://schemas.microsoft.com/office/drawing/2014/main" id="{6C5BD7EE-84F7-F9E0-9400-02FADCD61CC8}"/>
              </a:ext>
            </a:extLst>
          </p:cNvPr>
          <p:cNvSpPr txBox="1"/>
          <p:nvPr/>
        </p:nvSpPr>
        <p:spPr>
          <a:xfrm>
            <a:off x="1066803" y="4595810"/>
            <a:ext cx="7315200" cy="368302"/>
          </a:xfrm>
          <a:prstGeom prst="rect">
            <a:avLst/>
          </a:prstGeom>
          <a:solidFill>
            <a:srgbClr val="FFFFFF"/>
          </a:solidFill>
          <a:ln cap="flat">
            <a:noFill/>
          </a:ln>
        </p:spPr>
        <p:txBody>
          <a:bodyPr vert="horz" wrap="square" lIns="539998" tIns="35999" rIns="0" bIns="0" anchor="t" anchorCtr="0" compatLnSpc="1">
            <a:noAutofit/>
          </a:bodyPr>
          <a:lstStyle/>
          <a:p>
            <a:pPr marL="0" marR="0" lvl="0" indent="0" algn="l" defTabSz="914400" rtl="0" fontAlgn="auto" hangingPunct="0">
              <a:lnSpc>
                <a:spcPct val="150000"/>
              </a:lnSpc>
              <a:spcBef>
                <a:spcPts val="300"/>
              </a:spcBef>
              <a:spcAft>
                <a:spcPts val="0"/>
              </a:spcAft>
              <a:buNone/>
              <a:tabLst/>
              <a:defRPr sz="1800" b="0" i="0" u="none" strike="noStrike" kern="0" cap="none" spc="0" baseline="0">
                <a:solidFill>
                  <a:srgbClr val="000000"/>
                </a:solidFill>
                <a:uFillTx/>
              </a:defRPr>
            </a:pPr>
            <a:r>
              <a:rPr lang="en-GB" sz="1050" b="0" i="0" u="none" strike="noStrike" kern="1200" cap="none" spc="0" baseline="0">
                <a:solidFill>
                  <a:srgbClr val="404040"/>
                </a:solidFill>
                <a:uFillTx/>
                <a:latin typeface="Calibri" pitchFamily="34"/>
                <a:cs typeface="Calibri" pitchFamily="34"/>
                <a:hlinkClick r:id="rId8"/>
              </a:rPr>
              <a:t>/UniversityOfCyprus </a:t>
            </a:r>
            <a:endParaRPr lang="en-GB" sz="1050" b="0" i="0" u="none" strike="noStrike" kern="1200" cap="none" spc="0" baseline="0">
              <a:solidFill>
                <a:srgbClr val="404040"/>
              </a:solidFill>
              <a:uFillTx/>
              <a:latin typeface="Calibri" pitchFamily="34"/>
              <a:cs typeface="Calibri" pitchFamily="34"/>
            </a:endParaRPr>
          </a:p>
        </p:txBody>
      </p:sp>
      <p:sp>
        <p:nvSpPr>
          <p:cNvPr id="14" name="Rectangle 4">
            <a:extLst>
              <a:ext uri="{FF2B5EF4-FFF2-40B4-BE49-F238E27FC236}">
                <a16:creationId xmlns:a16="http://schemas.microsoft.com/office/drawing/2014/main" id="{4DB7C504-B23B-D91E-58B7-52E5431DBCCF}"/>
              </a:ext>
            </a:extLst>
          </p:cNvPr>
          <p:cNvSpPr txBox="1"/>
          <p:nvPr/>
        </p:nvSpPr>
        <p:spPr>
          <a:xfrm>
            <a:off x="1066803" y="4959348"/>
            <a:ext cx="7315200" cy="369883"/>
          </a:xfrm>
          <a:prstGeom prst="rect">
            <a:avLst/>
          </a:prstGeom>
          <a:solidFill>
            <a:srgbClr val="F9F5EC"/>
          </a:solidFill>
          <a:ln cap="flat">
            <a:noFill/>
          </a:ln>
        </p:spPr>
        <p:txBody>
          <a:bodyPr vert="horz" wrap="square" lIns="539998" tIns="35999" rIns="0" bIns="0" anchor="t" anchorCtr="0" compatLnSpc="1">
            <a:noAutofit/>
          </a:bodyPr>
          <a:lstStyle/>
          <a:p>
            <a:pPr marL="0" marR="0" lvl="0" indent="0" algn="l" defTabSz="914400" rtl="0" fontAlgn="auto" hangingPunct="0">
              <a:lnSpc>
                <a:spcPct val="150000"/>
              </a:lnSpc>
              <a:spcBef>
                <a:spcPts val="300"/>
              </a:spcBef>
              <a:spcAft>
                <a:spcPts val="0"/>
              </a:spcAft>
              <a:buNone/>
              <a:tabLst/>
              <a:defRPr sz="1800" b="0" i="0" u="none" strike="noStrike" kern="0" cap="none" spc="0" baseline="0">
                <a:solidFill>
                  <a:srgbClr val="000000"/>
                </a:solidFill>
                <a:uFillTx/>
              </a:defRPr>
            </a:pPr>
            <a:r>
              <a:rPr lang="en-GB" sz="1050" b="0" i="0" u="none" strike="noStrike" kern="1200" cap="none" spc="0" baseline="0">
                <a:solidFill>
                  <a:srgbClr val="404040"/>
                </a:solidFill>
                <a:uFillTx/>
                <a:latin typeface="Calibri" pitchFamily="34"/>
                <a:cs typeface="Calibri" pitchFamily="34"/>
                <a:hlinkClick r:id="rId9"/>
              </a:rPr>
              <a:t>/UCYOfficial</a:t>
            </a:r>
            <a:endParaRPr lang="en-GB" sz="1050" b="0" i="0" u="none" strike="noStrike" kern="1200" cap="none" spc="0" baseline="0">
              <a:solidFill>
                <a:srgbClr val="404040"/>
              </a:solidFill>
              <a:uFillTx/>
              <a:latin typeface="Calibri" pitchFamily="34"/>
              <a:cs typeface="Calibri" pitchFamily="34"/>
            </a:endParaRPr>
          </a:p>
        </p:txBody>
      </p:sp>
      <p:sp>
        <p:nvSpPr>
          <p:cNvPr id="15" name="Rectangle 4">
            <a:extLst>
              <a:ext uri="{FF2B5EF4-FFF2-40B4-BE49-F238E27FC236}">
                <a16:creationId xmlns:a16="http://schemas.microsoft.com/office/drawing/2014/main" id="{D0666A39-9F8A-E41D-C634-B7E1E12A5652}"/>
              </a:ext>
            </a:extLst>
          </p:cNvPr>
          <p:cNvSpPr txBox="1"/>
          <p:nvPr/>
        </p:nvSpPr>
        <p:spPr>
          <a:xfrm>
            <a:off x="1066803" y="5324478"/>
            <a:ext cx="7315200" cy="368302"/>
          </a:xfrm>
          <a:prstGeom prst="rect">
            <a:avLst/>
          </a:prstGeom>
          <a:solidFill>
            <a:srgbClr val="FFFFFF"/>
          </a:solidFill>
          <a:ln cap="flat">
            <a:noFill/>
          </a:ln>
        </p:spPr>
        <p:txBody>
          <a:bodyPr vert="horz" wrap="square" lIns="539998" tIns="35999" rIns="0" bIns="0" anchor="t" anchorCtr="0" compatLnSpc="1">
            <a:noAutofit/>
          </a:bodyPr>
          <a:lstStyle/>
          <a:p>
            <a:pPr marL="0" marR="0" lvl="0" indent="0" algn="l" defTabSz="914400" rtl="0" fontAlgn="auto" hangingPunct="0">
              <a:lnSpc>
                <a:spcPct val="150000"/>
              </a:lnSpc>
              <a:spcBef>
                <a:spcPts val="300"/>
              </a:spcBef>
              <a:spcAft>
                <a:spcPts val="0"/>
              </a:spcAft>
              <a:buNone/>
              <a:tabLst/>
              <a:defRPr sz="1800" b="0" i="0" u="none" strike="noStrike" kern="0" cap="none" spc="0" baseline="0">
                <a:solidFill>
                  <a:srgbClr val="000000"/>
                </a:solidFill>
                <a:uFillTx/>
              </a:defRPr>
            </a:pPr>
            <a:r>
              <a:rPr lang="en-GB" sz="1050" b="0" i="0" u="none" strike="noStrike" kern="1200" cap="none" spc="0" baseline="0" dirty="0">
                <a:solidFill>
                  <a:srgbClr val="404040"/>
                </a:solidFill>
                <a:uFillTx/>
                <a:latin typeface="Calibri" pitchFamily="34"/>
                <a:cs typeface="Calibri" pitchFamily="34"/>
                <a:hlinkClick r:id="rId10"/>
              </a:rPr>
              <a:t>/school/university-of-cyprus/</a:t>
            </a:r>
            <a:endParaRPr lang="en-GB" sz="1050" b="0" i="0" u="none" strike="noStrike" kern="1200" cap="none" spc="0" baseline="0" dirty="0">
              <a:solidFill>
                <a:srgbClr val="404040"/>
              </a:solidFill>
              <a:uFillTx/>
              <a:latin typeface="Calibri" pitchFamily="34"/>
              <a:cs typeface="Calibri" pitchFamily="34"/>
            </a:endParaRPr>
          </a:p>
        </p:txBody>
      </p:sp>
      <p:pic>
        <p:nvPicPr>
          <p:cNvPr id="17" name="Εικόνα 2">
            <a:extLst>
              <a:ext uri="{FF2B5EF4-FFF2-40B4-BE49-F238E27FC236}">
                <a16:creationId xmlns:a16="http://schemas.microsoft.com/office/drawing/2014/main" id="{5F7FC040-ABAD-D427-802B-5ACE6D0C34D4}"/>
              </a:ext>
            </a:extLst>
          </p:cNvPr>
          <p:cNvPicPr>
            <a:picLocks noChangeAspect="1"/>
          </p:cNvPicPr>
          <p:nvPr/>
        </p:nvPicPr>
        <p:blipFill>
          <a:blip r:embed="rId11"/>
          <a:srcRect/>
          <a:stretch>
            <a:fillRect/>
          </a:stretch>
        </p:blipFill>
        <p:spPr>
          <a:xfrm>
            <a:off x="1219196" y="2281235"/>
            <a:ext cx="190496" cy="190496"/>
          </a:xfrm>
          <a:prstGeom prst="rect">
            <a:avLst/>
          </a:prstGeom>
          <a:noFill/>
          <a:ln cap="flat">
            <a:noFill/>
          </a:ln>
        </p:spPr>
      </p:pic>
      <p:pic>
        <p:nvPicPr>
          <p:cNvPr id="18" name="Εικόνα 3">
            <a:extLst>
              <a:ext uri="{FF2B5EF4-FFF2-40B4-BE49-F238E27FC236}">
                <a16:creationId xmlns:a16="http://schemas.microsoft.com/office/drawing/2014/main" id="{2577C306-3B6B-B6F8-6A5D-2762E811F0A7}"/>
              </a:ext>
            </a:extLst>
          </p:cNvPr>
          <p:cNvPicPr>
            <a:picLocks noChangeAspect="1"/>
          </p:cNvPicPr>
          <p:nvPr/>
        </p:nvPicPr>
        <p:blipFill>
          <a:blip r:embed="rId12"/>
          <a:srcRect/>
          <a:stretch>
            <a:fillRect/>
          </a:stretch>
        </p:blipFill>
        <p:spPr>
          <a:xfrm>
            <a:off x="1219196" y="2852735"/>
            <a:ext cx="190496" cy="190496"/>
          </a:xfrm>
          <a:prstGeom prst="rect">
            <a:avLst/>
          </a:prstGeom>
          <a:noFill/>
          <a:ln cap="flat">
            <a:noFill/>
          </a:ln>
        </p:spPr>
      </p:pic>
      <p:pic>
        <p:nvPicPr>
          <p:cNvPr id="19" name="Εικόνα 4">
            <a:extLst>
              <a:ext uri="{FF2B5EF4-FFF2-40B4-BE49-F238E27FC236}">
                <a16:creationId xmlns:a16="http://schemas.microsoft.com/office/drawing/2014/main" id="{62C8FD7D-7C5A-C6C2-20F4-109A9B2746B4}"/>
              </a:ext>
            </a:extLst>
          </p:cNvPr>
          <p:cNvPicPr>
            <a:picLocks noChangeAspect="1"/>
          </p:cNvPicPr>
          <p:nvPr/>
        </p:nvPicPr>
        <p:blipFill>
          <a:blip r:embed="rId13"/>
          <a:srcRect/>
          <a:stretch>
            <a:fillRect/>
          </a:stretch>
        </p:blipFill>
        <p:spPr>
          <a:xfrm>
            <a:off x="1219196" y="3213101"/>
            <a:ext cx="190496" cy="190496"/>
          </a:xfrm>
          <a:prstGeom prst="rect">
            <a:avLst/>
          </a:prstGeom>
          <a:noFill/>
          <a:ln cap="flat">
            <a:noFill/>
          </a:ln>
        </p:spPr>
      </p:pic>
      <p:pic>
        <p:nvPicPr>
          <p:cNvPr id="20" name="Εικόνα 5">
            <a:extLst>
              <a:ext uri="{FF2B5EF4-FFF2-40B4-BE49-F238E27FC236}">
                <a16:creationId xmlns:a16="http://schemas.microsoft.com/office/drawing/2014/main" id="{0E7315FE-8FE8-55CF-BE52-10290C46098D}"/>
              </a:ext>
            </a:extLst>
          </p:cNvPr>
          <p:cNvPicPr>
            <a:picLocks noChangeAspect="1"/>
          </p:cNvPicPr>
          <p:nvPr/>
        </p:nvPicPr>
        <p:blipFill>
          <a:blip r:embed="rId14"/>
          <a:srcRect/>
          <a:stretch>
            <a:fillRect/>
          </a:stretch>
        </p:blipFill>
        <p:spPr>
          <a:xfrm>
            <a:off x="1219196" y="3582984"/>
            <a:ext cx="190496" cy="190496"/>
          </a:xfrm>
          <a:prstGeom prst="rect">
            <a:avLst/>
          </a:prstGeom>
          <a:noFill/>
          <a:ln cap="flat">
            <a:noFill/>
          </a:ln>
        </p:spPr>
      </p:pic>
      <p:pic>
        <p:nvPicPr>
          <p:cNvPr id="21" name="Εικόνα 6">
            <a:extLst>
              <a:ext uri="{FF2B5EF4-FFF2-40B4-BE49-F238E27FC236}">
                <a16:creationId xmlns:a16="http://schemas.microsoft.com/office/drawing/2014/main" id="{4C97357B-5F80-BE5F-64DE-49DA5D4C8936}"/>
              </a:ext>
            </a:extLst>
          </p:cNvPr>
          <p:cNvPicPr>
            <a:picLocks noChangeAspect="1"/>
          </p:cNvPicPr>
          <p:nvPr/>
        </p:nvPicPr>
        <p:blipFill>
          <a:blip r:embed="rId15"/>
          <a:srcRect/>
          <a:stretch>
            <a:fillRect/>
          </a:stretch>
        </p:blipFill>
        <p:spPr>
          <a:xfrm>
            <a:off x="1219196" y="3951286"/>
            <a:ext cx="190496" cy="190496"/>
          </a:xfrm>
          <a:prstGeom prst="rect">
            <a:avLst/>
          </a:prstGeom>
          <a:noFill/>
          <a:ln cap="flat">
            <a:noFill/>
          </a:ln>
        </p:spPr>
      </p:pic>
      <p:pic>
        <p:nvPicPr>
          <p:cNvPr id="22" name="Εικόνα 7">
            <a:extLst>
              <a:ext uri="{FF2B5EF4-FFF2-40B4-BE49-F238E27FC236}">
                <a16:creationId xmlns:a16="http://schemas.microsoft.com/office/drawing/2014/main" id="{08107BF3-C2DE-73A3-97B7-AD0A8C7A0224}"/>
              </a:ext>
            </a:extLst>
          </p:cNvPr>
          <p:cNvPicPr>
            <a:picLocks noChangeAspect="1"/>
          </p:cNvPicPr>
          <p:nvPr/>
        </p:nvPicPr>
        <p:blipFill>
          <a:blip r:embed="rId16"/>
          <a:srcRect/>
          <a:stretch>
            <a:fillRect/>
          </a:stretch>
        </p:blipFill>
        <p:spPr>
          <a:xfrm>
            <a:off x="1219196" y="4310060"/>
            <a:ext cx="190496" cy="190496"/>
          </a:xfrm>
          <a:prstGeom prst="rect">
            <a:avLst/>
          </a:prstGeom>
          <a:noFill/>
          <a:ln cap="flat">
            <a:noFill/>
          </a:ln>
        </p:spPr>
      </p:pic>
      <p:pic>
        <p:nvPicPr>
          <p:cNvPr id="23" name="Εικόνα 8">
            <a:extLst>
              <a:ext uri="{FF2B5EF4-FFF2-40B4-BE49-F238E27FC236}">
                <a16:creationId xmlns:a16="http://schemas.microsoft.com/office/drawing/2014/main" id="{80C013E8-BABB-62A6-C28B-4F17E4289060}"/>
              </a:ext>
            </a:extLst>
          </p:cNvPr>
          <p:cNvPicPr>
            <a:picLocks noChangeAspect="1"/>
          </p:cNvPicPr>
          <p:nvPr/>
        </p:nvPicPr>
        <p:blipFill>
          <a:blip r:embed="rId17"/>
          <a:srcRect/>
          <a:stretch>
            <a:fillRect/>
          </a:stretch>
        </p:blipFill>
        <p:spPr>
          <a:xfrm>
            <a:off x="1219196" y="4681535"/>
            <a:ext cx="190496" cy="190496"/>
          </a:xfrm>
          <a:prstGeom prst="rect">
            <a:avLst/>
          </a:prstGeom>
          <a:noFill/>
          <a:ln cap="flat">
            <a:noFill/>
          </a:ln>
        </p:spPr>
      </p:pic>
      <p:pic>
        <p:nvPicPr>
          <p:cNvPr id="25" name="Εικόνα 10">
            <a:extLst>
              <a:ext uri="{FF2B5EF4-FFF2-40B4-BE49-F238E27FC236}">
                <a16:creationId xmlns:a16="http://schemas.microsoft.com/office/drawing/2014/main" id="{043552A9-AEFA-6107-D838-28A1152855B1}"/>
              </a:ext>
            </a:extLst>
          </p:cNvPr>
          <p:cNvPicPr>
            <a:picLocks noChangeAspect="1"/>
          </p:cNvPicPr>
          <p:nvPr/>
        </p:nvPicPr>
        <p:blipFill>
          <a:blip r:embed="rId18"/>
          <a:srcRect/>
          <a:stretch>
            <a:fillRect/>
          </a:stretch>
        </p:blipFill>
        <p:spPr>
          <a:xfrm>
            <a:off x="1219196" y="5403847"/>
            <a:ext cx="190496" cy="190496"/>
          </a:xfrm>
          <a:prstGeom prst="rect">
            <a:avLst/>
          </a:prstGeom>
          <a:noFill/>
          <a:ln cap="flat">
            <a:noFill/>
          </a:ln>
        </p:spPr>
      </p:pic>
      <p:pic>
        <p:nvPicPr>
          <p:cNvPr id="27" name="Picture 26" descr="A blue bird with black background&#10;&#10;AI-generated content may be incorrect.">
            <a:extLst>
              <a:ext uri="{FF2B5EF4-FFF2-40B4-BE49-F238E27FC236}">
                <a16:creationId xmlns:a16="http://schemas.microsoft.com/office/drawing/2014/main" id="{378B5EBD-44BC-71C9-F7BF-EB1E030BEC3A}"/>
              </a:ext>
            </a:extLst>
          </p:cNvPr>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1219196" y="5011296"/>
            <a:ext cx="241774" cy="241774"/>
          </a:xfrm>
          <a:prstGeom prst="rect">
            <a:avLst/>
          </a:prstGeom>
        </p:spPr>
      </p:pic>
      <p:sp>
        <p:nvSpPr>
          <p:cNvPr id="31" name="Rectangle 4">
            <a:extLst>
              <a:ext uri="{FF2B5EF4-FFF2-40B4-BE49-F238E27FC236}">
                <a16:creationId xmlns:a16="http://schemas.microsoft.com/office/drawing/2014/main" id="{5564540F-DF54-4BB4-144B-5C9DD6DA6FB4}"/>
              </a:ext>
            </a:extLst>
          </p:cNvPr>
          <p:cNvSpPr txBox="1"/>
          <p:nvPr/>
        </p:nvSpPr>
        <p:spPr>
          <a:xfrm>
            <a:off x="1066803" y="5715909"/>
            <a:ext cx="7315200" cy="369883"/>
          </a:xfrm>
          <a:prstGeom prst="rect">
            <a:avLst/>
          </a:prstGeom>
          <a:solidFill>
            <a:srgbClr val="F9F5EC"/>
          </a:solidFill>
          <a:ln cap="flat">
            <a:noFill/>
          </a:ln>
        </p:spPr>
        <p:txBody>
          <a:bodyPr vert="horz" wrap="square" lIns="539998" tIns="35999" rIns="0" bIns="0" anchor="t" anchorCtr="0" compatLnSpc="1">
            <a:noAutofit/>
          </a:bodyPr>
          <a:lstStyle/>
          <a:p>
            <a:pPr marL="0" marR="0" lvl="0" indent="0" algn="l" defTabSz="914400" rtl="0" fontAlgn="auto" hangingPunct="0">
              <a:lnSpc>
                <a:spcPct val="150000"/>
              </a:lnSpc>
              <a:spcBef>
                <a:spcPts val="300"/>
              </a:spcBef>
              <a:spcAft>
                <a:spcPts val="0"/>
              </a:spcAft>
              <a:buNone/>
              <a:tabLst/>
              <a:defRPr sz="1800" b="0" i="0" u="none" strike="noStrike" kern="0" cap="none" spc="0" baseline="0">
                <a:solidFill>
                  <a:srgbClr val="000000"/>
                </a:solidFill>
                <a:uFillTx/>
              </a:defRPr>
            </a:pPr>
            <a:r>
              <a:rPr lang="en-GB" sz="1050" b="0" i="0" u="none" strike="noStrike" kern="1200" cap="none" spc="0" baseline="0" dirty="0">
                <a:solidFill>
                  <a:srgbClr val="404040"/>
                </a:solidFill>
                <a:uFillTx/>
                <a:latin typeface="Calibri" pitchFamily="34"/>
                <a:cs typeface="Calibri" pitchFamily="34"/>
                <a:hlinkClick r:id="rId20"/>
              </a:rPr>
              <a:t>https://bsky.app/profile/ucy1.bsky.social</a:t>
            </a:r>
            <a:r>
              <a:rPr lang="en-GB" sz="1050" b="0" i="0" u="none" strike="noStrike" kern="1200" cap="none" spc="0" baseline="0" dirty="0">
                <a:solidFill>
                  <a:srgbClr val="404040"/>
                </a:solidFill>
                <a:uFillTx/>
                <a:latin typeface="Calibri" pitchFamily="34"/>
                <a:cs typeface="Calibri" pitchFamily="34"/>
              </a:rPr>
              <a:t> </a:t>
            </a:r>
          </a:p>
        </p:txBody>
      </p:sp>
      <p:pic>
        <p:nvPicPr>
          <p:cNvPr id="29" name="Picture 28" descr="A blue butterfly with a white background&#10;&#10;AI-generated content may be incorrect.">
            <a:extLst>
              <a:ext uri="{FF2B5EF4-FFF2-40B4-BE49-F238E27FC236}">
                <a16:creationId xmlns:a16="http://schemas.microsoft.com/office/drawing/2014/main" id="{4BFDE6CE-C9CE-EEA1-F104-73BC4BE9062B}"/>
              </a:ext>
            </a:extLst>
          </p:cNvPr>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1225219" y="5807140"/>
            <a:ext cx="184473" cy="1719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50">
    <p:spTree>
      <p:nvGrpSpPr>
        <p:cNvPr id="1" name=""/>
        <p:cNvGrpSpPr/>
        <p:nvPr/>
      </p:nvGrpSpPr>
      <p:grpSpPr>
        <a:xfrm>
          <a:off x="0" y="0"/>
          <a:ext cx="0" cy="0"/>
          <a:chOff x="0" y="0"/>
          <a:chExt cx="0" cy="0"/>
        </a:xfrm>
      </p:grpSpPr>
      <p:sp>
        <p:nvSpPr>
          <p:cNvPr id="2" name="Ορθογώνιο 6">
            <a:extLst>
              <a:ext uri="{FF2B5EF4-FFF2-40B4-BE49-F238E27FC236}">
                <a16:creationId xmlns:a16="http://schemas.microsoft.com/office/drawing/2014/main" id="{D1E57221-E44B-F620-7305-E39D54FF75E0}"/>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3" name="Θέση αριθμού διαφάνειας 1">
            <a:extLst>
              <a:ext uri="{FF2B5EF4-FFF2-40B4-BE49-F238E27FC236}">
                <a16:creationId xmlns:a16="http://schemas.microsoft.com/office/drawing/2014/main" id="{F2AA242D-D84F-BE6A-93AF-00B50D143022}"/>
              </a:ext>
            </a:extLst>
          </p:cNvPr>
          <p:cNvSpPr txBox="1"/>
          <p:nvPr/>
        </p:nvSpPr>
        <p:spPr>
          <a:xfrm>
            <a:off x="304796" y="6546847"/>
            <a:ext cx="8534396" cy="311152"/>
          </a:xfrm>
          <a:prstGeom prst="rect">
            <a:avLst/>
          </a:prstGeom>
          <a:noFill/>
          <a:ln cap="flat">
            <a:noFill/>
          </a:ln>
        </p:spPr>
        <p:txBody>
          <a:bodyPr vert="horz" wrap="squar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0E3B3D2-77CE-4F4D-875D-B21FAF347A14}" type="slidenum">
              <a:rPr/>
              <a:t>3</a:t>
            </a:fld>
            <a:endParaRPr lang="en-US" sz="1000" b="0" i="0" u="none" strike="noStrike" kern="1200" cap="none" spc="0" baseline="0">
              <a:solidFill>
                <a:srgbClr val="898989"/>
              </a:solidFill>
              <a:uFillTx/>
              <a:latin typeface="Calibri" pitchFamily="34"/>
              <a:cs typeface="Arial" pitchFamily="34"/>
            </a:endParaRPr>
          </a:p>
        </p:txBody>
      </p:sp>
      <p:pic>
        <p:nvPicPr>
          <p:cNvPr id="4" name="Εικόνα 5">
            <a:extLst>
              <a:ext uri="{FF2B5EF4-FFF2-40B4-BE49-F238E27FC236}">
                <a16:creationId xmlns:a16="http://schemas.microsoft.com/office/drawing/2014/main" id="{7A349327-111E-4B90-3C16-69CEF6FD8EB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Ορθογώνιο 7">
            <a:extLst>
              <a:ext uri="{FF2B5EF4-FFF2-40B4-BE49-F238E27FC236}">
                <a16:creationId xmlns:a16="http://schemas.microsoft.com/office/drawing/2014/main" id="{FFD881E8-501E-BF43-FDEE-A222B82B5E59}"/>
              </a:ext>
            </a:extLst>
          </p:cNvPr>
          <p:cNvSpPr/>
          <p:nvPr/>
        </p:nvSpPr>
        <p:spPr>
          <a:xfrm>
            <a:off x="4572000" y="303215"/>
            <a:ext cx="4267203"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6" name="Εικόνα 15">
            <a:extLst>
              <a:ext uri="{FF2B5EF4-FFF2-40B4-BE49-F238E27FC236}">
                <a16:creationId xmlns:a16="http://schemas.microsoft.com/office/drawing/2014/main" id="{F03B2FCC-624F-6D53-22F8-7FB448D3009B}"/>
              </a:ext>
            </a:extLst>
          </p:cNvPr>
          <p:cNvPicPr>
            <a:picLocks noChangeAspect="1"/>
          </p:cNvPicPr>
          <p:nvPr/>
        </p:nvPicPr>
        <p:blipFill>
          <a:blip r:embed="rId4" cstate="email">
            <a:extLst>
              <a:ext uri="{28A0092B-C50C-407E-A947-70E740481C1C}">
                <a14:useLocalDpi xmlns:a14="http://schemas.microsoft.com/office/drawing/2010/main"/>
              </a:ext>
            </a:extLst>
          </a:blip>
          <a:srcRect t="-401"/>
          <a:stretch>
            <a:fillRect/>
          </a:stretch>
        </p:blipFill>
        <p:spPr>
          <a:xfrm>
            <a:off x="4565654" y="3271842"/>
            <a:ext cx="4273548" cy="3281360"/>
          </a:xfrm>
          <a:prstGeom prst="rect">
            <a:avLst/>
          </a:prstGeom>
          <a:noFill/>
          <a:ln cap="flat">
            <a:noFill/>
          </a:ln>
        </p:spPr>
      </p:pic>
      <p:pic>
        <p:nvPicPr>
          <p:cNvPr id="7" name="Εικόνα 16">
            <a:extLst>
              <a:ext uri="{FF2B5EF4-FFF2-40B4-BE49-F238E27FC236}">
                <a16:creationId xmlns:a16="http://schemas.microsoft.com/office/drawing/2014/main" id="{31103AD1-C5A9-99FA-CCBB-1BDD6D9F204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565654" y="303215"/>
            <a:ext cx="4273548" cy="3049588"/>
          </a:xfrm>
          <a:prstGeom prst="rect">
            <a:avLst/>
          </a:prstGeom>
          <a:noFill/>
          <a:ln cap="flat">
            <a:noFill/>
          </a:ln>
        </p:spPr>
      </p:pic>
      <p:sp>
        <p:nvSpPr>
          <p:cNvPr id="8" name="Rectangle 4">
            <a:extLst>
              <a:ext uri="{FF2B5EF4-FFF2-40B4-BE49-F238E27FC236}">
                <a16:creationId xmlns:a16="http://schemas.microsoft.com/office/drawing/2014/main" id="{BED7BD4E-9D0D-9A00-B36F-643F5F65D579}"/>
              </a:ext>
            </a:extLst>
          </p:cNvPr>
          <p:cNvSpPr txBox="1"/>
          <p:nvPr/>
        </p:nvSpPr>
        <p:spPr>
          <a:xfrm>
            <a:off x="1066803" y="2025652"/>
            <a:ext cx="3352803" cy="3281360"/>
          </a:xfrm>
          <a:prstGeom prst="rect">
            <a:avLst/>
          </a:prstGeom>
          <a:noFill/>
          <a:ln cap="flat">
            <a:noFill/>
          </a:ln>
        </p:spPr>
        <p:txBody>
          <a:bodyPr vert="horz" wrap="square" lIns="0" tIns="0" rIns="0" bIns="0" anchor="t" anchorCtr="0" compatLnSpc="1">
            <a:noAutofit/>
          </a:bodyPr>
          <a:lstStyle/>
          <a:p>
            <a:pPr marL="0" marR="0" lvl="0" indent="0" algn="l" defTabSz="914400" rtl="0" fontAlgn="auto" hangingPunct="0">
              <a:lnSpc>
                <a:spcPct val="150000"/>
              </a:lnSpc>
              <a:spcBef>
                <a:spcPts val="300"/>
              </a:spcBef>
              <a:spcAft>
                <a:spcPts val="200"/>
              </a:spcAft>
              <a:buNone/>
              <a:tabLst/>
              <a:defRPr sz="1800" b="0" i="0" u="none" strike="noStrike" kern="0" cap="none" spc="0" baseline="0">
                <a:solidFill>
                  <a:srgbClr val="000000"/>
                </a:solidFill>
                <a:uFillTx/>
              </a:defRPr>
            </a:pPr>
            <a:r>
              <a:rPr lang="en-US" sz="1400" b="1" i="0" u="none" strike="noStrike" kern="1200" cap="none" spc="0" baseline="0" dirty="0">
                <a:solidFill>
                  <a:srgbClr val="F38C03"/>
                </a:solidFill>
                <a:uFillTx/>
                <a:latin typeface="Calibri" pitchFamily="34"/>
                <a:cs typeface="Calibri" pitchFamily="34"/>
              </a:rPr>
              <a:t>4</a:t>
            </a:r>
            <a:r>
              <a:rPr lang="el-GR" sz="1400" b="1" dirty="0">
                <a:solidFill>
                  <a:srgbClr val="F38C03"/>
                </a:solidFill>
                <a:latin typeface="Calibri" pitchFamily="34"/>
                <a:cs typeface="Calibri" pitchFamily="34"/>
              </a:rPr>
              <a:t>1</a:t>
            </a:r>
            <a:r>
              <a:rPr lang="en-US" sz="1400" b="0" i="0" u="none" strike="noStrike" kern="1200" cap="none" spc="0" baseline="0" dirty="0">
                <a:solidFill>
                  <a:srgbClr val="000000"/>
                </a:solidFill>
                <a:uFillTx/>
                <a:latin typeface="Calibri" pitchFamily="34"/>
                <a:cs typeface="Calibri" pitchFamily="34"/>
              </a:rPr>
              <a:t> </a:t>
            </a:r>
            <a:r>
              <a:rPr lang="el-GR" sz="1400" b="0" i="0" u="none" strike="noStrike" kern="1200" cap="none" spc="0" baseline="0" dirty="0">
                <a:solidFill>
                  <a:srgbClr val="000000"/>
                </a:solidFill>
                <a:uFillTx/>
                <a:latin typeface="Calibri" pitchFamily="34"/>
                <a:cs typeface="Calibri" pitchFamily="34"/>
              </a:rPr>
              <a:t>Προπτυχιακοί </a:t>
            </a:r>
            <a:r>
              <a:rPr lang="el-GR" sz="1400" b="0" i="0" u="none" strike="noStrike" kern="1200" cap="none" spc="0" baseline="0" dirty="0">
                <a:solidFill>
                  <a:srgbClr val="404040"/>
                </a:solidFill>
                <a:uFillTx/>
                <a:latin typeface="Calibri" pitchFamily="34"/>
                <a:cs typeface="Calibri" pitchFamily="34"/>
              </a:rPr>
              <a:t>Τίτλοι σπουδών</a:t>
            </a:r>
          </a:p>
          <a:p>
            <a:pPr marL="0" marR="0" lvl="0" indent="0" algn="l" defTabSz="914400" rtl="0" fontAlgn="auto" hangingPunct="0">
              <a:lnSpc>
                <a:spcPct val="150000"/>
              </a:lnSpc>
              <a:spcBef>
                <a:spcPts val="300"/>
              </a:spcBef>
              <a:spcAft>
                <a:spcPts val="200"/>
              </a:spcAft>
              <a:buNone/>
              <a:tabLst/>
              <a:defRPr sz="1800" b="0" i="0" u="none" strike="noStrike" kern="0" cap="none" spc="0" baseline="0">
                <a:solidFill>
                  <a:srgbClr val="000000"/>
                </a:solidFill>
                <a:uFillTx/>
              </a:defRPr>
            </a:pPr>
            <a:r>
              <a:rPr lang="el-GR" sz="1400" b="1" i="0" u="none" strike="noStrike" kern="1200" cap="none" spc="0" baseline="0" dirty="0">
                <a:solidFill>
                  <a:srgbClr val="F38C03"/>
                </a:solidFill>
                <a:uFillTx/>
                <a:latin typeface="Calibri" pitchFamily="34"/>
                <a:cs typeface="Calibri" pitchFamily="34"/>
              </a:rPr>
              <a:t>6</a:t>
            </a:r>
            <a:r>
              <a:rPr lang="en-GB" sz="1400" b="1" i="0" u="none" strike="noStrike" kern="1200" cap="none" spc="0" baseline="0" dirty="0">
                <a:solidFill>
                  <a:srgbClr val="F38C03"/>
                </a:solidFill>
                <a:uFillTx/>
                <a:latin typeface="Calibri" pitchFamily="34"/>
                <a:cs typeface="Calibri" pitchFamily="34"/>
              </a:rPr>
              <a:t>5</a:t>
            </a:r>
            <a:r>
              <a:rPr lang="en-GB" sz="1400" b="0" i="0" u="none" strike="noStrike" kern="1200" cap="none" spc="0" baseline="0" dirty="0">
                <a:solidFill>
                  <a:srgbClr val="000000"/>
                </a:solidFill>
                <a:uFillTx/>
                <a:latin typeface="Calibri" pitchFamily="34"/>
                <a:cs typeface="Calibri" pitchFamily="34"/>
              </a:rPr>
              <a:t> </a:t>
            </a:r>
            <a:r>
              <a:rPr lang="el-GR" sz="1400" b="0" i="0" u="none" strike="noStrike" kern="1200" cap="none" spc="0" baseline="0" dirty="0">
                <a:solidFill>
                  <a:srgbClr val="404040"/>
                </a:solidFill>
                <a:uFillTx/>
                <a:latin typeface="Calibri" pitchFamily="34"/>
                <a:cs typeface="Calibri" pitchFamily="34"/>
              </a:rPr>
              <a:t>Μεταπτυχιακά προγράμματα σπουδών</a:t>
            </a:r>
            <a:endParaRPr lang="en-GB" sz="1400" b="0" i="0" u="none" strike="noStrike" kern="1200" cap="none" spc="0" baseline="0" dirty="0">
              <a:solidFill>
                <a:srgbClr val="404040"/>
              </a:solidFill>
              <a:uFillTx/>
              <a:latin typeface="Calibri" pitchFamily="34"/>
              <a:cs typeface="Calibri" pitchFamily="34"/>
            </a:endParaRPr>
          </a:p>
          <a:p>
            <a:pPr marL="0" marR="0" lvl="0" indent="0" algn="l" defTabSz="914400" rtl="0" fontAlgn="auto" hangingPunct="0">
              <a:lnSpc>
                <a:spcPct val="150000"/>
              </a:lnSpc>
              <a:spcBef>
                <a:spcPts val="300"/>
              </a:spcBef>
              <a:spcAft>
                <a:spcPts val="200"/>
              </a:spcAft>
              <a:buNone/>
              <a:tabLst/>
              <a:defRPr sz="1800" b="0" i="0" u="none" strike="noStrike" kern="0" cap="none" spc="0" baseline="0">
                <a:solidFill>
                  <a:srgbClr val="000000"/>
                </a:solidFill>
                <a:uFillTx/>
              </a:defRPr>
            </a:pPr>
            <a:r>
              <a:rPr lang="el-GR" sz="1400" b="1" i="0" u="none" strike="noStrike" kern="1200" cap="none" spc="0" baseline="0" dirty="0">
                <a:solidFill>
                  <a:srgbClr val="F38C03"/>
                </a:solidFill>
                <a:uFillTx/>
                <a:latin typeface="Calibri" pitchFamily="34"/>
                <a:cs typeface="Calibri" pitchFamily="34"/>
              </a:rPr>
              <a:t>31</a:t>
            </a:r>
            <a:r>
              <a:rPr lang="en-GB" sz="1400" b="0" i="0" u="none" strike="noStrike" kern="1200" cap="none" spc="0" baseline="0" dirty="0">
                <a:solidFill>
                  <a:srgbClr val="000000"/>
                </a:solidFill>
                <a:uFillTx/>
                <a:latin typeface="Calibri" pitchFamily="34"/>
                <a:cs typeface="Calibri" pitchFamily="34"/>
              </a:rPr>
              <a:t> </a:t>
            </a:r>
            <a:r>
              <a:rPr lang="el-GR" sz="1400" b="0" i="0" u="none" strike="noStrike" kern="1200" cap="none" spc="0" baseline="0" dirty="0">
                <a:solidFill>
                  <a:srgbClr val="404040"/>
                </a:solidFill>
                <a:uFillTx/>
                <a:latin typeface="Calibri" pitchFamily="34"/>
                <a:cs typeface="Calibri" pitchFamily="34"/>
              </a:rPr>
              <a:t>Μεταπτυχιακά στην αγγλική</a:t>
            </a:r>
            <a:r>
              <a:rPr lang="en-GB" sz="1400" b="0" i="0" u="none" strike="noStrike" kern="1200" cap="none" spc="0" baseline="0" dirty="0">
                <a:solidFill>
                  <a:srgbClr val="404040"/>
                </a:solidFill>
                <a:uFillTx/>
                <a:latin typeface="Calibri" pitchFamily="34"/>
                <a:cs typeface="Calibri" pitchFamily="34"/>
              </a:rPr>
              <a:t> </a:t>
            </a:r>
            <a:r>
              <a:rPr lang="el-GR" sz="1400" b="0" i="0" u="none" strike="noStrike" kern="1200" cap="none" spc="0" baseline="0" dirty="0">
                <a:solidFill>
                  <a:srgbClr val="404040"/>
                </a:solidFill>
                <a:uFillTx/>
                <a:latin typeface="Calibri" pitchFamily="34"/>
                <a:cs typeface="Calibri" pitchFamily="34"/>
              </a:rPr>
              <a:t>γλώσσα</a:t>
            </a:r>
          </a:p>
          <a:p>
            <a:pPr marL="0" marR="0" lvl="0" indent="0" algn="l" defTabSz="914400" rtl="0" fontAlgn="auto" hangingPunct="0">
              <a:lnSpc>
                <a:spcPct val="150000"/>
              </a:lnSpc>
              <a:spcBef>
                <a:spcPts val="300"/>
              </a:spcBef>
              <a:spcAft>
                <a:spcPts val="200"/>
              </a:spcAft>
              <a:buNone/>
              <a:tabLst/>
              <a:defRPr sz="1800" b="0" i="0" u="none" strike="noStrike" kern="0" cap="none" spc="0" baseline="0">
                <a:solidFill>
                  <a:srgbClr val="000000"/>
                </a:solidFill>
                <a:uFillTx/>
              </a:defRPr>
            </a:pPr>
            <a:r>
              <a:rPr lang="en-US" sz="1400" b="1" i="0" u="none" strike="noStrike" kern="1200" cap="none" spc="0" baseline="0" dirty="0">
                <a:solidFill>
                  <a:srgbClr val="F38C03"/>
                </a:solidFill>
                <a:uFillTx/>
                <a:latin typeface="Calibri" pitchFamily="34"/>
                <a:cs typeface="Calibri" pitchFamily="34"/>
              </a:rPr>
              <a:t>4</a:t>
            </a:r>
            <a:r>
              <a:rPr lang="el-GR" sz="1400" b="1" dirty="0">
                <a:solidFill>
                  <a:srgbClr val="F38C03"/>
                </a:solidFill>
                <a:latin typeface="Calibri" pitchFamily="34"/>
                <a:cs typeface="Calibri" pitchFamily="34"/>
              </a:rPr>
              <a:t>3</a:t>
            </a:r>
            <a:r>
              <a:rPr lang="en-US" sz="1400" b="0" i="0" u="none" strike="noStrike" kern="1200" cap="none" spc="0" baseline="0" dirty="0">
                <a:solidFill>
                  <a:srgbClr val="000000"/>
                </a:solidFill>
                <a:uFillTx/>
                <a:latin typeface="Calibri" pitchFamily="34"/>
                <a:cs typeface="Calibri" pitchFamily="34"/>
              </a:rPr>
              <a:t> </a:t>
            </a:r>
            <a:r>
              <a:rPr lang="el-GR" sz="1400" b="0" i="0" u="none" strike="noStrike" kern="1200" cap="none" spc="0" baseline="0" dirty="0">
                <a:solidFill>
                  <a:srgbClr val="404040"/>
                </a:solidFill>
                <a:uFillTx/>
                <a:latin typeface="Calibri" pitchFamily="34"/>
                <a:cs typeface="Calibri" pitchFamily="34"/>
              </a:rPr>
              <a:t>Διδακτορικά  προγράμματα σπουδών</a:t>
            </a:r>
            <a:endParaRPr lang="en-US" sz="1400" b="0" i="0" u="none" strike="noStrike" kern="1200" cap="none" spc="0" baseline="0" dirty="0">
              <a:solidFill>
                <a:srgbClr val="404040"/>
              </a:solidFill>
              <a:uFillTx/>
              <a:latin typeface="Calibri" pitchFamily="34"/>
              <a:cs typeface="Calibri" pitchFamily="34"/>
            </a:endParaRPr>
          </a:p>
          <a:p>
            <a:pPr marL="0" marR="0" lvl="0" indent="0" algn="l" defTabSz="914400" rtl="0" fontAlgn="auto" hangingPunct="0">
              <a:lnSpc>
                <a:spcPct val="150000"/>
              </a:lnSpc>
              <a:spcBef>
                <a:spcPts val="300"/>
              </a:spcBef>
              <a:spcAft>
                <a:spcPts val="200"/>
              </a:spcAft>
              <a:buNone/>
              <a:tabLst/>
              <a:defRPr sz="1800" b="0" i="0" u="none" strike="noStrike" kern="0" cap="none" spc="0" baseline="0">
                <a:solidFill>
                  <a:srgbClr val="000000"/>
                </a:solidFill>
                <a:uFillTx/>
              </a:defRPr>
            </a:pPr>
            <a:r>
              <a:rPr lang="el-GR" sz="1400" b="1" i="0" u="none" strike="noStrike" kern="1200" cap="none" spc="0" baseline="0" dirty="0">
                <a:solidFill>
                  <a:srgbClr val="F38C03"/>
                </a:solidFill>
                <a:uFillTx/>
                <a:latin typeface="Calibri" pitchFamily="34"/>
                <a:cs typeface="Calibri" pitchFamily="34"/>
              </a:rPr>
              <a:t>15 </a:t>
            </a:r>
            <a:r>
              <a:rPr lang="el-GR" sz="1400" b="0" i="0" u="none" strike="noStrike" kern="1200" cap="none" spc="0" baseline="0" dirty="0">
                <a:solidFill>
                  <a:srgbClr val="404040"/>
                </a:solidFill>
                <a:uFillTx/>
                <a:latin typeface="Calibri" pitchFamily="34"/>
                <a:cs typeface="Calibri" pitchFamily="34"/>
              </a:rPr>
              <a:t>Διδακτορικά στην αγγλική γλώσσα</a:t>
            </a:r>
          </a:p>
        </p:txBody>
      </p:sp>
      <p:sp>
        <p:nvSpPr>
          <p:cNvPr id="9" name="TextBox 9">
            <a:extLst>
              <a:ext uri="{FF2B5EF4-FFF2-40B4-BE49-F238E27FC236}">
                <a16:creationId xmlns:a16="http://schemas.microsoft.com/office/drawing/2014/main" id="{A8131DEE-14DA-1E33-9C7D-5900D6DA4059}"/>
              </a:ext>
            </a:extLst>
          </p:cNvPr>
          <p:cNvSpPr txBox="1"/>
          <p:nvPr/>
        </p:nvSpPr>
        <p:spPr>
          <a:xfrm>
            <a:off x="1066803" y="1447796"/>
            <a:ext cx="4572000" cy="3683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0">
              <a:lnSpc>
                <a:spcPct val="100000"/>
              </a:lnSpc>
              <a:spcBef>
                <a:spcPts val="60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Προγράμματα Σπουδών</a:t>
            </a:r>
            <a:endParaRPr lang="en-US" sz="2400" b="1" i="0" u="none" strike="noStrike" kern="1200" cap="none" spc="0" baseline="0">
              <a:solidFill>
                <a:srgbClr val="404040"/>
              </a:solidFill>
              <a:uFillTx/>
              <a:latin typeface="Calibri" pitchFamily="34"/>
              <a:cs typeface="Calibri" pitchFamily="3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51">
    <p:spTree>
      <p:nvGrpSpPr>
        <p:cNvPr id="1" name=""/>
        <p:cNvGrpSpPr/>
        <p:nvPr/>
      </p:nvGrpSpPr>
      <p:grpSpPr>
        <a:xfrm>
          <a:off x="0" y="0"/>
          <a:ext cx="0" cy="0"/>
          <a:chOff x="0" y="0"/>
          <a:chExt cx="0" cy="0"/>
        </a:xfrm>
      </p:grpSpPr>
      <p:sp>
        <p:nvSpPr>
          <p:cNvPr id="2" name="Ορθογώνιο 7">
            <a:extLst>
              <a:ext uri="{FF2B5EF4-FFF2-40B4-BE49-F238E27FC236}">
                <a16:creationId xmlns:a16="http://schemas.microsoft.com/office/drawing/2014/main" id="{312FD39C-5507-EC76-15EC-57E71007563A}"/>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sp>
        <p:nvSpPr>
          <p:cNvPr id="3" name="Θέση αριθμού διαφάνειας 1">
            <a:extLst>
              <a:ext uri="{FF2B5EF4-FFF2-40B4-BE49-F238E27FC236}">
                <a16:creationId xmlns:a16="http://schemas.microsoft.com/office/drawing/2014/main" id="{705D0AC2-FE3A-B223-EFF6-A1AB7589BFF3}"/>
              </a:ext>
            </a:extLst>
          </p:cNvPr>
          <p:cNvSpPr txBox="1"/>
          <p:nvPr/>
        </p:nvSpPr>
        <p:spPr>
          <a:xfrm>
            <a:off x="304796" y="6534146"/>
            <a:ext cx="8534396" cy="323853"/>
          </a:xfrm>
          <a:prstGeom prst="rect">
            <a:avLst/>
          </a:prstGeom>
          <a:noFill/>
          <a:ln cap="flat">
            <a:noFill/>
          </a:ln>
        </p:spPr>
        <p:txBody>
          <a:bodyPr vert="horz" wrap="squar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166165F-9A99-0542-90A0-659E386A8E6E}" type="slidenum">
              <a:rPr/>
              <a:t>4</a:t>
            </a:fld>
            <a:endParaRPr lang="en-US" sz="1000" b="0" i="0" u="none" strike="noStrike" kern="1200" cap="none" spc="0" baseline="0">
              <a:solidFill>
                <a:srgbClr val="898989"/>
              </a:solidFill>
              <a:uFillTx/>
              <a:latin typeface="Calibri" pitchFamily="34"/>
              <a:cs typeface="Arial" pitchFamily="34"/>
            </a:endParaRPr>
          </a:p>
        </p:txBody>
      </p:sp>
      <p:sp>
        <p:nvSpPr>
          <p:cNvPr id="4" name="TextBox 9">
            <a:extLst>
              <a:ext uri="{FF2B5EF4-FFF2-40B4-BE49-F238E27FC236}">
                <a16:creationId xmlns:a16="http://schemas.microsoft.com/office/drawing/2014/main" id="{7ACCEB17-322E-54E3-D091-91DAAA8956E2}"/>
              </a:ext>
            </a:extLst>
          </p:cNvPr>
          <p:cNvSpPr txBox="1"/>
          <p:nvPr/>
        </p:nvSpPr>
        <p:spPr>
          <a:xfrm>
            <a:off x="1066803" y="1447796"/>
            <a:ext cx="4572000" cy="3683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8 Σχολές </a:t>
            </a:r>
            <a:endParaRPr lang="en-US" sz="2400" b="0" i="0" u="none" strike="noStrike" kern="1200" cap="none" spc="0" baseline="0">
              <a:solidFill>
                <a:srgbClr val="404040"/>
              </a:solidFill>
              <a:uFillTx/>
              <a:latin typeface="Calibri Light" pitchFamily="34"/>
              <a:cs typeface="Calibri Light" pitchFamily="34"/>
            </a:endParaRPr>
          </a:p>
        </p:txBody>
      </p:sp>
      <p:sp>
        <p:nvSpPr>
          <p:cNvPr id="5" name="Rectangle 4">
            <a:extLst>
              <a:ext uri="{FF2B5EF4-FFF2-40B4-BE49-F238E27FC236}">
                <a16:creationId xmlns:a16="http://schemas.microsoft.com/office/drawing/2014/main" id="{201FF1D9-A656-DCBE-5CE9-6C2816A566E3}"/>
              </a:ext>
            </a:extLst>
          </p:cNvPr>
          <p:cNvSpPr txBox="1"/>
          <p:nvPr/>
        </p:nvSpPr>
        <p:spPr>
          <a:xfrm>
            <a:off x="1066803" y="2127251"/>
            <a:ext cx="4054477" cy="4114800"/>
          </a:xfrm>
          <a:prstGeom prst="rect">
            <a:avLst/>
          </a:prstGeom>
          <a:noFill/>
          <a:ln cap="flat">
            <a:noFill/>
          </a:ln>
        </p:spPr>
        <p:txBody>
          <a:bodyPr vert="horz" wrap="square" lIns="0" tIns="0" rIns="0" bIns="0" anchor="t" anchorCtr="0" compatLnSpc="1">
            <a:noAutofit/>
          </a:bodyPr>
          <a:lstStyle/>
          <a:p>
            <a:pPr marL="352428" marR="0" lvl="0" indent="-352428"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a:solidFill>
                  <a:srgbClr val="404040"/>
                </a:solidFill>
                <a:uFillTx/>
                <a:latin typeface="Calibri Light" pitchFamily="34"/>
                <a:cs typeface="Calibri Light" pitchFamily="34"/>
              </a:rPr>
              <a:t>Ανθρωπιστικών Επιστημών</a:t>
            </a:r>
          </a:p>
          <a:p>
            <a:pPr marL="352428" marR="0" lvl="0" indent="-352428"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a:solidFill>
                  <a:srgbClr val="404040"/>
                </a:solidFill>
                <a:uFillTx/>
                <a:latin typeface="Calibri Light" pitchFamily="34"/>
                <a:cs typeface="Calibri Light" pitchFamily="34"/>
              </a:rPr>
              <a:t>Θετικών και Εφαρμοσμένων Επιστημών</a:t>
            </a:r>
          </a:p>
          <a:p>
            <a:pPr marL="352428" marR="0" lvl="0" indent="-352428"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a:solidFill>
                  <a:srgbClr val="404040"/>
                </a:solidFill>
                <a:uFillTx/>
                <a:latin typeface="Calibri Light" pitchFamily="34"/>
                <a:cs typeface="Calibri Light" pitchFamily="34"/>
              </a:rPr>
              <a:t>Ιατρική</a:t>
            </a:r>
            <a:endParaRPr lang="el-GR" sz="1400" b="0" i="0" u="none" strike="noStrike" kern="1200" cap="none" spc="0" baseline="0">
              <a:solidFill>
                <a:srgbClr val="404040"/>
              </a:solidFill>
              <a:uFillTx/>
              <a:latin typeface="Calibri" pitchFamily="34"/>
              <a:ea typeface="Calibri" pitchFamily="34"/>
              <a:cs typeface="Calibri" pitchFamily="34"/>
            </a:endParaRPr>
          </a:p>
          <a:p>
            <a:pPr marL="352428" marR="0" lvl="0" indent="-352428"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a:solidFill>
                  <a:srgbClr val="404040"/>
                </a:solidFill>
                <a:uFillTx/>
                <a:latin typeface="Calibri Light" pitchFamily="34"/>
                <a:cs typeface="Calibri Light" pitchFamily="34"/>
              </a:rPr>
              <a:t>Κοινωνικών Επιστημών και Επιστημών της Αγωγής</a:t>
            </a:r>
          </a:p>
          <a:p>
            <a:pPr marL="352428" marR="0" lvl="0" indent="-352428"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a:solidFill>
                  <a:srgbClr val="404040"/>
                </a:solidFill>
                <a:uFillTx/>
                <a:latin typeface="Calibri Light" pitchFamily="34"/>
                <a:cs typeface="Calibri Light" pitchFamily="34"/>
              </a:rPr>
              <a:t>Μεταπτυχιακών</a:t>
            </a:r>
            <a:r>
              <a:rPr lang="en-US" sz="1400" b="0" i="0" u="none" strike="noStrike" kern="1200" cap="none" spc="0" baseline="0">
                <a:solidFill>
                  <a:srgbClr val="404040"/>
                </a:solidFill>
                <a:uFillTx/>
                <a:latin typeface="Calibri Light" pitchFamily="34"/>
                <a:cs typeface="Calibri Light" pitchFamily="34"/>
              </a:rPr>
              <a:t> </a:t>
            </a:r>
            <a:r>
              <a:rPr lang="el-GR" sz="1400" b="0" i="0" u="none" strike="noStrike" kern="1200" cap="none" spc="0" baseline="0">
                <a:solidFill>
                  <a:srgbClr val="404040"/>
                </a:solidFill>
                <a:uFillTx/>
                <a:latin typeface="Calibri Light" pitchFamily="34"/>
                <a:cs typeface="Calibri Light" pitchFamily="34"/>
              </a:rPr>
              <a:t>Σπουδών</a:t>
            </a:r>
            <a:endParaRPr lang="en-US" sz="1400" b="0" i="0" u="none" strike="noStrike" kern="1200" cap="none" spc="0" baseline="0">
              <a:solidFill>
                <a:srgbClr val="404040"/>
              </a:solidFill>
              <a:uFillTx/>
              <a:latin typeface="Calibri Light" pitchFamily="34"/>
              <a:cs typeface="Calibri Light" pitchFamily="34"/>
            </a:endParaRPr>
          </a:p>
          <a:p>
            <a:pPr marL="352428" marR="0" lvl="0" indent="-352428"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a:solidFill>
                  <a:srgbClr val="404040"/>
                </a:solidFill>
                <a:uFillTx/>
                <a:latin typeface="Calibri Light" pitchFamily="34"/>
                <a:cs typeface="Calibri Light" pitchFamily="34"/>
              </a:rPr>
              <a:t>Οικονομικών Επιστημών και Διοίκησης</a:t>
            </a:r>
          </a:p>
          <a:p>
            <a:pPr marL="352428" marR="0" lvl="0" indent="-352428"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a:solidFill>
                  <a:srgbClr val="404040"/>
                </a:solidFill>
                <a:uFillTx/>
                <a:latin typeface="Calibri Light" pitchFamily="34"/>
                <a:cs typeface="Calibri Light" pitchFamily="34"/>
              </a:rPr>
              <a:t>Πολυτεχνική</a:t>
            </a:r>
          </a:p>
          <a:p>
            <a:pPr marL="352428" marR="0" lvl="0" indent="-352428" algn="l"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a:solidFill>
                  <a:srgbClr val="404040"/>
                </a:solidFill>
                <a:uFillTx/>
                <a:latin typeface="Calibri Light" pitchFamily="34"/>
                <a:cs typeface="Calibri Light" pitchFamily="34"/>
              </a:rPr>
              <a:t>Φιλοσοφική</a:t>
            </a:r>
            <a:endParaRPr lang="en-GB" sz="1400" b="0" i="0" u="none" strike="noStrike" kern="1200" cap="none" spc="0" baseline="0">
              <a:solidFill>
                <a:srgbClr val="404040"/>
              </a:solidFill>
              <a:uFillTx/>
              <a:latin typeface="Calibri Light" pitchFamily="34"/>
              <a:cs typeface="Calibri Light" pitchFamily="34"/>
            </a:endParaRPr>
          </a:p>
        </p:txBody>
      </p:sp>
      <p:pic>
        <p:nvPicPr>
          <p:cNvPr id="6" name="Εικόνα 5">
            <a:extLst>
              <a:ext uri="{FF2B5EF4-FFF2-40B4-BE49-F238E27FC236}">
                <a16:creationId xmlns:a16="http://schemas.microsoft.com/office/drawing/2014/main" id="{4168C465-0157-4582-44D0-E7DD53B213E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pic>
        <p:nvPicPr>
          <p:cNvPr id="7" name="Εικόνα 14">
            <a:extLst>
              <a:ext uri="{FF2B5EF4-FFF2-40B4-BE49-F238E27FC236}">
                <a16:creationId xmlns:a16="http://schemas.microsoft.com/office/drawing/2014/main" id="{8573C0C8-C365-92BF-C781-BCD812BF465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590796" y="4648196"/>
            <a:ext cx="6248396" cy="1904996"/>
          </a:xfrm>
          <a:prstGeom prst="rect">
            <a:avLst/>
          </a:prstGeom>
          <a:noFill/>
          <a:ln cap="flat">
            <a:noFill/>
          </a:ln>
        </p:spPr>
      </p:pic>
      <p:pic>
        <p:nvPicPr>
          <p:cNvPr id="8" name="Εικόνα 18">
            <a:extLst>
              <a:ext uri="{FF2B5EF4-FFF2-40B4-BE49-F238E27FC236}">
                <a16:creationId xmlns:a16="http://schemas.microsoft.com/office/drawing/2014/main" id="{37671354-D568-1E9A-ED9C-ED21B7E7464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04796" y="4648196"/>
            <a:ext cx="2322511" cy="1904996"/>
          </a:xfrm>
          <a:prstGeom prst="rect">
            <a:avLst/>
          </a:prstGeom>
          <a:noFill/>
          <a:ln cap="flat">
            <a:noFill/>
          </a:ln>
        </p:spPr>
      </p:pic>
      <p:pic>
        <p:nvPicPr>
          <p:cNvPr id="9" name="Εικόνα 2">
            <a:extLst>
              <a:ext uri="{FF2B5EF4-FFF2-40B4-BE49-F238E27FC236}">
                <a16:creationId xmlns:a16="http://schemas.microsoft.com/office/drawing/2014/main" id="{468E0F48-5A34-962B-69C0-D477562EC17C}"/>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590796" y="4648196"/>
            <a:ext cx="6248396" cy="1904996"/>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52">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957B5016-252E-48AA-DBC4-CBB482F159AF}"/>
              </a:ext>
            </a:extLst>
          </p:cNvPr>
          <p:cNvSpPr txBox="1"/>
          <p:nvPr/>
        </p:nvSpPr>
        <p:spPr>
          <a:xfrm>
            <a:off x="304796" y="6553203"/>
            <a:ext cx="8534396" cy="304796"/>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64CD0E9-F1AE-E142-AD4A-721ACE46AC53}" type="slidenum">
              <a:rPr/>
              <a:t>5</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2">
            <a:extLst>
              <a:ext uri="{FF2B5EF4-FFF2-40B4-BE49-F238E27FC236}">
                <a16:creationId xmlns:a16="http://schemas.microsoft.com/office/drawing/2014/main" id="{4E663E51-EF72-45C8-1320-7555AE65360D}"/>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24A5F919-3DAD-CB8D-86B1-C00AF969F1D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409609B4-3C3D-6D52-47B3-56F6C40C00B5}"/>
              </a:ext>
            </a:extLst>
          </p:cNvPr>
          <p:cNvSpPr txBox="1"/>
          <p:nvPr/>
        </p:nvSpPr>
        <p:spPr>
          <a:xfrm>
            <a:off x="1066803" y="2057400"/>
            <a:ext cx="3505196" cy="4648196"/>
          </a:xfrm>
          <a:prstGeom prst="rect">
            <a:avLst/>
          </a:prstGeom>
          <a:noFill/>
          <a:ln cap="flat">
            <a:noFill/>
          </a:ln>
        </p:spPr>
        <p:txBody>
          <a:bodyPr vert="horz" wrap="square" lIns="0" tIns="0" rIns="0" bIns="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350" b="1" i="0" u="none" strike="noStrike" kern="1200" cap="none" spc="0" baseline="0">
                <a:solidFill>
                  <a:srgbClr val="F38C03"/>
                </a:solidFill>
                <a:uFillTx/>
                <a:latin typeface="Calibri"/>
                <a:cs typeface="Calibri" pitchFamily="34"/>
              </a:rPr>
              <a:t>Σχολή Ανθρωπιστικών Επιστημών</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Αγγλικών Σπουδών</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Γαλλικών και</a:t>
            </a:r>
            <a:r>
              <a:rPr lang="en-US" sz="1350" b="0" i="0" u="none" strike="noStrike" kern="1200" cap="none" spc="0" baseline="0">
                <a:solidFill>
                  <a:srgbClr val="404040"/>
                </a:solidFill>
                <a:uFillTx/>
                <a:latin typeface="Calibri Light" pitchFamily="34"/>
                <a:cs typeface="Calibri Light" pitchFamily="34"/>
              </a:rPr>
              <a:t> </a:t>
            </a:r>
            <a:r>
              <a:rPr lang="el-GR" sz="1350" b="0" i="0" u="none" strike="noStrike" kern="1200" cap="none" spc="0" baseline="0">
                <a:solidFill>
                  <a:srgbClr val="404040"/>
                </a:solidFill>
                <a:uFillTx/>
                <a:latin typeface="Calibri Light" pitchFamily="34"/>
                <a:cs typeface="Calibri Light" pitchFamily="34"/>
              </a:rPr>
              <a:t>Ευρωπαϊκών Σπουδών </a:t>
            </a:r>
            <a:br>
              <a:rPr lang="el-GR" sz="1350" b="0" i="0" u="none" strike="noStrike" kern="1200" cap="none" spc="0" baseline="0">
                <a:solidFill>
                  <a:srgbClr val="404040"/>
                </a:solidFill>
                <a:uFillTx/>
                <a:latin typeface="Calibri Light" pitchFamily="34"/>
                <a:cs typeface="Calibri Light" pitchFamily="34"/>
              </a:rPr>
            </a:br>
            <a:r>
              <a:rPr lang="el-GR" sz="1350" b="0" i="0" u="none" strike="noStrike" kern="1200" cap="none" spc="0" baseline="0">
                <a:solidFill>
                  <a:srgbClr val="404040"/>
                </a:solidFill>
                <a:uFillTx/>
                <a:latin typeface="Calibri Light" pitchFamily="34"/>
                <a:cs typeface="Calibri Light" pitchFamily="34"/>
              </a:rPr>
              <a:t>Τμήμα Τουρκικών και Μεσανατολικών Σπουδών</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350" b="0" i="0" u="none" strike="noStrike" kern="1200" cap="none" spc="0" baseline="0">
              <a:solidFill>
                <a:srgbClr val="404040"/>
              </a:solidFill>
              <a:uFillTx/>
              <a:latin typeface="Calibri"/>
              <a:cs typeface="Calibri Light"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350" b="1" i="0" u="none" strike="noStrike" kern="1200" cap="none" spc="0" baseline="0">
                <a:solidFill>
                  <a:srgbClr val="F38C03"/>
                </a:solidFill>
                <a:uFillTx/>
                <a:latin typeface="Calibri"/>
                <a:cs typeface="Calibri" pitchFamily="34"/>
              </a:rPr>
              <a:t>Σχολή Θετικών και Εφαρμοσμένων Επιστημών</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Βιολογικών Επιστημών</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Μαθηματικών και Στατιστικής</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Πληροφορικής</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Φυσικής</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Χημείας</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350" b="1" i="0" u="none" strike="noStrike" kern="1200" cap="none" spc="0" baseline="0">
              <a:solidFill>
                <a:srgbClr val="000000"/>
              </a:solidFill>
              <a:uFillTx/>
              <a:latin typeface="Calibri"/>
              <a:cs typeface="Calibri"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l-GR" sz="1350" b="1" i="0" u="none" strike="noStrike" kern="1200" cap="none" spc="0" baseline="0">
                <a:solidFill>
                  <a:srgbClr val="F38C03"/>
                </a:solidFill>
                <a:uFillTx/>
                <a:latin typeface="Calibri"/>
                <a:cs typeface="Calibri" pitchFamily="34"/>
              </a:rPr>
              <a:t>Σχολή Κοινωνικών Επιστημών και </a:t>
            </a:r>
            <a:br>
              <a:rPr lang="el-GR" sz="1350" b="1" i="0" u="none" strike="noStrike" kern="1200" cap="none" spc="0" baseline="0">
                <a:solidFill>
                  <a:srgbClr val="F38C03"/>
                </a:solidFill>
                <a:uFillTx/>
                <a:latin typeface="Calibri"/>
                <a:cs typeface="Calibri" pitchFamily="34"/>
              </a:rPr>
            </a:br>
            <a:r>
              <a:rPr lang="el-GR" sz="1350" b="1" i="0" u="none" strike="noStrike" kern="1200" cap="none" spc="0" baseline="0">
                <a:solidFill>
                  <a:srgbClr val="F38C03"/>
                </a:solidFill>
                <a:uFillTx/>
                <a:latin typeface="Calibri"/>
                <a:cs typeface="Calibri" pitchFamily="34"/>
              </a:rPr>
              <a:t>Επιστημών της Αγωγής</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Επιστημών της Αγωγής</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Κοινωνικών και Πολιτικών Επιστημών</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Νομικής</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Ψυχολογίας</a:t>
            </a:r>
            <a:endParaRPr lang="en-US" sz="1350" b="0" i="0" u="none" strike="noStrike" kern="1200" cap="none" spc="0" baseline="0">
              <a:solidFill>
                <a:srgbClr val="404040"/>
              </a:solidFill>
              <a:uFillTx/>
              <a:latin typeface="Calibri Light" pitchFamily="34"/>
              <a:cs typeface="Calibri Light"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500" b="0" i="0" u="none" strike="noStrike" kern="1200" cap="none" spc="0" baseline="0">
              <a:solidFill>
                <a:srgbClr val="404040"/>
              </a:solidFill>
              <a:uFillTx/>
              <a:latin typeface="Calibri Light" pitchFamily="34"/>
              <a:cs typeface="Calibri Light" pitchFamily="34"/>
            </a:endParaRPr>
          </a:p>
          <a:p>
            <a:pPr marL="0" marR="0" lvl="0" indent="0" algn="l"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endParaRPr lang="el-GR" sz="1100" b="0" i="0" u="none" strike="noStrike" kern="1200" cap="none" spc="0" baseline="0">
              <a:solidFill>
                <a:srgbClr val="000000"/>
              </a:solidFill>
              <a:uFillTx/>
              <a:latin typeface="Calibri Light" pitchFamily="34"/>
              <a:cs typeface="Calibri Light" pitchFamily="34"/>
            </a:endParaRPr>
          </a:p>
        </p:txBody>
      </p:sp>
      <p:sp>
        <p:nvSpPr>
          <p:cNvPr id="6" name="TextBox 9">
            <a:extLst>
              <a:ext uri="{FF2B5EF4-FFF2-40B4-BE49-F238E27FC236}">
                <a16:creationId xmlns:a16="http://schemas.microsoft.com/office/drawing/2014/main" id="{BFF7BE56-E7D2-007B-0B39-801B980A1E84}"/>
              </a:ext>
            </a:extLst>
          </p:cNvPr>
          <p:cNvSpPr txBox="1"/>
          <p:nvPr/>
        </p:nvSpPr>
        <p:spPr>
          <a:xfrm>
            <a:off x="4572000" y="2057400"/>
            <a:ext cx="4267203" cy="4648196"/>
          </a:xfrm>
          <a:prstGeom prst="rect">
            <a:avLst/>
          </a:prstGeom>
          <a:noFill/>
          <a:ln cap="flat">
            <a:noFill/>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350" b="1" i="0" u="none" strike="noStrike" kern="1200" cap="none" spc="0" baseline="0">
                <a:solidFill>
                  <a:srgbClr val="F38C03"/>
                </a:solidFill>
                <a:uFillTx/>
                <a:latin typeface="Calibri" pitchFamily="34"/>
                <a:cs typeface="Calibri" pitchFamily="34"/>
              </a:rPr>
              <a:t>Σχολή Οικονομικών Επιστημών και Διοίκησης</a:t>
            </a:r>
            <a:endParaRPr lang="el-GR" sz="1350" b="0" i="0" u="none" strike="noStrike" kern="1200" cap="none" spc="0" baseline="0">
              <a:solidFill>
                <a:srgbClr val="F38C03"/>
              </a:solidFill>
              <a:uFillTx/>
              <a:latin typeface="Calibri" pitchFamily="34"/>
              <a:cs typeface="Calibri" pitchFamily="34"/>
            </a:endParaRP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Διοίκησης Επιχειρήσεων και </a:t>
            </a:r>
            <a:br>
              <a:rPr lang="el-GR" sz="1350" b="0" i="0" u="none" strike="noStrike" kern="1200" cap="none" spc="0" baseline="0">
                <a:solidFill>
                  <a:srgbClr val="404040"/>
                </a:solidFill>
                <a:uFillTx/>
                <a:latin typeface="Calibri Light" pitchFamily="34"/>
                <a:cs typeface="Calibri Light" pitchFamily="34"/>
              </a:rPr>
            </a:br>
            <a:r>
              <a:rPr lang="el-GR" sz="1350" b="0" i="0" u="none" strike="noStrike" kern="1200" cap="none" spc="0" baseline="0">
                <a:solidFill>
                  <a:srgbClr val="404040"/>
                </a:solidFill>
                <a:uFillTx/>
                <a:latin typeface="Calibri Light" pitchFamily="34"/>
                <a:cs typeface="Calibri Light" pitchFamily="34"/>
              </a:rPr>
              <a:t>Δημόσιας Διοίκησης </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Λογιστικής και Χρηματοοικονομικής</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Οικονομικών</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350" b="0" i="0" u="none" strike="noStrike" kern="1200" cap="none" spc="0" baseline="0">
              <a:solidFill>
                <a:srgbClr val="404040"/>
              </a:solidFill>
              <a:uFillTx/>
              <a:latin typeface="Calibri" pitchFamily="34"/>
              <a:cs typeface="Calibri Light"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350" b="1" i="0" u="none" strike="noStrike" kern="1200" cap="none" spc="0" baseline="0">
                <a:solidFill>
                  <a:srgbClr val="F38C03"/>
                </a:solidFill>
                <a:uFillTx/>
                <a:latin typeface="Calibri" pitchFamily="34"/>
                <a:cs typeface="Calibri" pitchFamily="34"/>
              </a:rPr>
              <a:t>Πολυτεχνική Σχολή</a:t>
            </a:r>
            <a:endParaRPr lang="el-GR" sz="1350" b="0" i="0" u="none" strike="noStrike" kern="1200" cap="none" spc="0" baseline="0">
              <a:solidFill>
                <a:srgbClr val="F38C03"/>
              </a:solidFill>
              <a:uFillTx/>
              <a:latin typeface="Calibri" pitchFamily="34"/>
              <a:cs typeface="Calibri" pitchFamily="34"/>
            </a:endParaRP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Ηλεκτρολόγων Μηχανικών και </a:t>
            </a:r>
            <a:br>
              <a:rPr lang="el-GR" sz="1350" b="0" i="0" u="none" strike="noStrike" kern="1200" cap="none" spc="0" baseline="0">
                <a:solidFill>
                  <a:srgbClr val="404040"/>
                </a:solidFill>
                <a:uFillTx/>
                <a:latin typeface="Calibri Light" pitchFamily="34"/>
                <a:cs typeface="Calibri Light" pitchFamily="34"/>
              </a:rPr>
            </a:br>
            <a:r>
              <a:rPr lang="el-GR" sz="1350" b="0" i="0" u="none" strike="noStrike" kern="1200" cap="none" spc="0" baseline="0">
                <a:solidFill>
                  <a:srgbClr val="404040"/>
                </a:solidFill>
                <a:uFillTx/>
                <a:latin typeface="Calibri Light" pitchFamily="34"/>
                <a:cs typeface="Calibri Light" pitchFamily="34"/>
              </a:rPr>
              <a:t>Μηχανικών Υπολογιστών</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Μηχανικών Μηχανολογίας και </a:t>
            </a:r>
            <a:br>
              <a:rPr lang="el-GR" sz="1350" b="0" i="0" u="none" strike="noStrike" kern="1200" cap="none" spc="0" baseline="0">
                <a:solidFill>
                  <a:srgbClr val="404040"/>
                </a:solidFill>
                <a:uFillTx/>
                <a:latin typeface="Calibri Light" pitchFamily="34"/>
                <a:cs typeface="Calibri Light" pitchFamily="34"/>
              </a:rPr>
            </a:br>
            <a:r>
              <a:rPr lang="el-GR" sz="1350" b="0" i="0" u="none" strike="noStrike" kern="1200" cap="none" spc="0" baseline="0">
                <a:solidFill>
                  <a:srgbClr val="404040"/>
                </a:solidFill>
                <a:uFillTx/>
                <a:latin typeface="Calibri Light" pitchFamily="34"/>
                <a:cs typeface="Calibri Light" pitchFamily="34"/>
              </a:rPr>
              <a:t>Κατασκευαστικής </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Πολιτικών Μηχανικών και </a:t>
            </a:r>
            <a:br>
              <a:rPr lang="el-GR" sz="1350" b="0" i="0" u="none" strike="noStrike" kern="1200" cap="none" spc="0" baseline="0">
                <a:solidFill>
                  <a:srgbClr val="404040"/>
                </a:solidFill>
                <a:uFillTx/>
                <a:latin typeface="Calibri Light" pitchFamily="34"/>
                <a:cs typeface="Calibri Light" pitchFamily="34"/>
              </a:rPr>
            </a:br>
            <a:r>
              <a:rPr lang="el-GR" sz="1350" b="0" i="0" u="none" strike="noStrike" kern="1200" cap="none" spc="0" baseline="0">
                <a:solidFill>
                  <a:srgbClr val="404040"/>
                </a:solidFill>
                <a:uFillTx/>
                <a:latin typeface="Calibri Light" pitchFamily="34"/>
                <a:cs typeface="Calibri Light" pitchFamily="34"/>
              </a:rPr>
              <a:t>Μηχανικών Περιβάλλοντος</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Αρχιτεκτονικής</a:t>
            </a:r>
            <a:endParaRPr lang="en-US" sz="1350" b="0" i="0" u="none" strike="noStrike" kern="1200" cap="none" spc="0" baseline="0">
              <a:solidFill>
                <a:srgbClr val="404040"/>
              </a:solidFill>
              <a:uFillTx/>
              <a:latin typeface="Calibri Light" pitchFamily="34"/>
              <a:cs typeface="Calibri Light"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350" b="0" i="0" u="none" strike="noStrike" kern="1200" cap="none" spc="0" baseline="0">
              <a:solidFill>
                <a:srgbClr val="404040"/>
              </a:solidFill>
              <a:uFillTx/>
              <a:latin typeface="Calibri" pitchFamily="34"/>
              <a:cs typeface="Calibri Light"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350" b="1" i="0" u="none" strike="noStrike" kern="1200" cap="none" spc="0" baseline="0">
                <a:solidFill>
                  <a:srgbClr val="F38C03"/>
                </a:solidFill>
                <a:uFillTx/>
                <a:latin typeface="Calibri" pitchFamily="34"/>
                <a:cs typeface="Calibri" pitchFamily="34"/>
              </a:rPr>
              <a:t>Φιλοσοφική Σχολή</a:t>
            </a:r>
            <a:endParaRPr lang="el-GR" sz="1350" b="0" i="0" u="none" strike="noStrike" kern="1200" cap="none" spc="0" baseline="0">
              <a:solidFill>
                <a:srgbClr val="F38C03"/>
              </a:solidFill>
              <a:uFillTx/>
              <a:latin typeface="Calibri" pitchFamily="34"/>
              <a:cs typeface="Calibri" pitchFamily="34"/>
            </a:endParaRP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Βυζαντινών και Νεοελληνικών Σπουδών</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Ιστορίας και Αρχαιολογίας</a:t>
            </a:r>
          </a:p>
          <a:p>
            <a:pPr marL="285750" marR="0" lvl="0" indent="-285750" algn="l" defTabSz="914400" rtl="0" fontAlgn="auto" hangingPunct="0">
              <a:lnSpc>
                <a:spcPct val="100000"/>
              </a:lnSpc>
              <a:spcBef>
                <a:spcPts val="1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Τμήμα Κλασικών Σπουδών και Φιλοσοφίας</a:t>
            </a:r>
            <a:endParaRPr lang="en-GB" sz="1350" b="0" i="0" u="none" strike="noStrike" kern="1200" cap="none" spc="0" baseline="0">
              <a:solidFill>
                <a:srgbClr val="404040"/>
              </a:solidFill>
              <a:uFillTx/>
              <a:latin typeface="Calibri Light" pitchFamily="34"/>
              <a:cs typeface="Calibri Light" pitchFamily="34"/>
            </a:endParaRPr>
          </a:p>
        </p:txBody>
      </p:sp>
      <p:sp>
        <p:nvSpPr>
          <p:cNvPr id="7" name="TextBox 9">
            <a:extLst>
              <a:ext uri="{FF2B5EF4-FFF2-40B4-BE49-F238E27FC236}">
                <a16:creationId xmlns:a16="http://schemas.microsoft.com/office/drawing/2014/main" id="{EC62C815-5D8C-EAF9-6CD4-881A7E622ED9}"/>
              </a:ext>
            </a:extLst>
          </p:cNvPr>
          <p:cNvSpPr txBox="1"/>
          <p:nvPr/>
        </p:nvSpPr>
        <p:spPr>
          <a:xfrm>
            <a:off x="1066803" y="1447796"/>
            <a:ext cx="4572000" cy="3683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404040"/>
                </a:solidFill>
                <a:uFillTx/>
                <a:latin typeface="Calibri Light" pitchFamily="34"/>
                <a:cs typeface="Calibri Light" pitchFamily="34"/>
              </a:rPr>
              <a:t>22 </a:t>
            </a:r>
            <a:r>
              <a:rPr lang="el-GR" sz="2400" b="0" i="0" u="none" strike="noStrike" kern="1200" cap="none" spc="0" baseline="0">
                <a:solidFill>
                  <a:srgbClr val="404040"/>
                </a:solidFill>
                <a:uFillTx/>
                <a:latin typeface="Calibri Light" pitchFamily="34"/>
                <a:cs typeface="Calibri Light" pitchFamily="34"/>
              </a:rPr>
              <a:t>Τμήματα</a:t>
            </a:r>
            <a:endParaRPr lang="en-US" sz="2400" b="0" i="0" u="none" strike="noStrike" kern="1200" cap="none" spc="0" baseline="0">
              <a:solidFill>
                <a:srgbClr val="404040"/>
              </a:solidFill>
              <a:uFillTx/>
              <a:latin typeface="Calibri Light" pitchFamily="34"/>
              <a:cs typeface="Calibri Light" pitchFamily="3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53">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2E1FBC27-511B-3085-BCC3-46FAFB6FECC0}"/>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31AAB30-DCA4-C940-BDF0-A78235911CC5}" type="slidenum">
              <a:rPr/>
              <a:t>6</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2">
            <a:extLst>
              <a:ext uri="{FF2B5EF4-FFF2-40B4-BE49-F238E27FC236}">
                <a16:creationId xmlns:a16="http://schemas.microsoft.com/office/drawing/2014/main" id="{B628B0A9-BB4F-5144-42C3-04C225048591}"/>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2272DF63-F028-DB15-09A1-EF440196834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59093B83-0EB7-FA01-8893-67896AAB8C9A}"/>
              </a:ext>
            </a:extLst>
          </p:cNvPr>
          <p:cNvSpPr txBox="1"/>
          <p:nvPr/>
        </p:nvSpPr>
        <p:spPr>
          <a:xfrm>
            <a:off x="1066802" y="2017788"/>
            <a:ext cx="7467593" cy="2895456"/>
          </a:xfrm>
          <a:prstGeom prst="rect">
            <a:avLst/>
          </a:prstGeom>
          <a:noFill/>
          <a:ln cap="flat">
            <a:noFill/>
          </a:ln>
        </p:spPr>
        <p:txBody>
          <a:bodyPr vert="horz" wrap="square" lIns="0" tIns="0" rIns="0" bIns="0" anchor="t" anchorCtr="0" compatLnSpc="1">
            <a:noAutofit/>
          </a:bodyPr>
          <a:lstStyle/>
          <a:p>
            <a:pPr marL="0" marR="0" lvl="0"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Η ερευνητική δραστηριότητα κατέχει κυρίαρχη θέση στην αποστολή του Πανεπιστημίου Κύπρου </a:t>
            </a:r>
            <a:br>
              <a:rPr lang="el-GR" sz="1400" b="0" i="0" u="none" strike="noStrike" kern="1200" cap="none" spc="0" baseline="0" dirty="0">
                <a:solidFill>
                  <a:srgbClr val="404040"/>
                </a:solidFill>
                <a:uFillTx/>
                <a:latin typeface="Calibri Light" pitchFamily="34"/>
                <a:cs typeface="Calibri Light" pitchFamily="34"/>
              </a:rPr>
            </a:br>
            <a:r>
              <a:rPr lang="el-GR" sz="1400" b="0" i="0" u="none" strike="noStrike" kern="1200" cap="none" spc="0" baseline="0" dirty="0">
                <a:solidFill>
                  <a:srgbClr val="404040"/>
                </a:solidFill>
                <a:uFillTx/>
                <a:latin typeface="Calibri Light" pitchFamily="34"/>
                <a:cs typeface="Calibri Light" pitchFamily="34"/>
              </a:rPr>
              <a:t>και αποτελεί έναν από τους βασικούς πυλώνες ανάπτυξης του ιδρύματος από την ίδρυσή του. </a:t>
            </a:r>
            <a:br>
              <a:rPr lang="el-GR" sz="1400" b="0" i="0" u="none" strike="noStrike" kern="1200" cap="none" spc="0" baseline="0" dirty="0">
                <a:solidFill>
                  <a:srgbClr val="404040"/>
                </a:solidFill>
                <a:uFillTx/>
                <a:latin typeface="Calibri Light" pitchFamily="34"/>
                <a:cs typeface="Calibri Light" pitchFamily="34"/>
              </a:rPr>
            </a:br>
            <a:r>
              <a:rPr lang="el-GR" sz="1400" b="0" i="0" u="none" strike="noStrike" kern="1200" cap="none" spc="0" baseline="0" dirty="0">
                <a:solidFill>
                  <a:srgbClr val="404040"/>
                </a:solidFill>
                <a:uFillTx/>
                <a:latin typeface="Calibri Light" pitchFamily="34"/>
                <a:cs typeface="Calibri Light" pitchFamily="34"/>
              </a:rPr>
              <a:t>Μέσα στα τελευταία χρόνια, το Πανεπιστήμιο έχει καταφέρει να καταστεί ένα πρωτοπόρο </a:t>
            </a:r>
            <a:br>
              <a:rPr lang="el-GR" sz="1400" b="0" i="0" u="none" strike="noStrike" kern="1200" cap="none" spc="0" baseline="0" dirty="0">
                <a:solidFill>
                  <a:srgbClr val="404040"/>
                </a:solidFill>
                <a:uFillTx/>
                <a:latin typeface="Calibri Light" pitchFamily="34"/>
                <a:cs typeface="Calibri Light" pitchFamily="34"/>
              </a:rPr>
            </a:br>
            <a:r>
              <a:rPr lang="el-GR" sz="1400" b="0" i="0" u="none" strike="noStrike" kern="1200" cap="none" spc="0" baseline="0" dirty="0">
                <a:solidFill>
                  <a:srgbClr val="404040"/>
                </a:solidFill>
                <a:uFillTx/>
                <a:latin typeface="Calibri Light" pitchFamily="34"/>
                <a:cs typeface="Calibri Light" pitchFamily="34"/>
              </a:rPr>
              <a:t>ερευνητικό ίδρυμα που διακρίνεται στον διεθνή χώρο για την προαγωγή της επιστήμης, </a:t>
            </a:r>
            <a:br>
              <a:rPr lang="el-GR" sz="1400" b="0" i="0" u="none" strike="noStrike" kern="1200" cap="none" spc="0" baseline="0" dirty="0">
                <a:solidFill>
                  <a:srgbClr val="404040"/>
                </a:solidFill>
                <a:uFillTx/>
                <a:latin typeface="Calibri Light" pitchFamily="34"/>
                <a:cs typeface="Calibri Light" pitchFamily="34"/>
              </a:rPr>
            </a:br>
            <a:r>
              <a:rPr lang="el-GR" sz="1400" b="0" i="0" u="none" strike="noStrike" kern="1200" cap="none" spc="0" baseline="0" dirty="0">
                <a:solidFill>
                  <a:srgbClr val="404040"/>
                </a:solidFill>
                <a:uFillTx/>
                <a:latin typeface="Calibri Light" pitchFamily="34"/>
                <a:cs typeface="Calibri Light" pitchFamily="34"/>
              </a:rPr>
              <a:t>του πνεύματος και του πολιτισμού. </a:t>
            </a:r>
            <a:endParaRPr lang="en-US" sz="1400" b="0" i="0" u="none" strike="noStrike" kern="1200" cap="none" spc="0" baseline="0" dirty="0">
              <a:solidFill>
                <a:srgbClr val="404040"/>
              </a:solidFill>
              <a:uFillTx/>
              <a:latin typeface="Calibri Light" pitchFamily="34"/>
              <a:cs typeface="Calibri Light" pitchFamily="34"/>
            </a:endParaRPr>
          </a:p>
          <a:p>
            <a:pPr marL="0" marR="0" lvl="0"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n-US" sz="1400" b="0" i="0" u="none" strike="noStrike" kern="1200" cap="none" spc="0" baseline="0" dirty="0">
              <a:solidFill>
                <a:srgbClr val="404040"/>
              </a:solidFill>
              <a:uFillTx/>
              <a:latin typeface="Calibri Light" pitchFamily="34"/>
              <a:cs typeface="Calibri Light" pitchFamily="34"/>
            </a:endParaRPr>
          </a:p>
          <a:p>
            <a:pPr marL="0" marR="0" lvl="0" indent="0"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Η ερευνητική δραστηριότητα στο Πανεπιστήμιο Κύπρου βρίσκεται σε πλήρη εξέλιξη, </a:t>
            </a:r>
            <a:br>
              <a:rPr lang="el-GR" sz="1400" b="0" i="0" u="none" strike="noStrike" kern="1200" cap="none" spc="0" baseline="0" dirty="0">
                <a:solidFill>
                  <a:srgbClr val="404040"/>
                </a:solidFill>
                <a:uFillTx/>
                <a:latin typeface="Calibri Light" pitchFamily="34"/>
                <a:cs typeface="Calibri Light" pitchFamily="34"/>
              </a:rPr>
            </a:br>
            <a:r>
              <a:rPr lang="el-GR" sz="1400" b="0" i="0" u="none" strike="noStrike" kern="1200" cap="none" spc="0" baseline="0" dirty="0">
                <a:solidFill>
                  <a:srgbClr val="404040"/>
                </a:solidFill>
                <a:uFillTx/>
                <a:latin typeface="Calibri Light" pitchFamily="34"/>
                <a:cs typeface="Calibri Light" pitchFamily="34"/>
              </a:rPr>
              <a:t>ενώ ο αριθμός των ερευνητικών προγραμμάτων αυξάνεται κατακόρυφα.  </a:t>
            </a:r>
          </a:p>
          <a:p>
            <a:pPr marL="0" marR="0" lvl="0" indent="0" algn="just"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l-GR" sz="1400" b="0" i="0" u="none" strike="noStrike" kern="1200" cap="none" spc="0" baseline="0" dirty="0">
              <a:solidFill>
                <a:srgbClr val="404040"/>
              </a:solidFill>
              <a:uFillTx/>
              <a:latin typeface="Calibri Light" pitchFamily="34"/>
              <a:cs typeface="Calibri Light" pitchFamily="34"/>
            </a:endParaRPr>
          </a:p>
          <a:p>
            <a:pPr marL="0" marR="0" lvl="0" indent="0" algn="just"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l-GR" sz="1400" b="0" i="0" u="none" strike="noStrike" kern="1200" cap="none" spc="0" baseline="0" dirty="0">
              <a:solidFill>
                <a:srgbClr val="404040"/>
              </a:solidFill>
              <a:uFillTx/>
              <a:latin typeface="Calibri Light" pitchFamily="34"/>
              <a:cs typeface="Calibri Light" pitchFamily="34"/>
            </a:endParaRPr>
          </a:p>
          <a:p>
            <a:pPr marL="285750" marR="0" lvl="0" indent="-285750" algn="just" defTabSz="914400" rtl="0" fontAlgn="auto" hangingPunct="0">
              <a:lnSpc>
                <a:spcPct val="100000"/>
              </a:lnSpc>
              <a:spcBef>
                <a:spcPts val="300"/>
              </a:spcBef>
              <a:spcAft>
                <a:spcPts val="0"/>
              </a:spcAft>
              <a:buSzPct val="100000"/>
              <a:buFont typeface="Arial" pitchFamily="34"/>
              <a:buChar char="•"/>
              <a:tabLst/>
              <a:defRPr sz="1800" b="0" i="0" u="none" strike="noStrike" kern="0" cap="none" spc="0" baseline="0">
                <a:solidFill>
                  <a:srgbClr val="000000"/>
                </a:solidFill>
                <a:uFillTx/>
              </a:defRPr>
            </a:pPr>
            <a:endParaRPr lang="el-GR" sz="1400" b="0" i="0" u="none" strike="noStrike" kern="1200" cap="none" spc="0" baseline="0" dirty="0">
              <a:solidFill>
                <a:srgbClr val="404040"/>
              </a:solidFill>
              <a:uFillTx/>
              <a:latin typeface="Calibri Light" pitchFamily="34"/>
              <a:cs typeface="Calibri Light" pitchFamily="34"/>
            </a:endParaRPr>
          </a:p>
          <a:p>
            <a:pPr marL="285750" marR="0" lvl="0" indent="-285750" algn="just" defTabSz="914400" rtl="0" fontAlgn="auto" hangingPunct="0">
              <a:lnSpc>
                <a:spcPct val="100000"/>
              </a:lnSpc>
              <a:spcBef>
                <a:spcPts val="300"/>
              </a:spcBef>
              <a:spcAft>
                <a:spcPts val="0"/>
              </a:spcAft>
              <a:buSzPct val="100000"/>
              <a:buFont typeface="Arial" pitchFamily="34"/>
              <a:buChar char="•"/>
              <a:tabLst/>
              <a:defRPr sz="1800" b="0" i="0" u="none" strike="noStrike" kern="0" cap="none" spc="0" baseline="0">
                <a:solidFill>
                  <a:srgbClr val="000000"/>
                </a:solidFill>
                <a:uFillTx/>
              </a:defRPr>
            </a:pPr>
            <a:endParaRPr lang="el-GR" sz="1400" b="0" i="0" u="none" strike="noStrike" kern="1200" cap="none" spc="0" baseline="0" dirty="0">
              <a:solidFill>
                <a:srgbClr val="404040"/>
              </a:solidFill>
              <a:uFillTx/>
              <a:latin typeface="Calibri Light" pitchFamily="34"/>
              <a:cs typeface="Calibri Light" pitchFamily="34"/>
            </a:endParaRPr>
          </a:p>
          <a:p>
            <a:pPr marL="0" marR="0" lvl="0" indent="0" algn="just" defTabSz="914400" rtl="0" fontAlgn="auto" hangingPunct="0">
              <a:lnSpc>
                <a:spcPct val="100000"/>
              </a:lnSpc>
              <a:spcBef>
                <a:spcPts val="300"/>
              </a:spcBef>
              <a:spcAft>
                <a:spcPts val="0"/>
              </a:spcAft>
              <a:buNone/>
              <a:tabLst/>
              <a:defRPr sz="1800" b="0" i="0" u="none" strike="noStrike" kern="0" cap="none" spc="0" baseline="0">
                <a:solidFill>
                  <a:srgbClr val="000000"/>
                </a:solidFill>
                <a:uFillTx/>
              </a:defRPr>
            </a:pPr>
            <a:endParaRPr lang="el-GR" sz="1400" b="0" i="0" u="none" strike="noStrike" kern="1200" cap="none" spc="0" baseline="0" dirty="0">
              <a:solidFill>
                <a:srgbClr val="404040"/>
              </a:solidFill>
              <a:uFillTx/>
              <a:latin typeface="Calibri Light" pitchFamily="34"/>
              <a:cs typeface="Calibri Light" pitchFamily="34"/>
            </a:endParaRPr>
          </a:p>
        </p:txBody>
      </p:sp>
      <p:pic>
        <p:nvPicPr>
          <p:cNvPr id="6" name="Εικόνα 3">
            <a:extLst>
              <a:ext uri="{FF2B5EF4-FFF2-40B4-BE49-F238E27FC236}">
                <a16:creationId xmlns:a16="http://schemas.microsoft.com/office/drawing/2014/main" id="{05265EE5-27DE-2328-08C1-1547FF8A9D4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04796" y="4216398"/>
            <a:ext cx="3505196" cy="2336804"/>
          </a:xfrm>
          <a:prstGeom prst="rect">
            <a:avLst/>
          </a:prstGeom>
          <a:noFill/>
          <a:ln cap="flat">
            <a:noFill/>
          </a:ln>
        </p:spPr>
      </p:pic>
      <p:pic>
        <p:nvPicPr>
          <p:cNvPr id="7" name="Εικόνα 9">
            <a:extLst>
              <a:ext uri="{FF2B5EF4-FFF2-40B4-BE49-F238E27FC236}">
                <a16:creationId xmlns:a16="http://schemas.microsoft.com/office/drawing/2014/main" id="{1D6EF7E9-C2CE-C49B-4289-A24347B1021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810003" y="4216398"/>
            <a:ext cx="3505196" cy="2336804"/>
          </a:xfrm>
          <a:prstGeom prst="rect">
            <a:avLst/>
          </a:prstGeom>
          <a:noFill/>
          <a:ln cap="flat">
            <a:noFill/>
          </a:ln>
        </p:spPr>
      </p:pic>
      <p:pic>
        <p:nvPicPr>
          <p:cNvPr id="8" name="Εικόνα 11">
            <a:extLst>
              <a:ext uri="{FF2B5EF4-FFF2-40B4-BE49-F238E27FC236}">
                <a16:creationId xmlns:a16="http://schemas.microsoft.com/office/drawing/2014/main" id="{6BA138A2-8440-4AFD-F0E5-C920A4C3CBF0}"/>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265986" y="4216398"/>
            <a:ext cx="1573216" cy="2336804"/>
          </a:xfrm>
          <a:prstGeom prst="rect">
            <a:avLst/>
          </a:prstGeom>
          <a:noFill/>
          <a:ln cap="flat">
            <a:noFill/>
          </a:ln>
        </p:spPr>
      </p:pic>
      <p:sp>
        <p:nvSpPr>
          <p:cNvPr id="9" name="TextBox 9">
            <a:extLst>
              <a:ext uri="{FF2B5EF4-FFF2-40B4-BE49-F238E27FC236}">
                <a16:creationId xmlns:a16="http://schemas.microsoft.com/office/drawing/2014/main" id="{3B60598E-B4A7-F3B1-B385-F459DC6889CF}"/>
              </a:ext>
            </a:extLst>
          </p:cNvPr>
          <p:cNvSpPr txBox="1"/>
          <p:nvPr/>
        </p:nvSpPr>
        <p:spPr>
          <a:xfrm>
            <a:off x="1066803" y="1447796"/>
            <a:ext cx="4572000" cy="368302"/>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Έρευνα</a:t>
            </a:r>
            <a:endParaRPr lang="en-US" sz="2400" b="0" i="0" u="none" strike="noStrike" kern="1200" cap="none" spc="0" baseline="0">
              <a:solidFill>
                <a:srgbClr val="404040"/>
              </a:solidFill>
              <a:uFillTx/>
              <a:latin typeface="Calibri Light" pitchFamily="34"/>
              <a:cs typeface="Calibri Light" pitchFamily="3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84">
    <p:spTree>
      <p:nvGrpSpPr>
        <p:cNvPr id="1" name=""/>
        <p:cNvGrpSpPr/>
        <p:nvPr/>
      </p:nvGrpSpPr>
      <p:grpSpPr>
        <a:xfrm>
          <a:off x="0" y="0"/>
          <a:ext cx="0" cy="0"/>
          <a:chOff x="0" y="0"/>
          <a:chExt cx="0" cy="0"/>
        </a:xfrm>
      </p:grpSpPr>
      <p:sp>
        <p:nvSpPr>
          <p:cNvPr id="2" name="Ορθογώνιο 4">
            <a:extLst>
              <a:ext uri="{FF2B5EF4-FFF2-40B4-BE49-F238E27FC236}">
                <a16:creationId xmlns:a16="http://schemas.microsoft.com/office/drawing/2014/main" id="{E6F59101-9096-DCD0-4549-77E7CA965F4B}"/>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3" name="Εικόνα 3">
            <a:extLst>
              <a:ext uri="{FF2B5EF4-FFF2-40B4-BE49-F238E27FC236}">
                <a16:creationId xmlns:a16="http://schemas.microsoft.com/office/drawing/2014/main" id="{7BD009F7-5609-B085-C58B-72FFAB6FB04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4" name="Rectangle 4">
            <a:extLst>
              <a:ext uri="{FF2B5EF4-FFF2-40B4-BE49-F238E27FC236}">
                <a16:creationId xmlns:a16="http://schemas.microsoft.com/office/drawing/2014/main" id="{0C7A7DE9-9B39-BCE2-D84E-68D5FC1128B0}"/>
              </a:ext>
            </a:extLst>
          </p:cNvPr>
          <p:cNvSpPr txBox="1"/>
          <p:nvPr/>
        </p:nvSpPr>
        <p:spPr>
          <a:xfrm>
            <a:off x="531815" y="1128707"/>
            <a:ext cx="5612953" cy="4797427"/>
          </a:xfrm>
          <a:prstGeom prst="rect">
            <a:avLst/>
          </a:prstGeom>
          <a:noFill/>
          <a:ln cap="flat">
            <a:noFill/>
          </a:ln>
        </p:spPr>
        <p:txBody>
          <a:bodyPr vert="horz" wrap="square" lIns="0" tIns="0" rIns="0" bIns="0" anchor="t" anchorCtr="0" compatLnSpc="1">
            <a:noAutofit/>
          </a:bodyPr>
          <a:lstStyle/>
          <a:p>
            <a:pPr marR="0" lvl="0" defTabSz="914400" rtl="0" fontAlgn="auto" hangingPunct="0">
              <a:lnSpc>
                <a:spcPct val="100000"/>
              </a:lnSpc>
              <a:spcBef>
                <a:spcPts val="300"/>
              </a:spcBef>
              <a:spcAft>
                <a:spcPts val="0"/>
              </a:spcAft>
              <a:buClr>
                <a:srgbClr val="F7921C"/>
              </a:buClr>
              <a:buSzPct val="100000"/>
              <a:tabLst/>
              <a:defRPr sz="1800" b="0" i="0" u="none" strike="noStrike" kern="0" cap="none" spc="0" baseline="0">
                <a:solidFill>
                  <a:srgbClr val="000000"/>
                </a:solidFill>
                <a:uFillTx/>
              </a:defRPr>
            </a:pPr>
            <a:r>
              <a:rPr lang="el-GR" sz="2400" dirty="0">
                <a:solidFill>
                  <a:srgbClr val="404040"/>
                </a:solidFill>
                <a:latin typeface="Calibri Light" pitchFamily="34"/>
                <a:cs typeface="Calibri Light" pitchFamily="34"/>
              </a:rPr>
              <a:t>ΕΡΕΥΝΑ</a:t>
            </a:r>
            <a:endParaRPr lang="el-GR" sz="1400" dirty="0">
              <a:solidFill>
                <a:srgbClr val="404040"/>
              </a:solidFill>
              <a:latin typeface="Calibri Light" pitchFamily="34"/>
              <a:cs typeface="Calibri Light" pitchFamily="34"/>
            </a:endParaRPr>
          </a:p>
          <a:p>
            <a:pPr marL="285750" marR="0" lvl="0" indent="-285750"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Στο πλαίσιο του προγράμματος </a:t>
            </a:r>
            <a:r>
              <a:rPr lang="el-GR" sz="1400" b="1" i="0" u="none" strike="noStrike" kern="1200" cap="none" spc="0" baseline="0" dirty="0" err="1">
                <a:solidFill>
                  <a:srgbClr val="404040"/>
                </a:solidFill>
                <a:uFillTx/>
                <a:latin typeface="Calibri Light" pitchFamily="34"/>
                <a:cs typeface="Calibri Light" pitchFamily="34"/>
              </a:rPr>
              <a:t>Horizon</a:t>
            </a:r>
            <a:r>
              <a:rPr lang="el-GR" sz="1400" b="1" i="0" u="none" strike="noStrike" kern="1200" cap="none" spc="0" baseline="0" dirty="0">
                <a:solidFill>
                  <a:srgbClr val="404040"/>
                </a:solidFill>
                <a:uFillTx/>
                <a:latin typeface="Calibri Light" pitchFamily="34"/>
                <a:cs typeface="Calibri Light" pitchFamily="34"/>
              </a:rPr>
              <a:t> Europe </a:t>
            </a:r>
            <a:r>
              <a:rPr lang="el-GR" sz="1400" b="0" i="0" u="none" strike="noStrike" kern="1200" cap="none" spc="0" baseline="0" dirty="0">
                <a:solidFill>
                  <a:srgbClr val="404040"/>
                </a:solidFill>
                <a:uFillTx/>
                <a:latin typeface="Calibri Light" pitchFamily="34"/>
                <a:cs typeface="Calibri Light" pitchFamily="34"/>
              </a:rPr>
              <a:t>(2021-2027), μετά το τέλος των πρώτων </a:t>
            </a:r>
            <a:r>
              <a:rPr lang="en-GB" sz="1400" b="0" i="0" u="none" strike="noStrike" kern="1200" cap="none" spc="0" baseline="0" dirty="0">
                <a:solidFill>
                  <a:srgbClr val="404040"/>
                </a:solidFill>
                <a:uFillTx/>
                <a:latin typeface="Calibri Light" pitchFamily="34"/>
                <a:cs typeface="Calibri Light" pitchFamily="34"/>
              </a:rPr>
              <a:t>4</a:t>
            </a:r>
            <a:r>
              <a:rPr lang="el-GR" sz="1400" b="0" i="0" u="none" strike="noStrike" kern="1200" cap="none" spc="0" baseline="0" dirty="0">
                <a:solidFill>
                  <a:srgbClr val="404040"/>
                </a:solidFill>
                <a:uFillTx/>
                <a:latin typeface="Calibri Light" pitchFamily="34"/>
                <a:cs typeface="Calibri Light" pitchFamily="34"/>
              </a:rPr>
              <a:t> ετών του προγράμματος, το Πανεπιστήμιο Κύπρου κατέλαβε την 160ή θέση μεταξύ περισσότερων από 26.800 οργανισμών παγκοσμίως στην εξασφάλιση ανταγωνιστικής χρηματοδότησης</a:t>
            </a:r>
            <a:r>
              <a:rPr lang="en-GB" sz="1400" b="0" i="0" u="none" strike="noStrike" kern="1200" cap="none" spc="0" baseline="0" dirty="0">
                <a:solidFill>
                  <a:srgbClr val="404040"/>
                </a:solidFill>
                <a:uFillTx/>
                <a:latin typeface="Calibri Light" pitchFamily="34"/>
                <a:cs typeface="Calibri Light" pitchFamily="34"/>
              </a:rPr>
              <a:t> </a:t>
            </a:r>
            <a:r>
              <a:rPr lang="el-GR" sz="1400" b="0" i="0" u="none" strike="noStrike" kern="1200" cap="none" spc="0" baseline="0" dirty="0">
                <a:solidFill>
                  <a:srgbClr val="404040"/>
                </a:solidFill>
                <a:uFillTx/>
                <a:latin typeface="Calibri Light" pitchFamily="34"/>
                <a:cs typeface="Calibri Light" pitchFamily="34"/>
              </a:rPr>
              <a:t>με πέραν των €51 εκατομμυρίων από την έναρξη του προγράμματος. </a:t>
            </a:r>
          </a:p>
          <a:p>
            <a:pPr marR="0" lvl="0" defTabSz="914400" rtl="0" fontAlgn="auto" hangingPunct="0">
              <a:lnSpc>
                <a:spcPct val="100000"/>
              </a:lnSpc>
              <a:spcBef>
                <a:spcPts val="300"/>
              </a:spcBef>
              <a:spcAft>
                <a:spcPts val="0"/>
              </a:spcAft>
              <a:buClr>
                <a:srgbClr val="F7921C"/>
              </a:buClr>
              <a:buSzPct val="100000"/>
              <a:tabLst/>
              <a:defRPr sz="1800" b="0" i="0" u="none" strike="noStrike" kern="0" cap="none" spc="0" baseline="0">
                <a:solidFill>
                  <a:srgbClr val="000000"/>
                </a:solidFill>
                <a:uFillTx/>
              </a:defRPr>
            </a:pPr>
            <a:endParaRPr lang="en-GB" sz="800" b="0" i="0" u="none" strike="noStrike" kern="1200" cap="none" spc="0" baseline="0" dirty="0">
              <a:solidFill>
                <a:srgbClr val="404040"/>
              </a:solidFill>
              <a:uFillTx/>
              <a:latin typeface="Calibri Light" pitchFamily="34"/>
              <a:cs typeface="Calibri Light" pitchFamily="34"/>
            </a:endParaRPr>
          </a:p>
          <a:p>
            <a:pPr marL="285750" marR="0" lvl="0" indent="-285750"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Το Πανεπιστήμιο Κύπρου κατατάσσεται πρώτο ανάμεσα σε όλους τους</a:t>
            </a:r>
            <a:r>
              <a:rPr lang="en-GB" sz="1400" b="0" i="0" u="none" strike="noStrike" kern="1200" cap="none" spc="0" baseline="0" dirty="0">
                <a:solidFill>
                  <a:srgbClr val="404040"/>
                </a:solidFill>
                <a:uFillTx/>
                <a:latin typeface="Calibri Light" pitchFamily="34"/>
                <a:cs typeface="Calibri Light" pitchFamily="34"/>
              </a:rPr>
              <a:t> </a:t>
            </a:r>
            <a:r>
              <a:rPr lang="el-GR" sz="1400" b="0" i="0" u="none" strike="noStrike" kern="1200" cap="none" spc="0" baseline="0" dirty="0">
                <a:solidFill>
                  <a:srgbClr val="404040"/>
                </a:solidFill>
                <a:uFillTx/>
                <a:latin typeface="Calibri Light" pitchFamily="34"/>
                <a:cs typeface="Calibri Light" pitchFamily="34"/>
              </a:rPr>
              <a:t>οργανισμούς από τις χώρες Η2020/WIDENING (16 μέλη ΕΕ &amp; 11 συνδεδεμένες χώρες</a:t>
            </a:r>
            <a:r>
              <a:rPr lang="en-GB" sz="1400" b="0" i="0" u="none" strike="noStrike" kern="1200" cap="none" spc="0" baseline="0" dirty="0">
                <a:solidFill>
                  <a:srgbClr val="404040"/>
                </a:solidFill>
                <a:uFillTx/>
                <a:latin typeface="Calibri Light" pitchFamily="34"/>
                <a:cs typeface="Calibri Light" pitchFamily="34"/>
              </a:rPr>
              <a:t>)</a:t>
            </a:r>
            <a:r>
              <a:rPr lang="el-GR" sz="1400" b="0" i="0" u="none" strike="noStrike" kern="1200" cap="none" spc="0" baseline="0" dirty="0">
                <a:solidFill>
                  <a:srgbClr val="404040"/>
                </a:solidFill>
                <a:uFillTx/>
                <a:latin typeface="Calibri Light" pitchFamily="34"/>
                <a:cs typeface="Calibri Light" pitchFamily="34"/>
              </a:rPr>
              <a:t> οι οποίες είναι λιγότερο προηγμένες σε θέματα έρευνας σε εξασφάλιση ανταγωνιστικής χρηματοδότησης από το πρόγραμμα για Έρευνα και Καινοτομία της ΕΕ </a:t>
            </a:r>
            <a:r>
              <a:rPr lang="en-GB" sz="1400" b="1" i="0" u="none" strike="noStrike" kern="1200" cap="none" spc="0" baseline="0" dirty="0">
                <a:solidFill>
                  <a:srgbClr val="404040"/>
                </a:solidFill>
                <a:uFillTx/>
                <a:latin typeface="Calibri Light" pitchFamily="34"/>
                <a:cs typeface="Calibri Light" pitchFamily="34"/>
              </a:rPr>
              <a:t>Horizon</a:t>
            </a:r>
            <a:r>
              <a:rPr lang="el-GR" sz="1400" b="1" i="0" u="none" strike="noStrike" kern="1200" cap="none" spc="0" baseline="0" dirty="0">
                <a:solidFill>
                  <a:srgbClr val="404040"/>
                </a:solidFill>
                <a:uFillTx/>
                <a:latin typeface="Calibri Light" pitchFamily="34"/>
                <a:cs typeface="Calibri Light" pitchFamily="34"/>
              </a:rPr>
              <a:t> 2020</a:t>
            </a:r>
            <a:r>
              <a:rPr lang="el-GR" sz="1400" b="0" i="0" u="none" strike="noStrike" kern="1200" cap="none" spc="0" baseline="0" dirty="0">
                <a:solidFill>
                  <a:srgbClr val="404040"/>
                </a:solidFill>
                <a:uFillTx/>
                <a:latin typeface="Calibri Light" pitchFamily="34"/>
                <a:cs typeface="Calibri Light" pitchFamily="34"/>
              </a:rPr>
              <a:t>. </a:t>
            </a:r>
          </a:p>
          <a:p>
            <a:pPr marR="0" lvl="0" defTabSz="914400" rtl="0" fontAlgn="auto" hangingPunct="0">
              <a:lnSpc>
                <a:spcPct val="100000"/>
              </a:lnSpc>
              <a:spcBef>
                <a:spcPts val="300"/>
              </a:spcBef>
              <a:spcAft>
                <a:spcPts val="0"/>
              </a:spcAft>
              <a:buClr>
                <a:srgbClr val="F7921C"/>
              </a:buClr>
              <a:buSzPct val="100000"/>
              <a:tabLst/>
              <a:defRPr sz="1800" b="0" i="0" u="none" strike="noStrike" kern="0" cap="none" spc="0" baseline="0">
                <a:solidFill>
                  <a:srgbClr val="000000"/>
                </a:solidFill>
                <a:uFillTx/>
              </a:defRPr>
            </a:pPr>
            <a:endParaRPr lang="el-GR" sz="800" b="0" i="0" u="none" strike="noStrike" kern="1200" cap="none" spc="0" baseline="0" dirty="0">
              <a:solidFill>
                <a:srgbClr val="404040"/>
              </a:solidFill>
              <a:uFillTx/>
              <a:latin typeface="Calibri Light" pitchFamily="34"/>
              <a:cs typeface="Calibri Light" pitchFamily="34"/>
            </a:endParaRPr>
          </a:p>
          <a:p>
            <a:pPr marL="285750" marR="0" lvl="0" indent="-285750" defTabSz="914400" rtl="0" fontAlgn="auto" hangingPunct="0">
              <a:lnSpc>
                <a:spcPct val="100000"/>
              </a:lnSpc>
              <a:spcBef>
                <a:spcPts val="3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Εξασφάλιση 30 ερευνητικών έργων αριστείας </a:t>
            </a:r>
            <a:r>
              <a:rPr lang="el-GR" sz="1400" b="1" i="0" u="none" strike="noStrike" kern="1200" cap="none" spc="0" baseline="0" dirty="0">
                <a:solidFill>
                  <a:srgbClr val="404040"/>
                </a:solidFill>
                <a:uFillTx/>
                <a:latin typeface="Calibri Light" pitchFamily="34"/>
                <a:cs typeface="Calibri Light" pitchFamily="34"/>
              </a:rPr>
              <a:t>- </a:t>
            </a:r>
            <a:r>
              <a:rPr lang="en-GB" sz="1400" b="1" i="0" u="none" strike="noStrike" kern="1200" cap="none" spc="0" baseline="0" dirty="0">
                <a:solidFill>
                  <a:srgbClr val="404040"/>
                </a:solidFill>
                <a:uFillTx/>
                <a:latin typeface="Calibri Light" pitchFamily="34"/>
                <a:cs typeface="Calibri Light" pitchFamily="34"/>
              </a:rPr>
              <a:t>ERC Grants</a:t>
            </a:r>
            <a:r>
              <a:rPr lang="el-GR" sz="1400" b="1" i="0" u="none" strike="noStrike" kern="1200" cap="none" spc="0" baseline="0" dirty="0">
                <a:solidFill>
                  <a:srgbClr val="404040"/>
                </a:solidFill>
                <a:uFillTx/>
                <a:latin typeface="Calibri Light" pitchFamily="34"/>
                <a:cs typeface="Calibri Light" pitchFamily="34"/>
              </a:rPr>
              <a:t> </a:t>
            </a:r>
            <a:r>
              <a:rPr lang="el-GR" sz="1400" b="0" i="0" u="none" strike="noStrike" kern="1200" cap="none" spc="0" baseline="0" dirty="0">
                <a:solidFill>
                  <a:srgbClr val="404040"/>
                </a:solidFill>
                <a:uFillTx/>
                <a:latin typeface="Calibri Light" pitchFamily="34"/>
                <a:cs typeface="Calibri Light" pitchFamily="34"/>
              </a:rPr>
              <a:t>που αποτελούν την ύψιστη τιμητική διάκριση χορηγιών έρευνας στον ευρωπαϊκό χώρο</a:t>
            </a:r>
          </a:p>
          <a:p>
            <a:pPr marR="0" lvl="0" defTabSz="914400" rtl="0" fontAlgn="auto" hangingPunct="0">
              <a:lnSpc>
                <a:spcPct val="100000"/>
              </a:lnSpc>
              <a:spcBef>
                <a:spcPts val="300"/>
              </a:spcBef>
              <a:spcAft>
                <a:spcPts val="0"/>
              </a:spcAft>
              <a:buClr>
                <a:srgbClr val="F7921C"/>
              </a:buClr>
              <a:buSzPct val="100000"/>
              <a:tabLst/>
              <a:defRPr sz="1800" b="0" i="0" u="none" strike="noStrike" kern="0" cap="none" spc="0" baseline="0">
                <a:solidFill>
                  <a:srgbClr val="000000"/>
                </a:solidFill>
                <a:uFillTx/>
              </a:defRPr>
            </a:pPr>
            <a:endParaRPr lang="el-GR" sz="800" b="0" i="0" u="none" strike="noStrike" kern="1200" cap="none" spc="0" baseline="0" dirty="0">
              <a:solidFill>
                <a:srgbClr val="404040"/>
              </a:solidFill>
              <a:uFillTx/>
              <a:latin typeface="Calibri Light" pitchFamily="34"/>
              <a:cs typeface="Calibri Light" pitchFamily="34"/>
            </a:endParaRPr>
          </a:p>
          <a:p>
            <a:pPr marL="285750" marR="0" lvl="0" indent="-285750" defTabSz="914400" rtl="0" fontAlgn="auto" hangingPunct="0">
              <a:lnSpc>
                <a:spcPct val="100000"/>
              </a:lnSpc>
              <a:spcBef>
                <a:spcPts val="400"/>
              </a:spcBef>
              <a:spcAft>
                <a:spcPts val="0"/>
              </a:spcAft>
              <a:buClr>
                <a:srgbClr val="F7921C"/>
              </a:buClr>
              <a:buSzPct val="100000"/>
              <a:buFont typeface="Arial" pitchFamily="34"/>
              <a:buChar char="•"/>
              <a:tabLst/>
              <a:defRPr sz="1800" b="0" i="0" u="none" strike="noStrike" kern="0" cap="none" spc="0" baseline="0">
                <a:solidFill>
                  <a:srgbClr val="000000"/>
                </a:solidFill>
                <a:uFillTx/>
              </a:defRPr>
            </a:pPr>
            <a:r>
              <a:rPr lang="el-GR" sz="1400" b="0" i="0" u="none" strike="noStrike" kern="1200" cap="none" spc="0" baseline="0" dirty="0">
                <a:solidFill>
                  <a:srgbClr val="404040"/>
                </a:solidFill>
                <a:uFillTx/>
                <a:latin typeface="Calibri Light" pitchFamily="34"/>
                <a:cs typeface="Calibri Light" pitchFamily="34"/>
              </a:rPr>
              <a:t>Πρώτο σε εξασφάλιση ανταγωνιστικής χρηματοδότησης ύψους πέραν των €</a:t>
            </a:r>
            <a:r>
              <a:rPr lang="el-GR" sz="1400" dirty="0">
                <a:solidFill>
                  <a:srgbClr val="404040"/>
                </a:solidFill>
                <a:latin typeface="Calibri Light" pitchFamily="34"/>
                <a:cs typeface="Calibri Light" pitchFamily="34"/>
              </a:rPr>
              <a:t>46</a:t>
            </a:r>
            <a:r>
              <a:rPr lang="el-GR" sz="1400" b="0" i="0" u="none" strike="noStrike" kern="1200" cap="none" spc="0" baseline="0" dirty="0">
                <a:solidFill>
                  <a:srgbClr val="404040"/>
                </a:solidFill>
                <a:uFillTx/>
                <a:latin typeface="Calibri Light" pitchFamily="34"/>
                <a:cs typeface="Calibri Light" pitchFamily="34"/>
              </a:rPr>
              <a:t> εκ. από το πρόγραμμα «</a:t>
            </a:r>
            <a:r>
              <a:rPr lang="el-GR" sz="1400" b="1" i="0" u="none" strike="noStrike" kern="1200" cap="none" spc="0" baseline="0" dirty="0">
                <a:solidFill>
                  <a:srgbClr val="404040"/>
                </a:solidFill>
                <a:uFillTx/>
                <a:latin typeface="Calibri Light" pitchFamily="34"/>
                <a:cs typeface="Calibri Light" pitchFamily="34"/>
              </a:rPr>
              <a:t>RESTART 2016-2020» του </a:t>
            </a:r>
            <a:r>
              <a:rPr lang="el-GR" sz="1400" b="1" i="0" u="none" strike="noStrike" kern="1200" cap="none" spc="0" baseline="0" dirty="0" err="1">
                <a:solidFill>
                  <a:srgbClr val="404040"/>
                </a:solidFill>
                <a:uFillTx/>
                <a:latin typeface="Calibri Light" pitchFamily="34"/>
                <a:cs typeface="Calibri Light" pitchFamily="34"/>
              </a:rPr>
              <a:t>ΙδΕΚ</a:t>
            </a:r>
            <a:r>
              <a:rPr lang="el-GR" sz="1400" b="1" i="0" u="none" strike="noStrike" kern="1200" cap="none" spc="0" baseline="0" dirty="0">
                <a:solidFill>
                  <a:srgbClr val="404040"/>
                </a:solidFill>
                <a:uFillTx/>
                <a:latin typeface="Calibri Light" pitchFamily="34"/>
                <a:cs typeface="Calibri Light" pitchFamily="34"/>
              </a:rPr>
              <a:t> </a:t>
            </a:r>
            <a:r>
              <a:rPr lang="el-GR" sz="1400" b="0" i="0" u="none" strike="noStrike" kern="1200" cap="none" spc="0" baseline="0" dirty="0">
                <a:solidFill>
                  <a:srgbClr val="404040"/>
                </a:solidFill>
                <a:uFillTx/>
                <a:latin typeface="Calibri Light" pitchFamily="34"/>
                <a:cs typeface="Calibri Light" pitchFamily="34"/>
              </a:rPr>
              <a:t>ανάμεσα σε όλους τους οργανισμούς που συμμετείχαν.</a:t>
            </a:r>
            <a:endParaRPr lang="el-GR" sz="1800" b="0" i="0" u="none" strike="noStrike" kern="1200" cap="none" spc="0" baseline="0" dirty="0">
              <a:solidFill>
                <a:srgbClr val="404040"/>
              </a:solidFill>
              <a:uFillTx/>
              <a:latin typeface="Calibri Light" pitchFamily="34"/>
              <a:ea typeface="Calibri" pitchFamily="34"/>
              <a:cs typeface="Calibri Light" pitchFamily="34"/>
            </a:endParaRPr>
          </a:p>
        </p:txBody>
      </p:sp>
      <p:sp>
        <p:nvSpPr>
          <p:cNvPr id="5" name="Θέση αριθμού διαφάνειας 1">
            <a:extLst>
              <a:ext uri="{FF2B5EF4-FFF2-40B4-BE49-F238E27FC236}">
                <a16:creationId xmlns:a16="http://schemas.microsoft.com/office/drawing/2014/main" id="{608C2770-90BC-09FE-AB49-D17D4C80C7B7}"/>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1A6C44A-9CB1-5543-9CBA-FFE1997D601B}" type="slidenum">
              <a:rPr/>
              <a:t>7</a:t>
            </a:fld>
            <a:endParaRPr lang="en-US" sz="1000" b="0" i="0" u="none" strike="noStrike" kern="1200" cap="none" spc="0" baseline="0">
              <a:solidFill>
                <a:srgbClr val="898989"/>
              </a:solidFill>
              <a:uFillTx/>
              <a:latin typeface="Calibri" pitchFamily="34"/>
              <a:cs typeface="Arial" pitchFamily="34"/>
            </a:endParaRPr>
          </a:p>
        </p:txBody>
      </p:sp>
      <p:pic>
        <p:nvPicPr>
          <p:cNvPr id="6" name="Εικόνα 12">
            <a:extLst>
              <a:ext uri="{FF2B5EF4-FFF2-40B4-BE49-F238E27FC236}">
                <a16:creationId xmlns:a16="http://schemas.microsoft.com/office/drawing/2014/main" id="{C00B22CD-1F1D-F378-144E-FC5EC5A0C36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553203" y="303215"/>
            <a:ext cx="2286000" cy="1831972"/>
          </a:xfrm>
          <a:prstGeom prst="rect">
            <a:avLst/>
          </a:prstGeom>
          <a:noFill/>
          <a:ln cap="flat">
            <a:noFill/>
          </a:ln>
        </p:spPr>
      </p:pic>
      <p:pic>
        <p:nvPicPr>
          <p:cNvPr id="7" name="Εικόνα 18">
            <a:extLst>
              <a:ext uri="{FF2B5EF4-FFF2-40B4-BE49-F238E27FC236}">
                <a16:creationId xmlns:a16="http://schemas.microsoft.com/office/drawing/2014/main" id="{DD85ADDA-2849-CC9B-8875-E393916452A1}"/>
              </a:ext>
            </a:extLst>
          </p:cNvPr>
          <p:cNvPicPr>
            <a:picLocks noChangeAspect="1"/>
          </p:cNvPicPr>
          <p:nvPr/>
        </p:nvPicPr>
        <p:blipFill>
          <a:blip r:embed="rId5" cstate="email">
            <a:extLst>
              <a:ext uri="{28A0092B-C50C-407E-A947-70E740481C1C}">
                <a14:useLocalDpi xmlns:a14="http://schemas.microsoft.com/office/drawing/2010/main"/>
              </a:ext>
            </a:extLst>
          </a:blip>
          <a:srcRect b="-5901"/>
          <a:stretch>
            <a:fillRect/>
          </a:stretch>
        </p:blipFill>
        <p:spPr>
          <a:xfrm>
            <a:off x="6553203" y="2135188"/>
            <a:ext cx="2286000" cy="3790946"/>
          </a:xfrm>
          <a:prstGeom prst="rect">
            <a:avLst/>
          </a:prstGeom>
          <a:noFill/>
          <a:ln cap="flat">
            <a:noFill/>
          </a:ln>
        </p:spPr>
      </p:pic>
      <p:pic>
        <p:nvPicPr>
          <p:cNvPr id="8" name="Εικόνα 2">
            <a:extLst>
              <a:ext uri="{FF2B5EF4-FFF2-40B4-BE49-F238E27FC236}">
                <a16:creationId xmlns:a16="http://schemas.microsoft.com/office/drawing/2014/main" id="{8630362B-8AB4-3814-873E-A2297CE54D3C}"/>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553203" y="4826002"/>
            <a:ext cx="2286000" cy="1714500"/>
          </a:xfrm>
          <a:prstGeom prst="rect">
            <a:avLst/>
          </a:prstGeom>
          <a:noFill/>
          <a:ln cap="flat">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68">
    <p:spTree>
      <p:nvGrpSpPr>
        <p:cNvPr id="1" name=""/>
        <p:cNvGrpSpPr/>
        <p:nvPr/>
      </p:nvGrpSpPr>
      <p:grpSpPr>
        <a:xfrm>
          <a:off x="0" y="0"/>
          <a:ext cx="0" cy="0"/>
          <a:chOff x="0" y="0"/>
          <a:chExt cx="0" cy="0"/>
        </a:xfrm>
      </p:grpSpPr>
      <p:sp>
        <p:nvSpPr>
          <p:cNvPr id="2" name="Ορθογώνιο 2">
            <a:extLst>
              <a:ext uri="{FF2B5EF4-FFF2-40B4-BE49-F238E27FC236}">
                <a16:creationId xmlns:a16="http://schemas.microsoft.com/office/drawing/2014/main" id="{98F3BFAA-2CAF-B104-B896-428A6F52C17D}"/>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7EB33600-7D35-DA42-7443-8B60C42D108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TextBox 9">
            <a:extLst>
              <a:ext uri="{FF2B5EF4-FFF2-40B4-BE49-F238E27FC236}">
                <a16:creationId xmlns:a16="http://schemas.microsoft.com/office/drawing/2014/main" id="{D2E52AB4-8A5F-0EEE-FC70-32063F439745}"/>
              </a:ext>
            </a:extLst>
          </p:cNvPr>
          <p:cNvSpPr txBox="1"/>
          <p:nvPr/>
        </p:nvSpPr>
        <p:spPr>
          <a:xfrm>
            <a:off x="1066803" y="1447796"/>
            <a:ext cx="6934196" cy="36988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Εσωτερική</a:t>
            </a:r>
            <a:r>
              <a:rPr lang="en-US" sz="2400" b="0" i="0" u="none" strike="noStrike" kern="1200" cap="none" spc="0" baseline="0">
                <a:solidFill>
                  <a:srgbClr val="404040"/>
                </a:solidFill>
                <a:uFillTx/>
                <a:latin typeface="Calibri Light" pitchFamily="34"/>
                <a:cs typeface="Calibri Light" pitchFamily="34"/>
              </a:rPr>
              <a:t>/</a:t>
            </a:r>
            <a:r>
              <a:rPr lang="el-GR" sz="2400" b="0" i="0" u="none" strike="noStrike" kern="1200" cap="none" spc="0" baseline="0">
                <a:solidFill>
                  <a:srgbClr val="404040"/>
                </a:solidFill>
                <a:uFillTx/>
                <a:latin typeface="Calibri Light" pitchFamily="34"/>
                <a:cs typeface="Calibri Light" pitchFamily="34"/>
              </a:rPr>
              <a:t>Εξωτερική χρηματοδότηση έρευνας</a:t>
            </a:r>
            <a:endParaRPr lang="en-US" sz="2400" b="0" i="0" u="none" strike="noStrike" kern="1200" cap="none" spc="0" baseline="0">
              <a:solidFill>
                <a:srgbClr val="404040"/>
              </a:solidFill>
              <a:uFillTx/>
              <a:latin typeface="Calibri Light" pitchFamily="34"/>
              <a:cs typeface="Calibri Light" pitchFamily="34"/>
            </a:endParaRPr>
          </a:p>
        </p:txBody>
      </p:sp>
      <p:sp>
        <p:nvSpPr>
          <p:cNvPr id="6" name="Θέση αριθμού διαφάνειας 1">
            <a:extLst>
              <a:ext uri="{FF2B5EF4-FFF2-40B4-BE49-F238E27FC236}">
                <a16:creationId xmlns:a16="http://schemas.microsoft.com/office/drawing/2014/main" id="{E762F655-BC53-3CF8-D085-6C593E035FFB}"/>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287A2E2-B9AA-D545-AFC0-286C4CEB693B}" type="slidenum">
              <a:rPr/>
              <a:t>8</a:t>
            </a:fld>
            <a:endParaRPr lang="en-US" sz="1000" b="0" i="0" u="none" strike="noStrike" kern="1200" cap="none" spc="0" baseline="0">
              <a:solidFill>
                <a:srgbClr val="898989"/>
              </a:solidFill>
              <a:uFillTx/>
              <a:latin typeface="Calibri" pitchFamily="34"/>
              <a:cs typeface="Arial" pitchFamily="34"/>
            </a:endParaRPr>
          </a:p>
        </p:txBody>
      </p:sp>
      <p:graphicFrame>
        <p:nvGraphicFramePr>
          <p:cNvPr id="8" name="Chart 7">
            <a:extLst>
              <a:ext uri="{FF2B5EF4-FFF2-40B4-BE49-F238E27FC236}">
                <a16:creationId xmlns:a16="http://schemas.microsoft.com/office/drawing/2014/main" id="{00FA9BCB-EA6A-B10F-4B68-C664E0AC52F6}"/>
              </a:ext>
            </a:extLst>
          </p:cNvPr>
          <p:cNvGraphicFramePr>
            <a:graphicFrameLocks/>
          </p:cNvGraphicFramePr>
          <p:nvPr>
            <p:extLst>
              <p:ext uri="{D42A27DB-BD31-4B8C-83A1-F6EECF244321}">
                <p14:modId xmlns:p14="http://schemas.microsoft.com/office/powerpoint/2010/main" val="1363495052"/>
              </p:ext>
            </p:extLst>
          </p:nvPr>
        </p:nvGraphicFramePr>
        <p:xfrm>
          <a:off x="719933" y="1833157"/>
          <a:ext cx="7889132" cy="477628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58">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2AA3AE2E-09FF-A15E-480D-80A21AED622B}"/>
              </a:ext>
            </a:extLst>
          </p:cNvPr>
          <p:cNvSpPr txBox="1"/>
          <p:nvPr/>
        </p:nvSpPr>
        <p:spPr>
          <a:xfrm>
            <a:off x="304796" y="6570658"/>
            <a:ext cx="8534396" cy="287341"/>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3249C6B-510F-E14B-BFA8-83E3E0A887BC}" type="slidenum">
              <a:rPr/>
              <a:t>9</a:t>
            </a:fld>
            <a:endParaRPr lang="en-US" sz="1000" b="0" i="0" u="none" strike="noStrike" kern="1200" cap="none" spc="0" baseline="0">
              <a:solidFill>
                <a:srgbClr val="898989"/>
              </a:solidFill>
              <a:uFillTx/>
              <a:latin typeface="Calibri" pitchFamily="34"/>
              <a:cs typeface="Arial" pitchFamily="34"/>
            </a:endParaRPr>
          </a:p>
        </p:txBody>
      </p:sp>
      <p:sp>
        <p:nvSpPr>
          <p:cNvPr id="3" name="Ορθογώνιο 3">
            <a:extLst>
              <a:ext uri="{FF2B5EF4-FFF2-40B4-BE49-F238E27FC236}">
                <a16:creationId xmlns:a16="http://schemas.microsoft.com/office/drawing/2014/main" id="{0E58F6E5-382F-08EF-42A6-1EA469027F5E}"/>
              </a:ext>
            </a:extLst>
          </p:cNvPr>
          <p:cNvSpPr/>
          <p:nvPr/>
        </p:nvSpPr>
        <p:spPr>
          <a:xfrm>
            <a:off x="304796" y="303215"/>
            <a:ext cx="8534396" cy="6249988"/>
          </a:xfrm>
          <a:prstGeom prst="rect">
            <a:avLst/>
          </a:prstGeom>
          <a:solidFill>
            <a:srgbClr val="EEECE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l-GR" sz="1800" b="0" i="0" u="none" strike="noStrike" kern="1200" cap="none" spc="0" baseline="0">
              <a:solidFill>
                <a:srgbClr val="FFFFFF"/>
              </a:solidFill>
              <a:uFillTx/>
              <a:latin typeface="Calibri"/>
            </a:endParaRPr>
          </a:p>
        </p:txBody>
      </p:sp>
      <p:pic>
        <p:nvPicPr>
          <p:cNvPr id="4" name="Εικόνα 3">
            <a:extLst>
              <a:ext uri="{FF2B5EF4-FFF2-40B4-BE49-F238E27FC236}">
                <a16:creationId xmlns:a16="http://schemas.microsoft.com/office/drawing/2014/main" id="{8126F046-684B-49FD-398C-52C473481ED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1815" y="536579"/>
            <a:ext cx="2019296" cy="528642"/>
          </a:xfrm>
          <a:prstGeom prst="rect">
            <a:avLst/>
          </a:prstGeom>
          <a:noFill/>
          <a:ln cap="flat">
            <a:noFill/>
          </a:ln>
        </p:spPr>
      </p:pic>
      <p:sp>
        <p:nvSpPr>
          <p:cNvPr id="5" name="Rectangle 4">
            <a:extLst>
              <a:ext uri="{FF2B5EF4-FFF2-40B4-BE49-F238E27FC236}">
                <a16:creationId xmlns:a16="http://schemas.microsoft.com/office/drawing/2014/main" id="{3DEB0532-4D0C-9C83-C672-EF1CAA69F03B}"/>
              </a:ext>
            </a:extLst>
          </p:cNvPr>
          <p:cNvSpPr txBox="1"/>
          <p:nvPr/>
        </p:nvSpPr>
        <p:spPr>
          <a:xfrm>
            <a:off x="1066803" y="2025652"/>
            <a:ext cx="5486400" cy="4295778"/>
          </a:xfrm>
          <a:prstGeom prst="rect">
            <a:avLst/>
          </a:prstGeom>
          <a:noFill/>
          <a:ln cap="flat">
            <a:noFill/>
          </a:ln>
        </p:spPr>
        <p:txBody>
          <a:bodyPr vert="horz" wrap="square" lIns="0" tIns="0" rIns="0" bIns="0" anchor="t" anchorCtr="0" compatLnSpc="1">
            <a:noAutofit/>
          </a:bodyPr>
          <a:lstStyle/>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Διεθνές Ερευνητικό Κέντρο Νερού «Νηρέας»</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Ερευνητικό Κέντρο «</a:t>
            </a:r>
            <a:r>
              <a:rPr lang="en-US" sz="1350" b="0" i="0" u="none" strike="noStrike" kern="1200" cap="none" spc="0" baseline="0">
                <a:solidFill>
                  <a:srgbClr val="404040"/>
                </a:solidFill>
                <a:uFillTx/>
                <a:latin typeface="Calibri Light" pitchFamily="34"/>
                <a:cs typeface="Calibri Light" pitchFamily="34"/>
              </a:rPr>
              <a:t>EMPHASIS» </a:t>
            </a:r>
            <a:endParaRPr lang="el-GR" sz="1350" b="0" i="0" u="none" strike="noStrike" kern="1200" cap="none" spc="0" baseline="0">
              <a:solidFill>
                <a:srgbClr val="404040"/>
              </a:solidFill>
              <a:uFillTx/>
              <a:latin typeface="Calibri Light" pitchFamily="34"/>
              <a:cs typeface="Calibri Light" pitchFamily="34"/>
            </a:endParaRP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Ερευνητικό Κέντρο Εφαρμοσμένης Νευροεπιστήμης</a:t>
            </a:r>
            <a:endParaRPr lang="en-US" sz="1350" b="0" i="0" u="none" strike="noStrike" kern="1200" cap="none" spc="0" baseline="0">
              <a:solidFill>
                <a:srgbClr val="404040"/>
              </a:solidFill>
              <a:uFillTx/>
              <a:latin typeface="Calibri Light" pitchFamily="34"/>
              <a:cs typeface="Calibri Light" pitchFamily="34"/>
            </a:endParaRP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Ερευνητική Μονάδα Αρχαιολογίας</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Ερευνητική Μονάδα Ενεργειακής Αειφορίας-</a:t>
            </a:r>
            <a:r>
              <a:rPr lang="en-US" sz="1350" b="0" i="0" u="none" strike="noStrike" kern="1200" cap="none" spc="0" baseline="0">
                <a:solidFill>
                  <a:srgbClr val="404040"/>
                </a:solidFill>
                <a:uFillTx/>
                <a:latin typeface="Calibri Light" pitchFamily="34"/>
                <a:cs typeface="Calibri Light" pitchFamily="34"/>
              </a:rPr>
              <a:t>FOSS</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Ερευνητική Μονάδα «Κέντρο Σπουδών Φύλου»</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n-US" sz="1350" b="0" i="0" u="none" strike="noStrike" kern="1200" cap="none" spc="0" baseline="0">
                <a:solidFill>
                  <a:srgbClr val="404040"/>
                </a:solidFill>
                <a:uFillTx/>
                <a:latin typeface="Calibri Light" pitchFamily="34"/>
                <a:cs typeface="Calibri Light" pitchFamily="34"/>
              </a:rPr>
              <a:t>E</a:t>
            </a:r>
            <a:r>
              <a:rPr lang="el-GR" sz="1350" b="0" i="0" u="none" strike="noStrike" kern="1200" cap="none" spc="0" baseline="0">
                <a:solidFill>
                  <a:srgbClr val="404040"/>
                </a:solidFill>
                <a:uFillTx/>
                <a:latin typeface="Calibri Light" pitchFamily="34"/>
                <a:cs typeface="Calibri Light" pitchFamily="34"/>
              </a:rPr>
              <a:t>ρευνητική Μονάδα Μεσαιωνικών Τεχνών και Τελετουργιών (ΕΜοΜεΤ)</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Ερευνητική Μονάδα Τραπεζικών και Χρηματοοικονομικών Μελετών</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Κέντρο Αριστείας για Βιοτράπεζα και Βιοϊατρική Έρευνα</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Κέντρο Aριστείας για Έρευνα και Καινοτομία - "ΚΟΙΟΣ" </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Κέντρο Νεοελληνικών Σπουδών (Σπουδαστήριο Πετρώνδα)</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Κέντρο Οικονομικών Ερευνών</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Μονάδα Έρευνας Νευρολογίας και Νευροεπιστημών Κύπρου (CNRU)</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Πανεπιστημιακό Κέντρο Ερευνών Πεδίου (ΠΑΚΕΠΕ)</a:t>
            </a:r>
          </a:p>
          <a:p>
            <a:pPr marL="179999" marR="0" lvl="0" indent="-285750" algn="l" defTabSz="914400" rtl="0" fontAlgn="auto" hangingPunct="0">
              <a:lnSpc>
                <a:spcPct val="100000"/>
              </a:lnSpc>
              <a:spcBef>
                <a:spcPts val="100"/>
              </a:spcBef>
              <a:spcAft>
                <a:spcPts val="200"/>
              </a:spcAft>
              <a:buClr>
                <a:srgbClr val="F7921C"/>
              </a:buClr>
              <a:buSzPct val="100000"/>
              <a:buFont typeface="Arial" pitchFamily="34"/>
              <a:buChar char="•"/>
              <a:tabLst/>
              <a:defRPr sz="1800" b="0" i="0" u="none" strike="noStrike" kern="0" cap="none" spc="0" baseline="0">
                <a:solidFill>
                  <a:srgbClr val="000000"/>
                </a:solidFill>
                <a:uFillTx/>
              </a:defRPr>
            </a:pPr>
            <a:r>
              <a:rPr lang="el-GR" sz="1350" b="0" i="0" u="none" strike="noStrike" kern="1200" cap="none" spc="0" baseline="0">
                <a:solidFill>
                  <a:srgbClr val="404040"/>
                </a:solidFill>
                <a:uFillTx/>
                <a:latin typeface="Calibri Light" pitchFamily="34"/>
                <a:cs typeface="Calibri Light" pitchFamily="34"/>
              </a:rPr>
              <a:t>Ωκεανογραφικό Κέντρο</a:t>
            </a:r>
          </a:p>
        </p:txBody>
      </p:sp>
      <p:sp>
        <p:nvSpPr>
          <p:cNvPr id="6" name="TextBox 9">
            <a:extLst>
              <a:ext uri="{FF2B5EF4-FFF2-40B4-BE49-F238E27FC236}">
                <a16:creationId xmlns:a16="http://schemas.microsoft.com/office/drawing/2014/main" id="{33162565-B9C4-239B-DDD4-3C44FD76BF7D}"/>
              </a:ext>
            </a:extLst>
          </p:cNvPr>
          <p:cNvSpPr txBox="1"/>
          <p:nvPr/>
        </p:nvSpPr>
        <p:spPr>
          <a:xfrm>
            <a:off x="1066803" y="1447796"/>
            <a:ext cx="4572000" cy="369883"/>
          </a:xfrm>
          <a:prstGeom prst="rect">
            <a:avLst/>
          </a:prstGeom>
          <a:noFill/>
          <a:ln cap="flat">
            <a:noFill/>
          </a:ln>
        </p:spPr>
        <p:txBody>
          <a:bodyPr vert="horz" wrap="square" lIns="0" tIns="0" rIns="0" bIns="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2400" b="0" i="0" u="none" strike="noStrike" kern="1200" cap="none" spc="0" baseline="0">
                <a:solidFill>
                  <a:srgbClr val="404040"/>
                </a:solidFill>
                <a:uFillTx/>
                <a:latin typeface="Calibri Light" pitchFamily="34"/>
                <a:cs typeface="Calibri Light" pitchFamily="34"/>
              </a:rPr>
              <a:t>Ερευνητικές Μονάδες / Κέντρα</a:t>
            </a:r>
            <a:endParaRPr lang="en-US" sz="2400" b="0" i="0" u="none" strike="noStrike" kern="1200" cap="none" spc="0" baseline="0">
              <a:solidFill>
                <a:srgbClr val="404040"/>
              </a:solidFill>
              <a:uFillTx/>
              <a:latin typeface="Calibri Light" pitchFamily="34"/>
              <a:cs typeface="Calibri Light" pitchFamily="34"/>
            </a:endParaRPr>
          </a:p>
        </p:txBody>
      </p:sp>
      <p:pic>
        <p:nvPicPr>
          <p:cNvPr id="7" name="Εικόνα 12">
            <a:extLst>
              <a:ext uri="{FF2B5EF4-FFF2-40B4-BE49-F238E27FC236}">
                <a16:creationId xmlns:a16="http://schemas.microsoft.com/office/drawing/2014/main" id="{305E89ED-DE7A-4540-56C0-2D5252B1BAA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553203" y="303215"/>
            <a:ext cx="2286000" cy="2820988"/>
          </a:xfrm>
          <a:prstGeom prst="rect">
            <a:avLst/>
          </a:prstGeom>
          <a:noFill/>
          <a:ln cap="flat">
            <a:noFill/>
          </a:ln>
        </p:spPr>
      </p:pic>
      <p:pic>
        <p:nvPicPr>
          <p:cNvPr id="8" name="Εικόνα 2">
            <a:extLst>
              <a:ext uri="{FF2B5EF4-FFF2-40B4-BE49-F238E27FC236}">
                <a16:creationId xmlns:a16="http://schemas.microsoft.com/office/drawing/2014/main" id="{6C1247E2-4965-B257-DCFD-C796F067F48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553203" y="3047996"/>
            <a:ext cx="2286000" cy="3492495"/>
          </a:xfrm>
          <a:prstGeom prst="rect">
            <a:avLst/>
          </a:prstGeom>
          <a:noFill/>
          <a:ln cap="flat">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31110</TotalTime>
  <Words>3015</Words>
  <Application>Microsoft Office PowerPoint</Application>
  <PresentationFormat>On-screen Show (4:3)</PresentationFormat>
  <Paragraphs>384</Paragraphs>
  <Slides>27</Slides>
  <Notes>15</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27</vt:i4>
      </vt:variant>
    </vt:vector>
  </HeadingPairs>
  <TitlesOfParts>
    <vt:vector size="35" baseType="lpstr">
      <vt:lpstr>Arial</vt:lpstr>
      <vt:lpstr>Calibri</vt:lpstr>
      <vt:lpstr>Calibri Light</vt:lpstr>
      <vt:lpstr>Cambria</vt:lpstr>
      <vt:lpstr>Office Theme</vt:lpstr>
      <vt:lpstr>Custom Design</vt:lpstr>
      <vt:lpstr>1_Custom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Despo Dionysiou</dc:creator>
  <cp:lastModifiedBy>Despo Dionysiou</cp:lastModifiedBy>
  <cp:revision>554</cp:revision>
  <cp:lastPrinted>2018-02-07T11:08:14Z</cp:lastPrinted>
  <dcterms:created xsi:type="dcterms:W3CDTF">2006-08-16T00:00:00Z</dcterms:created>
  <dcterms:modified xsi:type="dcterms:W3CDTF">2025-09-16T05:05:23Z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0x010100D0E51B3238A6F549B5D9B2FC1E7C420E</vt:lpwstr>
  </property>
</Properties>
</file>