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0"/>
  </p:notesMasterIdLst>
  <p:sldIdLst>
    <p:sldId id="256" r:id="rId2"/>
    <p:sldId id="436" r:id="rId3"/>
    <p:sldId id="257" r:id="rId4"/>
    <p:sldId id="420" r:id="rId5"/>
    <p:sldId id="421" r:id="rId6"/>
    <p:sldId id="428" r:id="rId7"/>
    <p:sldId id="424" r:id="rId8"/>
    <p:sldId id="443" r:id="rId9"/>
    <p:sldId id="444" r:id="rId10"/>
    <p:sldId id="441" r:id="rId11"/>
    <p:sldId id="422" r:id="rId12"/>
    <p:sldId id="423" r:id="rId13"/>
    <p:sldId id="425" r:id="rId14"/>
    <p:sldId id="418" r:id="rId15"/>
    <p:sldId id="430" r:id="rId16"/>
    <p:sldId id="447" r:id="rId17"/>
    <p:sldId id="431" r:id="rId18"/>
    <p:sldId id="438" r:id="rId19"/>
    <p:sldId id="439" r:id="rId20"/>
    <p:sldId id="437" r:id="rId21"/>
    <p:sldId id="440" r:id="rId22"/>
    <p:sldId id="442" r:id="rId23"/>
    <p:sldId id="445" r:id="rId24"/>
    <p:sldId id="448" r:id="rId25"/>
    <p:sldId id="464" r:id="rId26"/>
    <p:sldId id="433" r:id="rId27"/>
    <p:sldId id="449" r:id="rId28"/>
    <p:sldId id="450" r:id="rId29"/>
    <p:sldId id="451" r:id="rId30"/>
    <p:sldId id="446" r:id="rId31"/>
    <p:sldId id="457" r:id="rId32"/>
    <p:sldId id="458" r:id="rId33"/>
    <p:sldId id="453" r:id="rId34"/>
    <p:sldId id="454" r:id="rId35"/>
    <p:sldId id="455" r:id="rId36"/>
    <p:sldId id="462" r:id="rId37"/>
    <p:sldId id="434" r:id="rId38"/>
    <p:sldId id="456" r:id="rId39"/>
    <p:sldId id="459" r:id="rId40"/>
    <p:sldId id="461" r:id="rId41"/>
    <p:sldId id="463" r:id="rId42"/>
    <p:sldId id="467" r:id="rId43"/>
    <p:sldId id="468" r:id="rId44"/>
    <p:sldId id="460" r:id="rId45"/>
    <p:sldId id="429" r:id="rId46"/>
    <p:sldId id="426" r:id="rId47"/>
    <p:sldId id="419" r:id="rId48"/>
    <p:sldId id="46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2D22F-0CC2-2D4E-8E2A-1203435F2E46}" v="101" dt="2024-11-18T20:07:17.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2" autoAdjust="0"/>
    <p:restoredTop sz="96154" autoAdjust="0"/>
  </p:normalViewPr>
  <p:slideViewPr>
    <p:cSldViewPr snapToGrid="0">
      <p:cViewPr varScale="1">
        <p:scale>
          <a:sx n="136" d="100"/>
          <a:sy n="136" d="100"/>
        </p:scale>
        <p:origin x="2040" y="184"/>
      </p:cViewPr>
      <p:guideLst/>
    </p:cSldViewPr>
  </p:slideViewPr>
  <p:outlineViewPr>
    <p:cViewPr>
      <p:scale>
        <a:sx n="33" d="100"/>
        <a:sy n="33" d="100"/>
      </p:scale>
      <p:origin x="0" y="-21120"/>
    </p:cViewPr>
  </p:outlin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zheng li" userId="78894f9eeb74bdcd" providerId="LiveId" clId="{1842D22F-0CC2-2D4E-8E2A-1203435F2E46}"/>
    <pc:docChg chg="undo custSel modSld">
      <pc:chgData name="lunzheng li" userId="78894f9eeb74bdcd" providerId="LiveId" clId="{1842D22F-0CC2-2D4E-8E2A-1203435F2E46}" dt="2024-11-18T20:07:17.607" v="124" actId="27636"/>
      <pc:docMkLst>
        <pc:docMk/>
      </pc:docMkLst>
      <pc:sldChg chg="modSp mod modAnim">
        <pc:chgData name="lunzheng li" userId="78894f9eeb74bdcd" providerId="LiveId" clId="{1842D22F-0CC2-2D4E-8E2A-1203435F2E46}" dt="2024-11-18T09:13:34.112" v="122"/>
        <pc:sldMkLst>
          <pc:docMk/>
          <pc:sldMk cId="499083860" sldId="449"/>
        </pc:sldMkLst>
        <pc:spChg chg="mod">
          <ac:chgData name="lunzheng li" userId="78894f9eeb74bdcd" providerId="LiveId" clId="{1842D22F-0CC2-2D4E-8E2A-1203435F2E46}" dt="2024-11-17T21:10:05.633" v="119" actId="27636"/>
          <ac:spMkLst>
            <pc:docMk/>
            <pc:sldMk cId="499083860" sldId="449"/>
            <ac:spMk id="3" creationId="{D0DE92C4-69C5-31F7-0A63-E8B5D644814F}"/>
          </ac:spMkLst>
        </pc:spChg>
      </pc:sldChg>
      <pc:sldChg chg="modSp mod">
        <pc:chgData name="lunzheng li" userId="78894f9eeb74bdcd" providerId="LiveId" clId="{1842D22F-0CC2-2D4E-8E2A-1203435F2E46}" dt="2024-11-17T19:04:42.194" v="22" actId="20577"/>
        <pc:sldMkLst>
          <pc:docMk/>
          <pc:sldMk cId="2414321472" sldId="450"/>
        </pc:sldMkLst>
        <pc:spChg chg="mod">
          <ac:chgData name="lunzheng li" userId="78894f9eeb74bdcd" providerId="LiveId" clId="{1842D22F-0CC2-2D4E-8E2A-1203435F2E46}" dt="2024-11-17T19:04:42.194" v="22" actId="20577"/>
          <ac:spMkLst>
            <pc:docMk/>
            <pc:sldMk cId="2414321472" sldId="450"/>
            <ac:spMk id="2" creationId="{F7DEB6AF-0351-EBFF-A806-E2A1D335D83A}"/>
          </ac:spMkLst>
        </pc:spChg>
      </pc:sldChg>
      <pc:sldChg chg="modSp mod modAnim">
        <pc:chgData name="lunzheng li" userId="78894f9eeb74bdcd" providerId="LiveId" clId="{1842D22F-0CC2-2D4E-8E2A-1203435F2E46}" dt="2024-11-18T20:07:17.607" v="124" actId="27636"/>
        <pc:sldMkLst>
          <pc:docMk/>
          <pc:sldMk cId="1298225349" sldId="451"/>
        </pc:sldMkLst>
        <pc:spChg chg="mod">
          <ac:chgData name="lunzheng li" userId="78894f9eeb74bdcd" providerId="LiveId" clId="{1842D22F-0CC2-2D4E-8E2A-1203435F2E46}" dt="2024-11-18T20:07:17.607" v="124" actId="27636"/>
          <ac:spMkLst>
            <pc:docMk/>
            <pc:sldMk cId="1298225349" sldId="451"/>
            <ac:spMk id="3" creationId="{6254AC70-76B8-20C9-2785-7B0A630BAE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D024F-ABF5-41AC-9856-ED8471F57A28}"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9703-D2B3-4573-9243-C03EF275DC7F}" type="slidenum">
              <a:rPr lang="en-GB" smtClean="0"/>
              <a:t>‹#›</a:t>
            </a:fld>
            <a:endParaRPr lang="en-GB"/>
          </a:p>
        </p:txBody>
      </p:sp>
    </p:spTree>
    <p:extLst>
      <p:ext uri="{BB962C8B-B14F-4D97-AF65-F5344CB8AC3E}">
        <p14:creationId xmlns:p14="http://schemas.microsoft.com/office/powerpoint/2010/main" val="23655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a:t>
            </a:fld>
            <a:endParaRPr lang="en-GB"/>
          </a:p>
        </p:txBody>
      </p:sp>
    </p:spTree>
    <p:extLst>
      <p:ext uri="{BB962C8B-B14F-4D97-AF65-F5344CB8AC3E}">
        <p14:creationId xmlns:p14="http://schemas.microsoft.com/office/powerpoint/2010/main" val="161652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10</a:t>
            </a:fld>
            <a:endParaRPr lang="en-GB"/>
          </a:p>
        </p:txBody>
      </p:sp>
    </p:spTree>
    <p:extLst>
      <p:ext uri="{BB962C8B-B14F-4D97-AF65-F5344CB8AC3E}">
        <p14:creationId xmlns:p14="http://schemas.microsoft.com/office/powerpoint/2010/main" val="68530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11</a:t>
            </a:fld>
            <a:endParaRPr lang="en-GB"/>
          </a:p>
        </p:txBody>
      </p:sp>
    </p:spTree>
    <p:extLst>
      <p:ext uri="{BB962C8B-B14F-4D97-AF65-F5344CB8AC3E}">
        <p14:creationId xmlns:p14="http://schemas.microsoft.com/office/powerpoint/2010/main" val="218207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12</a:t>
            </a:fld>
            <a:endParaRPr lang="en-GB"/>
          </a:p>
        </p:txBody>
      </p:sp>
    </p:spTree>
    <p:extLst>
      <p:ext uri="{BB962C8B-B14F-4D97-AF65-F5344CB8AC3E}">
        <p14:creationId xmlns:p14="http://schemas.microsoft.com/office/powerpoint/2010/main" val="19960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MinionPro-Regular"/>
              </a:rPr>
              <a:t>Effect sizes are designed to put the outcomes of the different studies being combined on the same scale, using a suite of metrics that includes odds and risk ratios, standardized mean differences, </a:t>
            </a:r>
            <a:r>
              <a:rPr lang="en-GB" sz="1800" b="0" i="1" u="none" strike="noStrike" baseline="0" dirty="0">
                <a:latin typeface="MinionPro-It"/>
              </a:rPr>
              <a:t>z</a:t>
            </a:r>
            <a:r>
              <a:rPr lang="en-GB" sz="1800" b="0" i="0" u="none" strike="noStrike" baseline="0" dirty="0">
                <a:latin typeface="MinionPro-Regular"/>
              </a:rPr>
              <a:t>-transformed correlation coefficients and logarithmic (‘log’) response ratios. Effect sizes must be readily interpretable, scientifically meaningful and comparable among meta-analyses, and for its sampling distribution to be known, so that statistical models can be constructed appropriately</a:t>
            </a:r>
          </a:p>
          <a:p>
            <a:pPr algn="l"/>
            <a:endParaRPr lang="en-GB" sz="1800" b="0" i="0" u="none" strike="noStrike" baseline="0" dirty="0">
              <a:latin typeface="MinionPro-Regular"/>
            </a:endParaRPr>
          </a:p>
          <a:p>
            <a:pPr algn="l"/>
            <a:r>
              <a:rPr lang="en-GB" sz="1800" b="0" i="0" u="none" strike="noStrike" baseline="0" dirty="0">
                <a:latin typeface="MinionPro-Regular"/>
              </a:rPr>
              <a:t>The common-effect (or fixed-effect) model assumes that variation in effect sizes among studies is due to within-study (sampling) variance and that all studies share a common ‘true’ effect. The random-effects model assumes that, in addition to sampling variance, the true effects from different studies also differ from one another, representing a random sample of a population of outcomes, and is analogous to a random-effects model in an analysis of variance (ANOVA)</a:t>
            </a:r>
            <a:endParaRPr lang="en-GB" dirty="0"/>
          </a:p>
        </p:txBody>
      </p:sp>
      <p:sp>
        <p:nvSpPr>
          <p:cNvPr id="4" name="Slide Number Placeholder 3"/>
          <p:cNvSpPr>
            <a:spLocks noGrp="1"/>
          </p:cNvSpPr>
          <p:nvPr>
            <p:ph type="sldNum" sz="quarter" idx="5"/>
          </p:nvPr>
        </p:nvSpPr>
        <p:spPr/>
        <p:txBody>
          <a:bodyPr/>
          <a:lstStyle/>
          <a:p>
            <a:fld id="{193EFD65-B5F8-4AF2-9245-E416D07CEECB}" type="slidenum">
              <a:rPr lang="en-GB" smtClean="0"/>
              <a:t>14</a:t>
            </a:fld>
            <a:endParaRPr lang="en-GB"/>
          </a:p>
        </p:txBody>
      </p:sp>
    </p:spTree>
    <p:extLst>
      <p:ext uri="{BB962C8B-B14F-4D97-AF65-F5344CB8AC3E}">
        <p14:creationId xmlns:p14="http://schemas.microsoft.com/office/powerpoint/2010/main" val="254271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15</a:t>
            </a:fld>
            <a:endParaRPr lang="en-GB"/>
          </a:p>
        </p:txBody>
      </p:sp>
    </p:spTree>
    <p:extLst>
      <p:ext uri="{BB962C8B-B14F-4D97-AF65-F5344CB8AC3E}">
        <p14:creationId xmlns:p14="http://schemas.microsoft.com/office/powerpoint/2010/main" val="128634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17</a:t>
            </a:fld>
            <a:endParaRPr lang="en-GB"/>
          </a:p>
        </p:txBody>
      </p:sp>
    </p:spTree>
    <p:extLst>
      <p:ext uri="{BB962C8B-B14F-4D97-AF65-F5344CB8AC3E}">
        <p14:creationId xmlns:p14="http://schemas.microsoft.com/office/powerpoint/2010/main" val="447595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19</a:t>
            </a:fld>
            <a:endParaRPr lang="en-GB"/>
          </a:p>
        </p:txBody>
      </p:sp>
    </p:spTree>
    <p:extLst>
      <p:ext uri="{BB962C8B-B14F-4D97-AF65-F5344CB8AC3E}">
        <p14:creationId xmlns:p14="http://schemas.microsoft.com/office/powerpoint/2010/main" val="70222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20</a:t>
            </a:fld>
            <a:endParaRPr lang="en-GB"/>
          </a:p>
        </p:txBody>
      </p:sp>
    </p:spTree>
    <p:extLst>
      <p:ext uri="{BB962C8B-B14F-4D97-AF65-F5344CB8AC3E}">
        <p14:creationId xmlns:p14="http://schemas.microsoft.com/office/powerpoint/2010/main" val="125247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AdvP7B6C"/>
              </a:rPr>
              <a:t>When multiple observers are observing the same phenomenon, some variation in outcome is likely. This begs answers about the reliability of the observation. Various explanations have been put forward to account for variance in coder </a:t>
            </a:r>
            <a:r>
              <a:rPr lang="en-GB" sz="1800" b="0" i="0" u="none" strike="noStrike" baseline="0" dirty="0" err="1">
                <a:latin typeface="AdvP7B6C"/>
              </a:rPr>
              <a:t>behavior</a:t>
            </a:r>
            <a:r>
              <a:rPr lang="en-GB" sz="1800" b="0" i="0" u="none" strike="noStrike" baseline="0" dirty="0">
                <a:latin typeface="AdvP7B6C"/>
              </a:rPr>
              <a:t>. Armstrong et al.’s (1997) study on coder agreement for qualitative data reports that while there was broad agreement on themes in their study, coders “packaged” concepts differently depending upon their geography, discipline, or personal differences in experiences or views. Thus, three important factors affecting how concepts are “packaged” are the background of coder, their domain knowledge, and their research experience more broadly.</a:t>
            </a:r>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21</a:t>
            </a:fld>
            <a:endParaRPr lang="en-GB"/>
          </a:p>
        </p:txBody>
      </p:sp>
    </p:spTree>
    <p:extLst>
      <p:ext uri="{BB962C8B-B14F-4D97-AF65-F5344CB8AC3E}">
        <p14:creationId xmlns:p14="http://schemas.microsoft.com/office/powerpoint/2010/main" val="103712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22</a:t>
            </a:fld>
            <a:endParaRPr lang="en-GB"/>
          </a:p>
        </p:txBody>
      </p:sp>
    </p:spTree>
    <p:extLst>
      <p:ext uri="{BB962C8B-B14F-4D97-AF65-F5344CB8AC3E}">
        <p14:creationId xmlns:p14="http://schemas.microsoft.com/office/powerpoint/2010/main" val="230574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a:t>
            </a:fld>
            <a:endParaRPr lang="en-GB"/>
          </a:p>
        </p:txBody>
      </p:sp>
    </p:spTree>
    <p:extLst>
      <p:ext uri="{BB962C8B-B14F-4D97-AF65-F5344CB8AC3E}">
        <p14:creationId xmlns:p14="http://schemas.microsoft.com/office/powerpoint/2010/main" val="5086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23</a:t>
            </a:fld>
            <a:endParaRPr lang="en-GB"/>
          </a:p>
        </p:txBody>
      </p:sp>
    </p:spTree>
    <p:extLst>
      <p:ext uri="{BB962C8B-B14F-4D97-AF65-F5344CB8AC3E}">
        <p14:creationId xmlns:p14="http://schemas.microsoft.com/office/powerpoint/2010/main" val="82647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24</a:t>
            </a:fld>
            <a:endParaRPr lang="en-GB"/>
          </a:p>
        </p:txBody>
      </p:sp>
    </p:spTree>
    <p:extLst>
      <p:ext uri="{BB962C8B-B14F-4D97-AF65-F5344CB8AC3E}">
        <p14:creationId xmlns:p14="http://schemas.microsoft.com/office/powerpoint/2010/main" val="67725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26</a:t>
            </a:fld>
            <a:endParaRPr lang="en-GB"/>
          </a:p>
        </p:txBody>
      </p:sp>
    </p:spTree>
    <p:extLst>
      <p:ext uri="{BB962C8B-B14F-4D97-AF65-F5344CB8AC3E}">
        <p14:creationId xmlns:p14="http://schemas.microsoft.com/office/powerpoint/2010/main" val="73800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30</a:t>
            </a:fld>
            <a:endParaRPr lang="en-GB"/>
          </a:p>
        </p:txBody>
      </p:sp>
    </p:spTree>
    <p:extLst>
      <p:ext uri="{BB962C8B-B14F-4D97-AF65-F5344CB8AC3E}">
        <p14:creationId xmlns:p14="http://schemas.microsoft.com/office/powerpoint/2010/main" val="409944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BC463-780C-6B5B-EFCB-FCD9931DB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6F8BF-547F-E95D-EAC2-82A719DC2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2C53E-B33E-FAB4-E5D0-4F71F065A02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E301F2-AD8F-6F90-FE08-C3141925B83F}"/>
              </a:ext>
            </a:extLst>
          </p:cNvPr>
          <p:cNvSpPr>
            <a:spLocks noGrp="1"/>
          </p:cNvSpPr>
          <p:nvPr>
            <p:ph type="sldNum" sz="quarter" idx="5"/>
          </p:nvPr>
        </p:nvSpPr>
        <p:spPr/>
        <p:txBody>
          <a:bodyPr/>
          <a:lstStyle/>
          <a:p>
            <a:fld id="{E9BF9703-D2B3-4573-9243-C03EF275DC7F}" type="slidenum">
              <a:rPr lang="en-GB" smtClean="0"/>
              <a:t>34</a:t>
            </a:fld>
            <a:endParaRPr lang="en-GB"/>
          </a:p>
        </p:txBody>
      </p:sp>
    </p:spTree>
    <p:extLst>
      <p:ext uri="{BB962C8B-B14F-4D97-AF65-F5344CB8AC3E}">
        <p14:creationId xmlns:p14="http://schemas.microsoft.com/office/powerpoint/2010/main" val="3441015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45</a:t>
            </a:fld>
            <a:endParaRPr lang="en-GB"/>
          </a:p>
        </p:txBody>
      </p:sp>
    </p:spTree>
    <p:extLst>
      <p:ext uri="{BB962C8B-B14F-4D97-AF65-F5344CB8AC3E}">
        <p14:creationId xmlns:p14="http://schemas.microsoft.com/office/powerpoint/2010/main" val="91789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MinionPro-Regular"/>
              </a:rPr>
              <a:t>Meta-analyses undertaken with the aim of reaching broad generalizations deliberately incorporate results from heterogeneous populations so that broad generalizations and the factors that modify them can be examined and tested. This approach is common in the fields of EEC and in some social sciences, in which meta-analyses have been used to address fundamental problems, to weigh the evidence for prominent theories or hypotheses and to consider the generality of common findings, observations or phenomena.</a:t>
            </a:r>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46</a:t>
            </a:fld>
            <a:endParaRPr lang="en-GB"/>
          </a:p>
        </p:txBody>
      </p:sp>
    </p:spTree>
    <p:extLst>
      <p:ext uri="{BB962C8B-B14F-4D97-AF65-F5344CB8AC3E}">
        <p14:creationId xmlns:p14="http://schemas.microsoft.com/office/powerpoint/2010/main" val="22063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47</a:t>
            </a:fld>
            <a:endParaRPr lang="en-GB"/>
          </a:p>
        </p:txBody>
      </p:sp>
    </p:spTree>
    <p:extLst>
      <p:ext uri="{BB962C8B-B14F-4D97-AF65-F5344CB8AC3E}">
        <p14:creationId xmlns:p14="http://schemas.microsoft.com/office/powerpoint/2010/main" val="340939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3</a:t>
            </a:fld>
            <a:endParaRPr lang="en-GB"/>
          </a:p>
        </p:txBody>
      </p:sp>
    </p:spTree>
    <p:extLst>
      <p:ext uri="{BB962C8B-B14F-4D97-AF65-F5344CB8AC3E}">
        <p14:creationId xmlns:p14="http://schemas.microsoft.com/office/powerpoint/2010/main" val="184532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4</a:t>
            </a:fld>
            <a:endParaRPr lang="en-GB"/>
          </a:p>
        </p:txBody>
      </p:sp>
    </p:spTree>
    <p:extLst>
      <p:ext uri="{BB962C8B-B14F-4D97-AF65-F5344CB8AC3E}">
        <p14:creationId xmlns:p14="http://schemas.microsoft.com/office/powerpoint/2010/main" val="343753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JansonText-Roman"/>
              </a:rPr>
              <a:t>Research exploring the same question often produces varying or even conflicting findings that could potentially be due to a range of factors. When findings conflict or do not replicate, it can be unclear why this might be the case, what the overall picture is, what important questions remain unanswered, or which results are most reliable and should be used as the basis for practice and policy decisions</a:t>
            </a:r>
            <a:r>
              <a:rPr lang="en-GB" sz="1800" b="0" i="0" u="none" strike="noStrike" baseline="0">
                <a:latin typeface="JansonText-Roman"/>
              </a:rPr>
              <a:t>. </a:t>
            </a:r>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5</a:t>
            </a:fld>
            <a:endParaRPr lang="en-GB"/>
          </a:p>
        </p:txBody>
      </p:sp>
    </p:spTree>
    <p:extLst>
      <p:ext uri="{BB962C8B-B14F-4D97-AF65-F5344CB8AC3E}">
        <p14:creationId xmlns:p14="http://schemas.microsoft.com/office/powerpoint/2010/main" val="10122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6</a:t>
            </a:fld>
            <a:endParaRPr lang="en-GB"/>
          </a:p>
        </p:txBody>
      </p:sp>
    </p:spTree>
    <p:extLst>
      <p:ext uri="{BB962C8B-B14F-4D97-AF65-F5344CB8AC3E}">
        <p14:creationId xmlns:p14="http://schemas.microsoft.com/office/powerpoint/2010/main" val="94196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7</a:t>
            </a:fld>
            <a:endParaRPr lang="en-GB"/>
          </a:p>
        </p:txBody>
      </p:sp>
    </p:spTree>
    <p:extLst>
      <p:ext uri="{BB962C8B-B14F-4D97-AF65-F5344CB8AC3E}">
        <p14:creationId xmlns:p14="http://schemas.microsoft.com/office/powerpoint/2010/main" val="55645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8</a:t>
            </a:fld>
            <a:endParaRPr lang="en-GB"/>
          </a:p>
        </p:txBody>
      </p:sp>
    </p:spTree>
    <p:extLst>
      <p:ext uri="{BB962C8B-B14F-4D97-AF65-F5344CB8AC3E}">
        <p14:creationId xmlns:p14="http://schemas.microsoft.com/office/powerpoint/2010/main" val="416580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BF9703-D2B3-4573-9243-C03EF275DC7F}" type="slidenum">
              <a:rPr lang="en-GB" smtClean="0"/>
              <a:t>9</a:t>
            </a:fld>
            <a:endParaRPr lang="en-GB"/>
          </a:p>
        </p:txBody>
      </p:sp>
    </p:spTree>
    <p:extLst>
      <p:ext uri="{BB962C8B-B14F-4D97-AF65-F5344CB8AC3E}">
        <p14:creationId xmlns:p14="http://schemas.microsoft.com/office/powerpoint/2010/main" val="104937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720291" y="182530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720291" y="3846814"/>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183536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107180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857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32574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020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43677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106420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157409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1587" y="567834"/>
            <a:ext cx="8596668" cy="752252"/>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411254" y="1917519"/>
            <a:ext cx="9369492"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174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F62C2-6C0D-4CD0-BA5D-4EE9B6501F3E}"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156532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FF62C2-6C0D-4CD0-BA5D-4EE9B6501F3E}"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2856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F62C2-6C0D-4CD0-BA5D-4EE9B6501F3E}"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396153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FF62C2-6C0D-4CD0-BA5D-4EE9B6501F3E}"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311618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F62C2-6C0D-4CD0-BA5D-4EE9B6501F3E}" type="datetimeFigureOut">
              <a:rPr lang="en-GB" smtClean="0"/>
              <a:t>18/11/2024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17692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FF62C2-6C0D-4CD0-BA5D-4EE9B6501F3E}"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41110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F62C2-6C0D-4CD0-BA5D-4EE9B6501F3E}"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B7B5DA-D569-4491-B560-9361F84167BB}" type="slidenum">
              <a:rPr lang="en-GB" smtClean="0"/>
              <a:t>‹#›</a:t>
            </a:fld>
            <a:endParaRPr lang="en-GB"/>
          </a:p>
        </p:txBody>
      </p:sp>
    </p:spTree>
    <p:extLst>
      <p:ext uri="{BB962C8B-B14F-4D97-AF65-F5344CB8AC3E}">
        <p14:creationId xmlns:p14="http://schemas.microsoft.com/office/powerpoint/2010/main" val="337628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547226"/>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FF62C2-6C0D-4CD0-BA5D-4EE9B6501F3E}" type="datetimeFigureOut">
              <a:rPr lang="en-GB" smtClean="0"/>
              <a:t>18/11/2024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B7B5DA-D569-4491-B560-9361F84167BB}" type="slidenum">
              <a:rPr lang="en-GB" smtClean="0"/>
              <a:t>‹#›</a:t>
            </a:fld>
            <a:endParaRPr lang="en-GB"/>
          </a:p>
        </p:txBody>
      </p:sp>
    </p:spTree>
    <p:extLst>
      <p:ext uri="{BB962C8B-B14F-4D97-AF65-F5344CB8AC3E}">
        <p14:creationId xmlns:p14="http://schemas.microsoft.com/office/powerpoint/2010/main" val="293696307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rd.york.ac.uk/PROSPER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os.io/initiatives/prere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yrf.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4EA8-BF1D-4D54-9090-E3E31A784DB7}"/>
              </a:ext>
            </a:extLst>
          </p:cNvPr>
          <p:cNvSpPr>
            <a:spLocks noGrp="1"/>
          </p:cNvSpPr>
          <p:nvPr>
            <p:ph type="ctrTitle"/>
          </p:nvPr>
        </p:nvSpPr>
        <p:spPr>
          <a:xfrm>
            <a:off x="2212532" y="1257896"/>
            <a:ext cx="7766936" cy="1677674"/>
          </a:xfrm>
        </p:spPr>
        <p:txBody>
          <a:bodyPr/>
          <a:lstStyle/>
          <a:p>
            <a:pPr algn="ctr"/>
            <a:r>
              <a:rPr lang="en-GB" dirty="0"/>
              <a:t>Research Synthesis and Meta-Analysis</a:t>
            </a:r>
          </a:p>
        </p:txBody>
      </p:sp>
      <p:sp>
        <p:nvSpPr>
          <p:cNvPr id="3" name="Subtitle 2">
            <a:extLst>
              <a:ext uri="{FF2B5EF4-FFF2-40B4-BE49-F238E27FC236}">
                <a16:creationId xmlns:a16="http://schemas.microsoft.com/office/drawing/2014/main" id="{0761E245-6BAA-4DDA-AEFE-789CE9EB0295}"/>
              </a:ext>
            </a:extLst>
          </p:cNvPr>
          <p:cNvSpPr>
            <a:spLocks noGrp="1"/>
          </p:cNvSpPr>
          <p:nvPr>
            <p:ph type="subTitle" idx="1"/>
          </p:nvPr>
        </p:nvSpPr>
        <p:spPr>
          <a:xfrm>
            <a:off x="2212532" y="3922430"/>
            <a:ext cx="7766936" cy="2149602"/>
          </a:xfrm>
        </p:spPr>
        <p:txBody>
          <a:bodyPr>
            <a:normAutofit/>
          </a:bodyPr>
          <a:lstStyle/>
          <a:p>
            <a:pPr algn="ctr"/>
            <a:r>
              <a:rPr lang="en-US" sz="2000" dirty="0"/>
              <a:t>Zacharias Maniadis and </a:t>
            </a:r>
            <a:r>
              <a:rPr lang="en-US" sz="2000" dirty="0" err="1"/>
              <a:t>Lunzheng</a:t>
            </a:r>
            <a:r>
              <a:rPr lang="en-US" sz="2000" dirty="0"/>
              <a:t> Li,</a:t>
            </a:r>
          </a:p>
          <a:p>
            <a:pPr algn="ctr"/>
            <a:r>
              <a:rPr lang="en-US" sz="2000" dirty="0"/>
              <a:t> </a:t>
            </a:r>
            <a:r>
              <a:rPr lang="en-US" sz="2000" dirty="0" err="1"/>
              <a:t>SInnoPSis</a:t>
            </a:r>
            <a:r>
              <a:rPr lang="en-US" sz="2000" dirty="0"/>
              <a:t>, University of Cyprus </a:t>
            </a:r>
          </a:p>
          <a:p>
            <a:pPr algn="ctr"/>
            <a:endParaRPr lang="en-US" sz="2000" dirty="0"/>
          </a:p>
          <a:p>
            <a:pPr algn="ctr"/>
            <a:r>
              <a:rPr lang="en-US" b="1" dirty="0"/>
              <a:t>ONISILOS Seminar, 20 November 2024</a:t>
            </a:r>
            <a:endParaRPr lang="en-GB" b="1" dirty="0"/>
          </a:p>
        </p:txBody>
      </p:sp>
    </p:spTree>
    <p:extLst>
      <p:ext uri="{BB962C8B-B14F-4D97-AF65-F5344CB8AC3E}">
        <p14:creationId xmlns:p14="http://schemas.microsoft.com/office/powerpoint/2010/main" val="254762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7346-B599-6F96-B70E-4E49EF0C347C}"/>
              </a:ext>
            </a:extLst>
          </p:cNvPr>
          <p:cNvSpPr>
            <a:spLocks noGrp="1"/>
          </p:cNvSpPr>
          <p:nvPr>
            <p:ph type="title"/>
          </p:nvPr>
        </p:nvSpPr>
        <p:spPr>
          <a:xfrm>
            <a:off x="613834" y="511448"/>
            <a:ext cx="8596668" cy="660400"/>
          </a:xfrm>
        </p:spPr>
        <p:txBody>
          <a:bodyPr/>
          <a:lstStyle/>
          <a:p>
            <a:r>
              <a:rPr lang="en-US" dirty="0"/>
              <a:t>Meta-Analysis is Costly</a:t>
            </a:r>
            <a:endParaRPr lang="en-GB" dirty="0"/>
          </a:p>
        </p:txBody>
      </p:sp>
      <p:sp>
        <p:nvSpPr>
          <p:cNvPr id="3" name="Content Placeholder 2">
            <a:extLst>
              <a:ext uri="{FF2B5EF4-FFF2-40B4-BE49-F238E27FC236}">
                <a16:creationId xmlns:a16="http://schemas.microsoft.com/office/drawing/2014/main" id="{0B36ECA1-1EF3-7BD7-0139-EB85728F5D01}"/>
              </a:ext>
            </a:extLst>
          </p:cNvPr>
          <p:cNvSpPr>
            <a:spLocks noGrp="1"/>
          </p:cNvSpPr>
          <p:nvPr>
            <p:ph idx="1"/>
          </p:nvPr>
        </p:nvSpPr>
        <p:spPr>
          <a:xfrm>
            <a:off x="1411817" y="1243485"/>
            <a:ext cx="9368366" cy="5073041"/>
          </a:xfrm>
        </p:spPr>
        <p:txBody>
          <a:bodyPr>
            <a:normAutofit/>
          </a:bodyPr>
          <a:lstStyle/>
          <a:p>
            <a:r>
              <a:rPr lang="en-GB" sz="2400" dirty="0"/>
              <a:t>Systematic reviews require </a:t>
            </a:r>
            <a:r>
              <a:rPr lang="en-GB" sz="2400" b="1" dirty="0"/>
              <a:t>different resources </a:t>
            </a:r>
            <a:r>
              <a:rPr lang="en-GB" sz="2400" dirty="0"/>
              <a:t>compared to other forms of research.</a:t>
            </a:r>
          </a:p>
          <a:p>
            <a:endParaRPr lang="en-GB" sz="2400" dirty="0"/>
          </a:p>
          <a:p>
            <a:r>
              <a:rPr lang="en-GB" sz="2400" dirty="0"/>
              <a:t>An involvement of </a:t>
            </a:r>
            <a:r>
              <a:rPr lang="en-GB" sz="2400" b="1" dirty="0"/>
              <a:t>key contributors </a:t>
            </a:r>
            <a:r>
              <a:rPr lang="en-GB" sz="2400" dirty="0"/>
              <a:t>in the literature is usually necessary.</a:t>
            </a:r>
          </a:p>
          <a:p>
            <a:endParaRPr lang="en-GB" sz="2400" dirty="0"/>
          </a:p>
          <a:p>
            <a:r>
              <a:rPr lang="en-GB" sz="2400" dirty="0"/>
              <a:t>Systematic reviews are </a:t>
            </a:r>
            <a:r>
              <a:rPr lang="en-GB" sz="2400" b="1" dirty="0"/>
              <a:t>labour intensive</a:t>
            </a:r>
            <a:r>
              <a:rPr lang="en-GB" sz="2400" dirty="0"/>
              <a:t>, often requiring a team of researchers working over a substantial period of time.</a:t>
            </a:r>
          </a:p>
          <a:p>
            <a:endParaRPr lang="en-GB" sz="2400" dirty="0"/>
          </a:p>
          <a:p>
            <a:r>
              <a:rPr lang="en-GB" sz="2400" dirty="0"/>
              <a:t>On average, 5 members are involved in conducting a systematic review, while mean time period to publication is 67.3 weeks. </a:t>
            </a:r>
          </a:p>
        </p:txBody>
      </p:sp>
    </p:spTree>
    <p:extLst>
      <p:ext uri="{BB962C8B-B14F-4D97-AF65-F5344CB8AC3E}">
        <p14:creationId xmlns:p14="http://schemas.microsoft.com/office/powerpoint/2010/main" val="187135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0FE7-BB71-9350-D007-DA1B11F6DBB7}"/>
              </a:ext>
            </a:extLst>
          </p:cNvPr>
          <p:cNvSpPr>
            <a:spLocks noGrp="1"/>
          </p:cNvSpPr>
          <p:nvPr>
            <p:ph type="title"/>
          </p:nvPr>
        </p:nvSpPr>
        <p:spPr>
          <a:xfrm>
            <a:off x="602178" y="359080"/>
            <a:ext cx="8596668" cy="682320"/>
          </a:xfrm>
        </p:spPr>
        <p:txBody>
          <a:bodyPr/>
          <a:lstStyle/>
          <a:p>
            <a:r>
              <a:rPr lang="en-US" dirty="0"/>
              <a:t>The Challenge</a:t>
            </a:r>
            <a:endParaRPr lang="en-GB" dirty="0"/>
          </a:p>
        </p:txBody>
      </p:sp>
      <p:sp>
        <p:nvSpPr>
          <p:cNvPr id="3" name="Content Placeholder 2">
            <a:extLst>
              <a:ext uri="{FF2B5EF4-FFF2-40B4-BE49-F238E27FC236}">
                <a16:creationId xmlns:a16="http://schemas.microsoft.com/office/drawing/2014/main" id="{495F5B09-CC6D-534A-423D-03A93B2668FF}"/>
              </a:ext>
            </a:extLst>
          </p:cNvPr>
          <p:cNvSpPr>
            <a:spLocks noGrp="1"/>
          </p:cNvSpPr>
          <p:nvPr>
            <p:ph idx="1"/>
          </p:nvPr>
        </p:nvSpPr>
        <p:spPr>
          <a:xfrm>
            <a:off x="1413730" y="1298634"/>
            <a:ext cx="9364539" cy="4517966"/>
          </a:xfrm>
        </p:spPr>
        <p:txBody>
          <a:bodyPr/>
          <a:lstStyle/>
          <a:p>
            <a:r>
              <a:rPr lang="en-US" sz="2400" dirty="0"/>
              <a:t>The field of meta-analysis uses a set of statistical techniques.</a:t>
            </a:r>
          </a:p>
          <a:p>
            <a:endParaRPr lang="en-US" sz="2400" dirty="0"/>
          </a:p>
          <a:p>
            <a:r>
              <a:rPr lang="en-US" sz="2400" dirty="0"/>
              <a:t>These are applied in literatures ranging from medicine, ecology, evolutionary biology to psychology and economics. </a:t>
            </a:r>
          </a:p>
          <a:p>
            <a:endParaRPr lang="en-US" sz="2400" dirty="0"/>
          </a:p>
          <a:p>
            <a:r>
              <a:rPr lang="en-US" sz="2400" dirty="0"/>
              <a:t>Scientists in these domains have topical expertise, but often lack </a:t>
            </a:r>
            <a:r>
              <a:rPr lang="en-US" sz="2400" b="1" dirty="0"/>
              <a:t>advanced training in meta-analysis</a:t>
            </a:r>
            <a:r>
              <a:rPr lang="en-US" sz="2400" dirty="0"/>
              <a:t>. </a:t>
            </a:r>
          </a:p>
          <a:p>
            <a:endParaRPr lang="en-US" sz="2400" dirty="0"/>
          </a:p>
          <a:p>
            <a:r>
              <a:rPr lang="en-US" sz="2400" dirty="0"/>
              <a:t>This results in a high number of low-quality meta-analyses. </a:t>
            </a:r>
          </a:p>
          <a:p>
            <a:endParaRPr lang="en-GB" dirty="0"/>
          </a:p>
        </p:txBody>
      </p:sp>
    </p:spTree>
    <p:extLst>
      <p:ext uri="{BB962C8B-B14F-4D97-AF65-F5344CB8AC3E}">
        <p14:creationId xmlns:p14="http://schemas.microsoft.com/office/powerpoint/2010/main" val="14469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7A42-FF1F-6C52-F20E-4A53B1A2D079}"/>
              </a:ext>
            </a:extLst>
          </p:cNvPr>
          <p:cNvSpPr>
            <a:spLocks noGrp="1"/>
          </p:cNvSpPr>
          <p:nvPr>
            <p:ph type="title"/>
          </p:nvPr>
        </p:nvSpPr>
        <p:spPr>
          <a:xfrm>
            <a:off x="677334" y="583085"/>
            <a:ext cx="8596668" cy="699615"/>
          </a:xfrm>
        </p:spPr>
        <p:txBody>
          <a:bodyPr/>
          <a:lstStyle/>
          <a:p>
            <a:r>
              <a:rPr lang="en-US" dirty="0"/>
              <a:t>The Solution</a:t>
            </a:r>
            <a:endParaRPr lang="en-GB" dirty="0"/>
          </a:p>
        </p:txBody>
      </p:sp>
      <p:sp>
        <p:nvSpPr>
          <p:cNvPr id="3" name="Content Placeholder 2">
            <a:extLst>
              <a:ext uri="{FF2B5EF4-FFF2-40B4-BE49-F238E27FC236}">
                <a16:creationId xmlns:a16="http://schemas.microsoft.com/office/drawing/2014/main" id="{F4074CCF-4DBF-6318-E2E3-F1C7C108E325}"/>
              </a:ext>
            </a:extLst>
          </p:cNvPr>
          <p:cNvSpPr>
            <a:spLocks noGrp="1"/>
          </p:cNvSpPr>
          <p:nvPr>
            <p:ph idx="1"/>
          </p:nvPr>
        </p:nvSpPr>
        <p:spPr>
          <a:xfrm>
            <a:off x="1414760" y="1599806"/>
            <a:ext cx="9362480" cy="4675109"/>
          </a:xfrm>
        </p:spPr>
        <p:txBody>
          <a:bodyPr>
            <a:normAutofit/>
          </a:bodyPr>
          <a:lstStyle/>
          <a:p>
            <a:r>
              <a:rPr lang="en-US" sz="2400" dirty="0"/>
              <a:t>A strong understanding of the difficulties in conducting a meta-analysis and methods to overcome them is critical.</a:t>
            </a:r>
          </a:p>
          <a:p>
            <a:endParaRPr lang="en-US" sz="2400" dirty="0"/>
          </a:p>
          <a:p>
            <a:r>
              <a:rPr lang="en-US" sz="2400" dirty="0"/>
              <a:t>There are many statistical packages and resources.</a:t>
            </a:r>
          </a:p>
          <a:p>
            <a:endParaRPr lang="en-US" sz="2400" dirty="0"/>
          </a:p>
          <a:p>
            <a:r>
              <a:rPr lang="en-US" sz="2400" dirty="0"/>
              <a:t>The real skill for generating and </a:t>
            </a:r>
            <a:r>
              <a:rPr lang="en-US" sz="2400" dirty="0" err="1"/>
              <a:t>analysing</a:t>
            </a:r>
            <a:r>
              <a:rPr lang="en-US" sz="2400" dirty="0"/>
              <a:t> high-quality meta-data is</a:t>
            </a:r>
            <a:r>
              <a:rPr lang="en-US" sz="2400" b="1" dirty="0"/>
              <a:t> understanding what methods to use</a:t>
            </a:r>
            <a:r>
              <a:rPr lang="en-US" sz="2400" dirty="0"/>
              <a:t>.  </a:t>
            </a:r>
          </a:p>
          <a:p>
            <a:endParaRPr lang="en-US" sz="2400" dirty="0"/>
          </a:p>
          <a:p>
            <a:r>
              <a:rPr lang="en-US" sz="2400" dirty="0"/>
              <a:t>This seminar aims to help young researchers in this direction. </a:t>
            </a:r>
            <a:endParaRPr lang="en-GB" sz="2400" dirty="0"/>
          </a:p>
        </p:txBody>
      </p:sp>
    </p:spTree>
    <p:extLst>
      <p:ext uri="{BB962C8B-B14F-4D97-AF65-F5344CB8AC3E}">
        <p14:creationId xmlns:p14="http://schemas.microsoft.com/office/powerpoint/2010/main" val="23875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FA77B-D482-261C-7CEC-E2E8F78F28A0}"/>
              </a:ext>
            </a:extLst>
          </p:cNvPr>
          <p:cNvSpPr>
            <a:spLocks noGrp="1"/>
          </p:cNvSpPr>
          <p:nvPr>
            <p:ph idx="1"/>
          </p:nvPr>
        </p:nvSpPr>
        <p:spPr>
          <a:xfrm>
            <a:off x="1797666" y="2291255"/>
            <a:ext cx="8596668" cy="1030015"/>
          </a:xfrm>
        </p:spPr>
        <p:txBody>
          <a:bodyPr>
            <a:normAutofit fontScale="92500"/>
          </a:bodyPr>
          <a:lstStyle/>
          <a:p>
            <a:pPr marL="0" indent="0" algn="ctr">
              <a:buNone/>
            </a:pPr>
            <a:r>
              <a:rPr lang="en-US" sz="6000" dirty="0"/>
              <a:t>STEPS OF META-ANALYSIS</a:t>
            </a:r>
            <a:endParaRPr lang="en-GB" sz="6000" dirty="0"/>
          </a:p>
        </p:txBody>
      </p:sp>
    </p:spTree>
    <p:extLst>
      <p:ext uri="{BB962C8B-B14F-4D97-AF65-F5344CB8AC3E}">
        <p14:creationId xmlns:p14="http://schemas.microsoft.com/office/powerpoint/2010/main" val="366077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Arrow: Down 24">
            <a:extLst>
              <a:ext uri="{FF2B5EF4-FFF2-40B4-BE49-F238E27FC236}">
                <a16:creationId xmlns:a16="http://schemas.microsoft.com/office/drawing/2014/main" id="{E2DE24CE-8F21-5E46-AC5C-E7BDC5793BD8}"/>
              </a:ext>
            </a:extLst>
          </p:cNvPr>
          <p:cNvSpPr/>
          <p:nvPr/>
        </p:nvSpPr>
        <p:spPr>
          <a:xfrm rot="10800000">
            <a:off x="989554" y="931918"/>
            <a:ext cx="385989" cy="1435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AB3BA39E-E915-40A3-B7C1-0554595BB7E4}"/>
              </a:ext>
            </a:extLst>
          </p:cNvPr>
          <p:cNvSpPr/>
          <p:nvPr/>
        </p:nvSpPr>
        <p:spPr>
          <a:xfrm>
            <a:off x="79726" y="2367800"/>
            <a:ext cx="2225063" cy="9592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Statistical Assessment of literature</a:t>
            </a:r>
            <a:endParaRPr lang="en-GB" sz="2177" b="1" dirty="0"/>
          </a:p>
        </p:txBody>
      </p:sp>
      <p:sp>
        <p:nvSpPr>
          <p:cNvPr id="5" name="Rectangle: Rounded Corners 4">
            <a:extLst>
              <a:ext uri="{FF2B5EF4-FFF2-40B4-BE49-F238E27FC236}">
                <a16:creationId xmlns:a16="http://schemas.microsoft.com/office/drawing/2014/main" id="{00181D08-E263-4AA6-AACA-D0D1EDD8BA21}"/>
              </a:ext>
            </a:extLst>
          </p:cNvPr>
          <p:cNvSpPr/>
          <p:nvPr/>
        </p:nvSpPr>
        <p:spPr>
          <a:xfrm>
            <a:off x="3101939" y="2218420"/>
            <a:ext cx="2518198" cy="11962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No meta-analysis possible: </a:t>
            </a:r>
            <a:r>
              <a:rPr lang="en-US" sz="2177" b="1" dirty="0">
                <a:solidFill>
                  <a:srgbClr val="FF0000"/>
                </a:solidFill>
              </a:rPr>
              <a:t>STOP</a:t>
            </a:r>
          </a:p>
        </p:txBody>
      </p:sp>
      <p:sp>
        <p:nvSpPr>
          <p:cNvPr id="8" name="Rectangle: Rounded Corners 7">
            <a:extLst>
              <a:ext uri="{FF2B5EF4-FFF2-40B4-BE49-F238E27FC236}">
                <a16:creationId xmlns:a16="http://schemas.microsoft.com/office/drawing/2014/main" id="{0332B1EB-3332-4854-8925-DA4EC1A89B24}"/>
              </a:ext>
            </a:extLst>
          </p:cNvPr>
          <p:cNvSpPr/>
          <p:nvPr/>
        </p:nvSpPr>
        <p:spPr>
          <a:xfrm>
            <a:off x="214" y="71767"/>
            <a:ext cx="4717295" cy="860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399" b="1" dirty="0">
                <a:solidFill>
                  <a:schemeClr val="tx1"/>
                </a:solidFill>
              </a:rPr>
              <a:t>Proceed with Meta-Analysis</a:t>
            </a:r>
            <a:endParaRPr lang="en-GB" sz="2399" b="1" dirty="0">
              <a:solidFill>
                <a:schemeClr val="tx1"/>
              </a:solidFill>
            </a:endParaRPr>
          </a:p>
        </p:txBody>
      </p:sp>
      <p:sp>
        <p:nvSpPr>
          <p:cNvPr id="24" name="Rectangle: Rounded Corners 23">
            <a:extLst>
              <a:ext uri="{FF2B5EF4-FFF2-40B4-BE49-F238E27FC236}">
                <a16:creationId xmlns:a16="http://schemas.microsoft.com/office/drawing/2014/main" id="{5ED09378-8518-B422-A9AD-4967DED44BD1}"/>
              </a:ext>
            </a:extLst>
          </p:cNvPr>
          <p:cNvSpPr/>
          <p:nvPr/>
        </p:nvSpPr>
        <p:spPr>
          <a:xfrm>
            <a:off x="-53145" y="3996805"/>
            <a:ext cx="2633507" cy="6086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a:t>Literature Search</a:t>
            </a:r>
            <a:endParaRPr lang="en-GB" sz="2177" b="1" dirty="0"/>
          </a:p>
        </p:txBody>
      </p:sp>
      <p:cxnSp>
        <p:nvCxnSpPr>
          <p:cNvPr id="3" name="Straight Connector 2">
            <a:extLst>
              <a:ext uri="{FF2B5EF4-FFF2-40B4-BE49-F238E27FC236}">
                <a16:creationId xmlns:a16="http://schemas.microsoft.com/office/drawing/2014/main" id="{999039B1-493F-A83D-F6F6-DD06FAFE581B}"/>
              </a:ext>
            </a:extLst>
          </p:cNvPr>
          <p:cNvCxnSpPr>
            <a:cxnSpLocks/>
          </p:cNvCxnSpPr>
          <p:nvPr/>
        </p:nvCxnSpPr>
        <p:spPr>
          <a:xfrm flipV="1">
            <a:off x="2314602" y="2847420"/>
            <a:ext cx="754421" cy="238663"/>
          </a:xfrm>
          <a:prstGeom prst="line">
            <a:avLst/>
          </a:prstGeom>
        </p:spPr>
        <p:style>
          <a:lnRef idx="3">
            <a:schemeClr val="accent3"/>
          </a:lnRef>
          <a:fillRef idx="0">
            <a:schemeClr val="accent3"/>
          </a:fillRef>
          <a:effectRef idx="2">
            <a:schemeClr val="accent3"/>
          </a:effectRef>
          <a:fontRef idx="minor">
            <a:schemeClr val="tx1"/>
          </a:fontRef>
        </p:style>
      </p:cxnSp>
      <p:sp>
        <p:nvSpPr>
          <p:cNvPr id="11" name="Rectangle: Rounded Corners 10">
            <a:extLst>
              <a:ext uri="{FF2B5EF4-FFF2-40B4-BE49-F238E27FC236}">
                <a16:creationId xmlns:a16="http://schemas.microsoft.com/office/drawing/2014/main" id="{549D0418-1AF2-2EB0-595F-DCC02FE33422}"/>
              </a:ext>
            </a:extLst>
          </p:cNvPr>
          <p:cNvSpPr/>
          <p:nvPr/>
        </p:nvSpPr>
        <p:spPr>
          <a:xfrm>
            <a:off x="38014" y="5452888"/>
            <a:ext cx="2776658"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Pre-registration</a:t>
            </a:r>
            <a:endParaRPr lang="en-GB" sz="2177" b="1" dirty="0"/>
          </a:p>
        </p:txBody>
      </p:sp>
      <p:sp>
        <p:nvSpPr>
          <p:cNvPr id="12" name="Arrow: Down 11">
            <a:extLst>
              <a:ext uri="{FF2B5EF4-FFF2-40B4-BE49-F238E27FC236}">
                <a16:creationId xmlns:a16="http://schemas.microsoft.com/office/drawing/2014/main" id="{21CE4C2E-AA6F-BBB1-BA2B-5310AC9F8EC4}"/>
              </a:ext>
            </a:extLst>
          </p:cNvPr>
          <p:cNvSpPr/>
          <p:nvPr/>
        </p:nvSpPr>
        <p:spPr>
          <a:xfrm rot="10800000">
            <a:off x="824394" y="4585612"/>
            <a:ext cx="410526" cy="83713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2" name="Rectangle: Rounded Corners 1">
            <a:extLst>
              <a:ext uri="{FF2B5EF4-FFF2-40B4-BE49-F238E27FC236}">
                <a16:creationId xmlns:a16="http://schemas.microsoft.com/office/drawing/2014/main" id="{05D37858-FA93-3C43-9204-8C3221DE43E8}"/>
              </a:ext>
            </a:extLst>
          </p:cNvPr>
          <p:cNvSpPr/>
          <p:nvPr/>
        </p:nvSpPr>
        <p:spPr>
          <a:xfrm>
            <a:off x="6096000" y="2096651"/>
            <a:ext cx="3469924" cy="1740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GB" sz="2177" b="1" dirty="0"/>
              <a:t>Statistical model to assess overall effects and heterogeneity in outcomes.</a:t>
            </a:r>
          </a:p>
        </p:txBody>
      </p:sp>
      <p:sp>
        <p:nvSpPr>
          <p:cNvPr id="9" name="Arrow: Down 8">
            <a:extLst>
              <a:ext uri="{FF2B5EF4-FFF2-40B4-BE49-F238E27FC236}">
                <a16:creationId xmlns:a16="http://schemas.microsoft.com/office/drawing/2014/main" id="{5017FED9-5E6D-9BF2-C710-6F91852DBC78}"/>
              </a:ext>
            </a:extLst>
          </p:cNvPr>
          <p:cNvSpPr/>
          <p:nvPr/>
        </p:nvSpPr>
        <p:spPr>
          <a:xfrm rot="16200000">
            <a:off x="5041976" y="-20879"/>
            <a:ext cx="397990" cy="102162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10" name="Rectangle: Rounded Corners 9">
            <a:extLst>
              <a:ext uri="{FF2B5EF4-FFF2-40B4-BE49-F238E27FC236}">
                <a16:creationId xmlns:a16="http://schemas.microsoft.com/office/drawing/2014/main" id="{E8E1E8E5-9F52-C977-ADAC-76ECD9488CDD}"/>
              </a:ext>
            </a:extLst>
          </p:cNvPr>
          <p:cNvSpPr/>
          <p:nvPr/>
        </p:nvSpPr>
        <p:spPr>
          <a:xfrm>
            <a:off x="5751781" y="71767"/>
            <a:ext cx="3041489"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Decide on effect sizes to be extracted</a:t>
            </a:r>
            <a:endParaRPr lang="en-GB" sz="2177" b="1" dirty="0"/>
          </a:p>
        </p:txBody>
      </p:sp>
      <p:sp>
        <p:nvSpPr>
          <p:cNvPr id="13" name="Arrow: Down 12">
            <a:extLst>
              <a:ext uri="{FF2B5EF4-FFF2-40B4-BE49-F238E27FC236}">
                <a16:creationId xmlns:a16="http://schemas.microsoft.com/office/drawing/2014/main" id="{110AFCC4-BEAB-D170-A1FD-8D6C5A289F3E}"/>
              </a:ext>
            </a:extLst>
          </p:cNvPr>
          <p:cNvSpPr/>
          <p:nvPr/>
        </p:nvSpPr>
        <p:spPr>
          <a:xfrm>
            <a:off x="6954090" y="1037012"/>
            <a:ext cx="441726" cy="1036069"/>
          </a:xfrm>
          <a:prstGeom prst="downArrow">
            <a:avLst>
              <a:gd name="adj1" fmla="val 47585"/>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15" name="Rectangle: Rounded Corners 14">
            <a:extLst>
              <a:ext uri="{FF2B5EF4-FFF2-40B4-BE49-F238E27FC236}">
                <a16:creationId xmlns:a16="http://schemas.microsoft.com/office/drawing/2014/main" id="{5A97DB94-76B1-FCBC-8416-FD0686AAAFE8}"/>
              </a:ext>
            </a:extLst>
          </p:cNvPr>
          <p:cNvSpPr/>
          <p:nvPr/>
        </p:nvSpPr>
        <p:spPr>
          <a:xfrm>
            <a:off x="9447168" y="2464761"/>
            <a:ext cx="1942021" cy="94995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endParaRPr lang="en-GB" sz="2177" b="1" dirty="0"/>
          </a:p>
        </p:txBody>
      </p:sp>
      <p:sp>
        <p:nvSpPr>
          <p:cNvPr id="29" name="Arrow: Down 28">
            <a:extLst>
              <a:ext uri="{FF2B5EF4-FFF2-40B4-BE49-F238E27FC236}">
                <a16:creationId xmlns:a16="http://schemas.microsoft.com/office/drawing/2014/main" id="{778F8A1B-7606-7A66-588E-C23C087C0A72}"/>
              </a:ext>
            </a:extLst>
          </p:cNvPr>
          <p:cNvSpPr/>
          <p:nvPr/>
        </p:nvSpPr>
        <p:spPr>
          <a:xfrm rot="10800000">
            <a:off x="895259" y="3350016"/>
            <a:ext cx="410380" cy="608606"/>
          </a:xfrm>
          <a:prstGeom prst="downArrow">
            <a:avLst>
              <a:gd name="adj1" fmla="val 47585"/>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30" name="Arrow: Down 29">
            <a:extLst>
              <a:ext uri="{FF2B5EF4-FFF2-40B4-BE49-F238E27FC236}">
                <a16:creationId xmlns:a16="http://schemas.microsoft.com/office/drawing/2014/main" id="{AE18C167-245F-B636-7D03-C9864D577CD6}"/>
              </a:ext>
            </a:extLst>
          </p:cNvPr>
          <p:cNvSpPr/>
          <p:nvPr/>
        </p:nvSpPr>
        <p:spPr>
          <a:xfrm rot="19075803">
            <a:off x="8886854" y="3776764"/>
            <a:ext cx="350618" cy="73451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31" name="Arrow: Down 30">
            <a:extLst>
              <a:ext uri="{FF2B5EF4-FFF2-40B4-BE49-F238E27FC236}">
                <a16:creationId xmlns:a16="http://schemas.microsoft.com/office/drawing/2014/main" id="{6F4FF5AA-F107-66C6-2994-7CD1E8115694}"/>
              </a:ext>
            </a:extLst>
          </p:cNvPr>
          <p:cNvSpPr/>
          <p:nvPr/>
        </p:nvSpPr>
        <p:spPr>
          <a:xfrm>
            <a:off x="6783595" y="3852145"/>
            <a:ext cx="391358" cy="59708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32" name="Arrow: Down 31">
            <a:extLst>
              <a:ext uri="{FF2B5EF4-FFF2-40B4-BE49-F238E27FC236}">
                <a16:creationId xmlns:a16="http://schemas.microsoft.com/office/drawing/2014/main" id="{5495AA46-4726-D337-66E0-AF4840EB008C}"/>
              </a:ext>
            </a:extLst>
          </p:cNvPr>
          <p:cNvSpPr/>
          <p:nvPr/>
        </p:nvSpPr>
        <p:spPr>
          <a:xfrm rot="3165168">
            <a:off x="5515232" y="3446507"/>
            <a:ext cx="428903" cy="97485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33" name="Rectangle: Rounded Corners 32">
            <a:extLst>
              <a:ext uri="{FF2B5EF4-FFF2-40B4-BE49-F238E27FC236}">
                <a16:creationId xmlns:a16="http://schemas.microsoft.com/office/drawing/2014/main" id="{AE5A3439-22B7-0D2C-6907-68C861AB5FC1}"/>
              </a:ext>
            </a:extLst>
          </p:cNvPr>
          <p:cNvSpPr/>
          <p:nvPr/>
        </p:nvSpPr>
        <p:spPr>
          <a:xfrm>
            <a:off x="8172715" y="4449229"/>
            <a:ext cx="2776658"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Assessment of Heterogeneity</a:t>
            </a:r>
            <a:endParaRPr lang="en-GB" sz="2177" b="1" dirty="0"/>
          </a:p>
        </p:txBody>
      </p:sp>
      <p:sp>
        <p:nvSpPr>
          <p:cNvPr id="34" name="Rectangle: Rounded Corners 33">
            <a:extLst>
              <a:ext uri="{FF2B5EF4-FFF2-40B4-BE49-F238E27FC236}">
                <a16:creationId xmlns:a16="http://schemas.microsoft.com/office/drawing/2014/main" id="{EE08B60E-8D54-ADCA-237A-4B5270FAE222}"/>
              </a:ext>
            </a:extLst>
          </p:cNvPr>
          <p:cNvSpPr/>
          <p:nvPr/>
        </p:nvSpPr>
        <p:spPr>
          <a:xfrm>
            <a:off x="5356451" y="4449229"/>
            <a:ext cx="2776658"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Confidence Limits</a:t>
            </a:r>
            <a:endParaRPr lang="en-GB" sz="2177" b="1" dirty="0"/>
          </a:p>
        </p:txBody>
      </p:sp>
      <p:sp>
        <p:nvSpPr>
          <p:cNvPr id="35" name="Rectangle: Rounded Corners 34">
            <a:extLst>
              <a:ext uri="{FF2B5EF4-FFF2-40B4-BE49-F238E27FC236}">
                <a16:creationId xmlns:a16="http://schemas.microsoft.com/office/drawing/2014/main" id="{623A97CF-7B91-76F0-32EC-58607F095417}"/>
              </a:ext>
            </a:extLst>
          </p:cNvPr>
          <p:cNvSpPr/>
          <p:nvPr/>
        </p:nvSpPr>
        <p:spPr>
          <a:xfrm>
            <a:off x="3680264" y="4027089"/>
            <a:ext cx="1636581"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Central Tendency</a:t>
            </a:r>
            <a:endParaRPr lang="en-GB" sz="2177" b="1" dirty="0"/>
          </a:p>
        </p:txBody>
      </p:sp>
      <p:sp>
        <p:nvSpPr>
          <p:cNvPr id="36" name="Arrow: Down 35">
            <a:extLst>
              <a:ext uri="{FF2B5EF4-FFF2-40B4-BE49-F238E27FC236}">
                <a16:creationId xmlns:a16="http://schemas.microsoft.com/office/drawing/2014/main" id="{421A82EA-62D8-B9D7-F2E1-E3F054E07332}"/>
              </a:ext>
            </a:extLst>
          </p:cNvPr>
          <p:cNvSpPr/>
          <p:nvPr/>
        </p:nvSpPr>
        <p:spPr>
          <a:xfrm>
            <a:off x="6587916" y="5422752"/>
            <a:ext cx="391358" cy="53596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37" name="Rectangle: Rounded Corners 36">
            <a:extLst>
              <a:ext uri="{FF2B5EF4-FFF2-40B4-BE49-F238E27FC236}">
                <a16:creationId xmlns:a16="http://schemas.microsoft.com/office/drawing/2014/main" id="{9DE4C644-DE57-3FAD-2F3F-50272C7F0F56}"/>
              </a:ext>
            </a:extLst>
          </p:cNvPr>
          <p:cNvSpPr/>
          <p:nvPr/>
        </p:nvSpPr>
        <p:spPr>
          <a:xfrm>
            <a:off x="4622104" y="5958720"/>
            <a:ext cx="4027690"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Inference from the evidence</a:t>
            </a:r>
            <a:endParaRPr lang="en-GB" sz="2177" b="1" dirty="0"/>
          </a:p>
        </p:txBody>
      </p:sp>
      <p:sp>
        <p:nvSpPr>
          <p:cNvPr id="38" name="Rectangle: Rounded Corners 37">
            <a:extLst>
              <a:ext uri="{FF2B5EF4-FFF2-40B4-BE49-F238E27FC236}">
                <a16:creationId xmlns:a16="http://schemas.microsoft.com/office/drawing/2014/main" id="{9007C3D7-0182-0BA3-704B-964EC9155D43}"/>
              </a:ext>
            </a:extLst>
          </p:cNvPr>
          <p:cNvSpPr/>
          <p:nvPr/>
        </p:nvSpPr>
        <p:spPr>
          <a:xfrm>
            <a:off x="10258630" y="3046852"/>
            <a:ext cx="1853644" cy="9499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177" b="1" dirty="0"/>
              <a:t>Assessment of Bias</a:t>
            </a:r>
            <a:endParaRPr lang="en-GB" sz="2177" b="1" dirty="0"/>
          </a:p>
        </p:txBody>
      </p:sp>
      <p:sp>
        <p:nvSpPr>
          <p:cNvPr id="39" name="Arrow: Down 38">
            <a:extLst>
              <a:ext uri="{FF2B5EF4-FFF2-40B4-BE49-F238E27FC236}">
                <a16:creationId xmlns:a16="http://schemas.microsoft.com/office/drawing/2014/main" id="{22447D46-4924-A89B-77A7-CD534B1FF3C9}"/>
              </a:ext>
            </a:extLst>
          </p:cNvPr>
          <p:cNvSpPr/>
          <p:nvPr/>
        </p:nvSpPr>
        <p:spPr>
          <a:xfrm rot="18395606">
            <a:off x="9765912" y="2839851"/>
            <a:ext cx="350618" cy="73451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Tree>
    <p:extLst>
      <p:ext uri="{BB962C8B-B14F-4D97-AF65-F5344CB8AC3E}">
        <p14:creationId xmlns:p14="http://schemas.microsoft.com/office/powerpoint/2010/main" val="28957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5" grpId="0" animBg="1"/>
      <p:bldP spid="8" grpId="0" animBg="1"/>
      <p:bldP spid="24" grpId="0" animBg="1"/>
      <p:bldP spid="12" grpId="0" animBg="1"/>
      <p:bldP spid="2" grpId="0" animBg="1"/>
      <p:bldP spid="9" grpId="0" animBg="1"/>
      <p:bldP spid="10" grpId="0" animBg="1"/>
      <p:bldP spid="13"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797C-62A5-8BB1-0AAD-DD547862ECB4}"/>
              </a:ext>
            </a:extLst>
          </p:cNvPr>
          <p:cNvSpPr>
            <a:spLocks noGrp="1"/>
          </p:cNvSpPr>
          <p:nvPr>
            <p:ph type="title"/>
          </p:nvPr>
        </p:nvSpPr>
        <p:spPr>
          <a:xfrm>
            <a:off x="677334" y="477078"/>
            <a:ext cx="8596668" cy="660400"/>
          </a:xfrm>
        </p:spPr>
        <p:txBody>
          <a:bodyPr/>
          <a:lstStyle/>
          <a:p>
            <a:pPr marL="742950" indent="-742950">
              <a:buFont typeface="+mj-lt"/>
              <a:buAutoNum type="arabicPeriod"/>
            </a:pPr>
            <a:r>
              <a:rPr lang="en-US" dirty="0"/>
              <a:t>Preregistration</a:t>
            </a:r>
            <a:endParaRPr lang="en-GB" dirty="0"/>
          </a:p>
        </p:txBody>
      </p:sp>
      <p:sp>
        <p:nvSpPr>
          <p:cNvPr id="3" name="Content Placeholder 2">
            <a:extLst>
              <a:ext uri="{FF2B5EF4-FFF2-40B4-BE49-F238E27FC236}">
                <a16:creationId xmlns:a16="http://schemas.microsoft.com/office/drawing/2014/main" id="{9CB502BA-61BB-502E-5097-DBDD7C1CDDF8}"/>
              </a:ext>
            </a:extLst>
          </p:cNvPr>
          <p:cNvSpPr>
            <a:spLocks noGrp="1"/>
          </p:cNvSpPr>
          <p:nvPr>
            <p:ph idx="1"/>
          </p:nvPr>
        </p:nvSpPr>
        <p:spPr>
          <a:xfrm>
            <a:off x="1416896" y="1137478"/>
            <a:ext cx="9358207" cy="5241235"/>
          </a:xfrm>
        </p:spPr>
        <p:txBody>
          <a:bodyPr>
            <a:normAutofit lnSpcReduction="10000"/>
          </a:bodyPr>
          <a:lstStyle/>
          <a:p>
            <a:endParaRPr lang="en-GB" sz="2400" dirty="0"/>
          </a:p>
          <a:p>
            <a:r>
              <a:rPr lang="en-GB" sz="2400" dirty="0"/>
              <a:t>Prospective registration aims to </a:t>
            </a:r>
            <a:r>
              <a:rPr lang="en-GB" sz="2400" b="1" dirty="0"/>
              <a:t>reduce bias </a:t>
            </a:r>
            <a:r>
              <a:rPr lang="en-GB" sz="2400" dirty="0"/>
              <a:t>in the conduct and reporting of research and to increase transparency.</a:t>
            </a:r>
          </a:p>
          <a:p>
            <a:pPr lvl="1"/>
            <a:r>
              <a:rPr lang="en-GB" sz="2200" dirty="0"/>
              <a:t>Pieper and </a:t>
            </a:r>
            <a:r>
              <a:rPr lang="en-GB" sz="2200" dirty="0" err="1"/>
              <a:t>Rombey</a:t>
            </a:r>
            <a:r>
              <a:rPr lang="en-GB" sz="2200" dirty="0"/>
              <a:t>, 2022</a:t>
            </a:r>
          </a:p>
          <a:p>
            <a:endParaRPr lang="en-GB" sz="2400" dirty="0"/>
          </a:p>
          <a:p>
            <a:r>
              <a:rPr lang="en-GB" sz="2400" dirty="0"/>
              <a:t>Help </a:t>
            </a:r>
            <a:r>
              <a:rPr lang="en-GB" sz="2400" b="1" dirty="0"/>
              <a:t>preventing unintended duplication</a:t>
            </a:r>
            <a:r>
              <a:rPr lang="en-GB" sz="2400" dirty="0"/>
              <a:t>, thereby reducing research waste. </a:t>
            </a:r>
          </a:p>
          <a:p>
            <a:endParaRPr lang="en-GB" sz="2400" dirty="0"/>
          </a:p>
          <a:p>
            <a:r>
              <a:rPr lang="en-GB" sz="2400" dirty="0"/>
              <a:t>PROSPERO was launched in 2011 as prospective register for systematic reviews. </a:t>
            </a:r>
          </a:p>
          <a:p>
            <a:pPr lvl="1"/>
            <a:r>
              <a:rPr lang="en-GB" sz="2200" dirty="0">
                <a:hlinkClick r:id="rId3"/>
              </a:rPr>
              <a:t>https://www.crd.york.ac.uk/PROSPERO/</a:t>
            </a:r>
            <a:r>
              <a:rPr lang="en-GB" sz="2200" dirty="0"/>
              <a:t> </a:t>
            </a:r>
          </a:p>
          <a:p>
            <a:pPr lvl="1"/>
            <a:r>
              <a:rPr lang="en-GB" sz="2400" dirty="0">
                <a:hlinkClick r:id="rId4"/>
              </a:rPr>
              <a:t>Preregistration</a:t>
            </a:r>
            <a:endParaRPr lang="en-GB" sz="2200" dirty="0"/>
          </a:p>
        </p:txBody>
      </p:sp>
    </p:spTree>
    <p:extLst>
      <p:ext uri="{BB962C8B-B14F-4D97-AF65-F5344CB8AC3E}">
        <p14:creationId xmlns:p14="http://schemas.microsoft.com/office/powerpoint/2010/main" val="39504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90C15-60BC-89C5-84A5-AA8F148DED07}"/>
              </a:ext>
            </a:extLst>
          </p:cNvPr>
          <p:cNvPicPr>
            <a:picLocks noChangeAspect="1"/>
          </p:cNvPicPr>
          <p:nvPr/>
        </p:nvPicPr>
        <p:blipFill>
          <a:blip r:embed="rId2"/>
          <a:stretch>
            <a:fillRect/>
          </a:stretch>
        </p:blipFill>
        <p:spPr>
          <a:xfrm>
            <a:off x="143283" y="1284139"/>
            <a:ext cx="11905434" cy="4569002"/>
          </a:xfrm>
          <a:prstGeom prst="rect">
            <a:avLst/>
          </a:prstGeom>
        </p:spPr>
      </p:pic>
    </p:spTree>
    <p:extLst>
      <p:ext uri="{BB962C8B-B14F-4D97-AF65-F5344CB8AC3E}">
        <p14:creationId xmlns:p14="http://schemas.microsoft.com/office/powerpoint/2010/main" val="205282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8B08-9AA2-AB18-D5D6-451D9E2CA6C7}"/>
              </a:ext>
            </a:extLst>
          </p:cNvPr>
          <p:cNvSpPr>
            <a:spLocks noGrp="1"/>
          </p:cNvSpPr>
          <p:nvPr>
            <p:ph type="title"/>
          </p:nvPr>
        </p:nvSpPr>
        <p:spPr>
          <a:xfrm>
            <a:off x="1392952" y="2146852"/>
            <a:ext cx="8596668" cy="1869563"/>
          </a:xfrm>
        </p:spPr>
        <p:txBody>
          <a:bodyPr>
            <a:normAutofit/>
          </a:bodyPr>
          <a:lstStyle/>
          <a:p>
            <a:pPr marL="742950" indent="-742950">
              <a:buFont typeface="+mj-lt"/>
              <a:buAutoNum type="arabicPeriod" startAt="2"/>
            </a:pPr>
            <a:r>
              <a:rPr lang="en-US" sz="5400" dirty="0"/>
              <a:t>Searching and Selecting Relevant Studies</a:t>
            </a:r>
            <a:endParaRPr lang="en-GB" sz="5400" dirty="0"/>
          </a:p>
        </p:txBody>
      </p:sp>
    </p:spTree>
    <p:extLst>
      <p:ext uri="{BB962C8B-B14F-4D97-AF65-F5344CB8AC3E}">
        <p14:creationId xmlns:p14="http://schemas.microsoft.com/office/powerpoint/2010/main" val="243188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AB7B-D94F-5284-3173-8BA5D9563031}"/>
              </a:ext>
            </a:extLst>
          </p:cNvPr>
          <p:cNvSpPr>
            <a:spLocks noGrp="1"/>
          </p:cNvSpPr>
          <p:nvPr>
            <p:ph type="title"/>
          </p:nvPr>
        </p:nvSpPr>
        <p:spPr>
          <a:xfrm>
            <a:off x="677334" y="583085"/>
            <a:ext cx="8596668" cy="700245"/>
          </a:xfrm>
        </p:spPr>
        <p:txBody>
          <a:bodyPr/>
          <a:lstStyle/>
          <a:p>
            <a:r>
              <a:rPr lang="en-US" dirty="0"/>
              <a:t>Searching Online Libraries</a:t>
            </a:r>
            <a:endParaRPr lang="en-GB" dirty="0"/>
          </a:p>
        </p:txBody>
      </p:sp>
      <p:sp>
        <p:nvSpPr>
          <p:cNvPr id="3" name="Content Placeholder 2">
            <a:extLst>
              <a:ext uri="{FF2B5EF4-FFF2-40B4-BE49-F238E27FC236}">
                <a16:creationId xmlns:a16="http://schemas.microsoft.com/office/drawing/2014/main" id="{B8517D4E-22B3-5857-608B-A717F7EE1EC5}"/>
              </a:ext>
            </a:extLst>
          </p:cNvPr>
          <p:cNvSpPr>
            <a:spLocks noGrp="1"/>
          </p:cNvSpPr>
          <p:nvPr>
            <p:ph idx="1"/>
          </p:nvPr>
        </p:nvSpPr>
        <p:spPr>
          <a:xfrm>
            <a:off x="1414263" y="1718690"/>
            <a:ext cx="9363473" cy="3670785"/>
          </a:xfrm>
        </p:spPr>
        <p:txBody>
          <a:bodyPr>
            <a:normAutofit fontScale="92500" lnSpcReduction="20000"/>
          </a:bodyPr>
          <a:lstStyle/>
          <a:p>
            <a:pPr marL="0" indent="0">
              <a:buNone/>
            </a:pPr>
            <a:endParaRPr lang="en-US" sz="2400" dirty="0"/>
          </a:p>
          <a:p>
            <a:r>
              <a:rPr lang="en-GB" sz="2400" b="1" dirty="0"/>
              <a:t>General: </a:t>
            </a:r>
            <a:r>
              <a:rPr lang="en-GB" sz="2400" dirty="0"/>
              <a:t>Web of Science Core Collection (includes the Science Citation Index)</a:t>
            </a:r>
          </a:p>
          <a:p>
            <a:endParaRPr lang="en-GB" sz="2400" dirty="0"/>
          </a:p>
          <a:p>
            <a:r>
              <a:rPr lang="en-GB" sz="2400" b="1" dirty="0"/>
              <a:t>Biomedicine: </a:t>
            </a:r>
            <a:r>
              <a:rPr lang="en-GB" sz="2400" dirty="0"/>
              <a:t>PubMed, Embase, Cochrane Central Register of Controlled Trials, ClinicalTrials.gov, BIOSIS Previews, CINAHL, WHO Global Index </a:t>
            </a:r>
            <a:r>
              <a:rPr lang="en-GB" sz="2400" dirty="0" err="1"/>
              <a:t>Medicus</a:t>
            </a:r>
            <a:endParaRPr lang="en-GB" sz="2400" dirty="0"/>
          </a:p>
          <a:p>
            <a:endParaRPr lang="en-GB" sz="2400" dirty="0"/>
          </a:p>
          <a:p>
            <a:r>
              <a:rPr lang="en-GB" sz="2400" b="1" dirty="0"/>
              <a:t>Social Sciences: </a:t>
            </a:r>
            <a:r>
              <a:rPr lang="en-GB" sz="2400" dirty="0"/>
              <a:t>PsycINFO, Sociological Abstracts, 3ie Impact Evaluation Repository, </a:t>
            </a:r>
            <a:r>
              <a:rPr lang="en-GB" sz="2400" dirty="0" err="1"/>
              <a:t>EconLit</a:t>
            </a:r>
            <a:r>
              <a:rPr lang="en-GB" sz="2400" dirty="0"/>
              <a:t>, </a:t>
            </a:r>
            <a:r>
              <a:rPr lang="en-GB" sz="2400" dirty="0" err="1"/>
              <a:t>RePEc</a:t>
            </a:r>
            <a:r>
              <a:rPr lang="en-GB" sz="2400" dirty="0"/>
              <a:t> IDEAS</a:t>
            </a:r>
          </a:p>
        </p:txBody>
      </p:sp>
      <p:sp>
        <p:nvSpPr>
          <p:cNvPr id="4" name="TextBox 3">
            <a:extLst>
              <a:ext uri="{FF2B5EF4-FFF2-40B4-BE49-F238E27FC236}">
                <a16:creationId xmlns:a16="http://schemas.microsoft.com/office/drawing/2014/main" id="{1BB3CAF5-B44D-231B-FD87-52E7BB270797}"/>
              </a:ext>
            </a:extLst>
          </p:cNvPr>
          <p:cNvSpPr txBox="1"/>
          <p:nvPr/>
        </p:nvSpPr>
        <p:spPr>
          <a:xfrm>
            <a:off x="2064469" y="5720917"/>
            <a:ext cx="6841887" cy="553998"/>
          </a:xfrm>
          <a:prstGeom prst="rect">
            <a:avLst/>
          </a:prstGeom>
          <a:noFill/>
        </p:spPr>
        <p:txBody>
          <a:bodyPr wrap="square" rtlCol="0">
            <a:spAutoFit/>
          </a:bodyPr>
          <a:lstStyle/>
          <a:p>
            <a:r>
              <a:rPr lang="en-GB" sz="1000" dirty="0" err="1"/>
              <a:t>Gusenbauer</a:t>
            </a:r>
            <a:r>
              <a:rPr lang="en-GB" sz="1000" dirty="0"/>
              <a:t>, M. and </a:t>
            </a:r>
            <a:r>
              <a:rPr lang="en-GB" sz="1000" dirty="0" err="1"/>
              <a:t>Haddaway</a:t>
            </a:r>
            <a:r>
              <a:rPr lang="en-GB" sz="1000" dirty="0"/>
              <a:t>, N.R., 2020. Which academic search systems are suitable for systematic reviews or meta‐analyses? Evaluating retrieval qualities of Google Scholar, PubMed, and 26 other resources. Research synthesis methods, 11(2), pp.181-217.</a:t>
            </a:r>
            <a:endParaRPr lang="en-CY" sz="1000" dirty="0"/>
          </a:p>
        </p:txBody>
      </p:sp>
    </p:spTree>
    <p:extLst>
      <p:ext uri="{BB962C8B-B14F-4D97-AF65-F5344CB8AC3E}">
        <p14:creationId xmlns:p14="http://schemas.microsoft.com/office/powerpoint/2010/main" val="6812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9426-66C4-9E47-5F7B-77DB1BACDDDD}"/>
              </a:ext>
            </a:extLst>
          </p:cNvPr>
          <p:cNvSpPr>
            <a:spLocks noGrp="1"/>
          </p:cNvSpPr>
          <p:nvPr>
            <p:ph type="title"/>
          </p:nvPr>
        </p:nvSpPr>
        <p:spPr>
          <a:xfrm>
            <a:off x="677334" y="583085"/>
            <a:ext cx="8596668" cy="678556"/>
          </a:xfrm>
        </p:spPr>
        <p:txBody>
          <a:bodyPr/>
          <a:lstStyle/>
          <a:p>
            <a:r>
              <a:rPr lang="en-US" dirty="0"/>
              <a:t>Selecting Studies</a:t>
            </a:r>
            <a:endParaRPr lang="en-GB" dirty="0"/>
          </a:p>
        </p:txBody>
      </p:sp>
      <p:sp>
        <p:nvSpPr>
          <p:cNvPr id="3" name="Content Placeholder 2">
            <a:extLst>
              <a:ext uri="{FF2B5EF4-FFF2-40B4-BE49-F238E27FC236}">
                <a16:creationId xmlns:a16="http://schemas.microsoft.com/office/drawing/2014/main" id="{EDF40CDB-B8DF-CDC6-C60A-7C850E32E9F7}"/>
              </a:ext>
            </a:extLst>
          </p:cNvPr>
          <p:cNvSpPr>
            <a:spLocks noGrp="1"/>
          </p:cNvSpPr>
          <p:nvPr>
            <p:ph idx="1"/>
          </p:nvPr>
        </p:nvSpPr>
        <p:spPr>
          <a:xfrm>
            <a:off x="1416403" y="1532899"/>
            <a:ext cx="9359193" cy="4742016"/>
          </a:xfrm>
        </p:spPr>
        <p:txBody>
          <a:bodyPr>
            <a:normAutofit lnSpcReduction="10000"/>
          </a:bodyPr>
          <a:lstStyle/>
          <a:p>
            <a:r>
              <a:rPr lang="en-US" sz="2400" dirty="0"/>
              <a:t>Process of deciding studies to include for final consideration needs to be as objective as replicable as possible.</a:t>
            </a:r>
          </a:p>
          <a:p>
            <a:endParaRPr lang="en-US" sz="2400" dirty="0"/>
          </a:p>
          <a:p>
            <a:pPr marL="914400" lvl="1" indent="-457200">
              <a:buFont typeface="+mj-lt"/>
              <a:buAutoNum type="alphaUcPeriod"/>
            </a:pPr>
            <a:r>
              <a:rPr lang="en-US" sz="2200" dirty="0"/>
              <a:t>Clear inclusion/exclusion criteria.</a:t>
            </a:r>
          </a:p>
          <a:p>
            <a:pPr marL="914400" lvl="1" indent="-457200">
              <a:buFont typeface="+mj-lt"/>
              <a:buAutoNum type="alphaUcPeriod"/>
            </a:pPr>
            <a:endParaRPr lang="en-US" sz="2200" dirty="0"/>
          </a:p>
          <a:p>
            <a:pPr marL="914400" lvl="1" indent="-457200">
              <a:buFont typeface="+mj-lt"/>
              <a:buAutoNum type="alphaUcPeriod"/>
            </a:pPr>
            <a:r>
              <a:rPr lang="en-US" sz="2200" dirty="0"/>
              <a:t>Multiple coders require measurements of reliability and consistency of coding.</a:t>
            </a:r>
          </a:p>
          <a:p>
            <a:pPr marL="857250" lvl="1" indent="-457200">
              <a:buFont typeface="+mj-lt"/>
              <a:buAutoNum type="alphaUcPeriod"/>
            </a:pPr>
            <a:endParaRPr lang="en-US" sz="2200" dirty="0"/>
          </a:p>
          <a:p>
            <a:pPr marL="914400" lvl="1" indent="-457200">
              <a:buFont typeface="+mj-lt"/>
              <a:buAutoNum type="alphaUcPeriod"/>
            </a:pPr>
            <a:r>
              <a:rPr lang="en-US" sz="2200" dirty="0"/>
              <a:t>Careful organization among different coders is necessary.</a:t>
            </a:r>
          </a:p>
          <a:p>
            <a:endParaRPr lang="en-GB" sz="2400" dirty="0"/>
          </a:p>
          <a:p>
            <a:r>
              <a:rPr lang="en-GB" sz="2400" dirty="0"/>
              <a:t>Tools: Rayyan, AS review</a:t>
            </a:r>
          </a:p>
        </p:txBody>
      </p:sp>
    </p:spTree>
    <p:extLst>
      <p:ext uri="{BB962C8B-B14F-4D97-AF65-F5344CB8AC3E}">
        <p14:creationId xmlns:p14="http://schemas.microsoft.com/office/powerpoint/2010/main" val="75062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E5CE-BD91-1D91-8C32-E97DA946F164}"/>
              </a:ext>
            </a:extLst>
          </p:cNvPr>
          <p:cNvSpPr>
            <a:spLocks noGrp="1"/>
          </p:cNvSpPr>
          <p:nvPr>
            <p:ph type="title"/>
          </p:nvPr>
        </p:nvSpPr>
        <p:spPr>
          <a:xfrm>
            <a:off x="735139" y="319024"/>
            <a:ext cx="9360046" cy="1627734"/>
          </a:xfrm>
        </p:spPr>
        <p:txBody>
          <a:bodyPr>
            <a:normAutofit fontScale="90000"/>
          </a:bodyPr>
          <a:lstStyle/>
          <a:p>
            <a:r>
              <a:rPr lang="en-US" sz="4000" dirty="0"/>
              <a:t>Intended Learning Outcomes</a:t>
            </a:r>
            <a:br>
              <a:rPr lang="en-US" dirty="0"/>
            </a:br>
            <a:br>
              <a:rPr lang="en-US" dirty="0"/>
            </a:br>
            <a:r>
              <a:rPr lang="en-US" dirty="0"/>
              <a:t>By the end of this lecture, you should be able to:</a:t>
            </a:r>
            <a:br>
              <a:rPr lang="en-GB" dirty="0"/>
            </a:br>
            <a:endParaRPr lang="en-GB" dirty="0"/>
          </a:p>
        </p:txBody>
      </p:sp>
      <p:sp>
        <p:nvSpPr>
          <p:cNvPr id="3" name="Content Placeholder 2">
            <a:extLst>
              <a:ext uri="{FF2B5EF4-FFF2-40B4-BE49-F238E27FC236}">
                <a16:creationId xmlns:a16="http://schemas.microsoft.com/office/drawing/2014/main" id="{45A34233-93F5-DAE0-1B33-221B4792FF58}"/>
              </a:ext>
            </a:extLst>
          </p:cNvPr>
          <p:cNvSpPr>
            <a:spLocks noGrp="1"/>
          </p:cNvSpPr>
          <p:nvPr>
            <p:ph idx="1"/>
          </p:nvPr>
        </p:nvSpPr>
        <p:spPr>
          <a:xfrm>
            <a:off x="1197594" y="2512429"/>
            <a:ext cx="9360046" cy="4026547"/>
          </a:xfrm>
        </p:spPr>
        <p:txBody>
          <a:bodyPr>
            <a:normAutofit fontScale="92500" lnSpcReduction="10000"/>
          </a:bodyPr>
          <a:lstStyle/>
          <a:p>
            <a:r>
              <a:rPr lang="en-US" sz="2400" dirty="0"/>
              <a:t>Define meta-analysis, discuss its characteristics and explain its usefulness and contribution to science.</a:t>
            </a:r>
          </a:p>
          <a:p>
            <a:endParaRPr lang="en-US" sz="2400" dirty="0"/>
          </a:p>
          <a:p>
            <a:r>
              <a:rPr lang="en-US" sz="2400" dirty="0"/>
              <a:t>Summarize the steps necessary to conduct a meta-analysis.</a:t>
            </a:r>
          </a:p>
          <a:p>
            <a:endParaRPr lang="en-US" sz="2400" dirty="0"/>
          </a:p>
          <a:p>
            <a:r>
              <a:rPr lang="en-US" sz="2400" dirty="0"/>
              <a:t>Access online resources for preregistering a meta-analysis, as well as searching, selecting and annotating literature.</a:t>
            </a:r>
          </a:p>
          <a:p>
            <a:endParaRPr lang="en-US" sz="2400" dirty="0"/>
          </a:p>
          <a:p>
            <a:r>
              <a:rPr lang="en-US" sz="2400" dirty="0"/>
              <a:t>Reflect on the statistical challenges behind summarizing the evidence and correcting for possible bias.</a:t>
            </a:r>
            <a:endParaRPr lang="en-GB" sz="2400" dirty="0"/>
          </a:p>
        </p:txBody>
      </p:sp>
    </p:spTree>
    <p:extLst>
      <p:ext uri="{BB962C8B-B14F-4D97-AF65-F5344CB8AC3E}">
        <p14:creationId xmlns:p14="http://schemas.microsoft.com/office/powerpoint/2010/main" val="39103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2808-6DDE-CFC7-A205-23C09C785408}"/>
              </a:ext>
            </a:extLst>
          </p:cNvPr>
          <p:cNvSpPr>
            <a:spLocks noGrp="1"/>
          </p:cNvSpPr>
          <p:nvPr>
            <p:ph type="title"/>
          </p:nvPr>
        </p:nvSpPr>
        <p:spPr>
          <a:xfrm>
            <a:off x="214347" y="664583"/>
            <a:ext cx="8596668" cy="748004"/>
          </a:xfrm>
        </p:spPr>
        <p:txBody>
          <a:bodyPr/>
          <a:lstStyle/>
          <a:p>
            <a:r>
              <a:rPr lang="en-US" dirty="0"/>
              <a:t>	A. Inclusion and Exclusion Criteria</a:t>
            </a:r>
            <a:endParaRPr lang="en-GB" dirty="0"/>
          </a:p>
        </p:txBody>
      </p:sp>
      <p:sp>
        <p:nvSpPr>
          <p:cNvPr id="3" name="Content Placeholder 2">
            <a:extLst>
              <a:ext uri="{FF2B5EF4-FFF2-40B4-BE49-F238E27FC236}">
                <a16:creationId xmlns:a16="http://schemas.microsoft.com/office/drawing/2014/main" id="{6ED9D821-9281-A75E-4396-9DDFF2D7E89B}"/>
              </a:ext>
            </a:extLst>
          </p:cNvPr>
          <p:cNvSpPr>
            <a:spLocks noGrp="1"/>
          </p:cNvSpPr>
          <p:nvPr>
            <p:ph idx="1"/>
          </p:nvPr>
        </p:nvSpPr>
        <p:spPr>
          <a:xfrm>
            <a:off x="1411254" y="1504709"/>
            <a:ext cx="9364776" cy="4968393"/>
          </a:xfrm>
        </p:spPr>
        <p:txBody>
          <a:bodyPr>
            <a:normAutofit/>
          </a:bodyPr>
          <a:lstStyle/>
          <a:p>
            <a:r>
              <a:rPr lang="en-GB" sz="2800" dirty="0"/>
              <a:t>Very important to define them clearly and ex ante.</a:t>
            </a:r>
          </a:p>
          <a:p>
            <a:endParaRPr lang="en-GB" sz="2800" dirty="0"/>
          </a:p>
          <a:p>
            <a:r>
              <a:rPr lang="en-GB" sz="2800" dirty="0"/>
              <a:t>Examples include:</a:t>
            </a:r>
          </a:p>
          <a:p>
            <a:pPr lvl="1"/>
            <a:r>
              <a:rPr lang="en-GB" sz="2400" dirty="0"/>
              <a:t>Research questions (topic, scope).</a:t>
            </a:r>
          </a:p>
          <a:p>
            <a:pPr lvl="1"/>
            <a:r>
              <a:rPr lang="en-GB" sz="2400" dirty="0"/>
              <a:t>Measures or key variables (what is measured and how).</a:t>
            </a:r>
          </a:p>
          <a:p>
            <a:pPr lvl="1"/>
            <a:r>
              <a:rPr lang="en-GB" sz="2400" dirty="0"/>
              <a:t>Search design (e.g., observational studies, experimental studies, etc.)</a:t>
            </a:r>
          </a:p>
          <a:p>
            <a:pPr lvl="1"/>
            <a:r>
              <a:rPr lang="en-GB" sz="2400" dirty="0"/>
              <a:t>Participants (e.g., adults, children, etc.)</a:t>
            </a:r>
          </a:p>
          <a:p>
            <a:pPr lvl="1"/>
            <a:r>
              <a:rPr lang="en-GB" sz="2400" dirty="0"/>
              <a:t>Time frame.</a:t>
            </a:r>
          </a:p>
          <a:p>
            <a:pPr lvl="1"/>
            <a:r>
              <a:rPr lang="en-GB" sz="2400" dirty="0"/>
              <a:t>Availability of statistical information.</a:t>
            </a:r>
          </a:p>
        </p:txBody>
      </p:sp>
    </p:spTree>
    <p:extLst>
      <p:ext uri="{BB962C8B-B14F-4D97-AF65-F5344CB8AC3E}">
        <p14:creationId xmlns:p14="http://schemas.microsoft.com/office/powerpoint/2010/main" val="1157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5938-04F2-5CD4-DA1E-8267F0F554CF}"/>
              </a:ext>
            </a:extLst>
          </p:cNvPr>
          <p:cNvSpPr>
            <a:spLocks noGrp="1"/>
          </p:cNvSpPr>
          <p:nvPr>
            <p:ph type="title"/>
          </p:nvPr>
        </p:nvSpPr>
        <p:spPr>
          <a:xfrm>
            <a:off x="539548" y="263591"/>
            <a:ext cx="8596668" cy="789705"/>
          </a:xfrm>
        </p:spPr>
        <p:txBody>
          <a:bodyPr/>
          <a:lstStyle/>
          <a:p>
            <a:r>
              <a:rPr lang="en-US" dirty="0"/>
              <a:t>B. Subjective Coding Reliability</a:t>
            </a:r>
            <a:endParaRPr lang="en-GB" dirty="0"/>
          </a:p>
        </p:txBody>
      </p:sp>
      <p:sp>
        <p:nvSpPr>
          <p:cNvPr id="3" name="Content Placeholder 2">
            <a:extLst>
              <a:ext uri="{FF2B5EF4-FFF2-40B4-BE49-F238E27FC236}">
                <a16:creationId xmlns:a16="http://schemas.microsoft.com/office/drawing/2014/main" id="{CA74979C-9AE7-3CC1-1BBA-5C40454BBDBF}"/>
              </a:ext>
            </a:extLst>
          </p:cNvPr>
          <p:cNvSpPr>
            <a:spLocks noGrp="1"/>
          </p:cNvSpPr>
          <p:nvPr>
            <p:ph idx="1"/>
          </p:nvPr>
        </p:nvSpPr>
        <p:spPr>
          <a:xfrm>
            <a:off x="1411809" y="1488613"/>
            <a:ext cx="9368382" cy="3880773"/>
          </a:xfrm>
        </p:spPr>
        <p:txBody>
          <a:bodyPr>
            <a:noAutofit/>
          </a:bodyPr>
          <a:lstStyle/>
          <a:p>
            <a:r>
              <a:rPr lang="en-US" sz="2400" dirty="0"/>
              <a:t>Is the coding process meaningful and reproducible, especially if different coders are involved?</a:t>
            </a:r>
          </a:p>
          <a:p>
            <a:pPr lvl="1"/>
            <a:r>
              <a:rPr lang="en-US" sz="2200" dirty="0"/>
              <a:t>Intertemporal reliability.</a:t>
            </a:r>
          </a:p>
          <a:p>
            <a:pPr lvl="1"/>
            <a:r>
              <a:rPr lang="en-US" sz="2200" dirty="0"/>
              <a:t>Interpersonal reliability.</a:t>
            </a:r>
          </a:p>
          <a:p>
            <a:endParaRPr lang="en-US" sz="2400" dirty="0"/>
          </a:p>
          <a:p>
            <a:r>
              <a:rPr lang="en-US" sz="2400" dirty="0"/>
              <a:t>Multiple coders should code a given sample of the literature. Then, consistency across coders needs to be elicited.</a:t>
            </a:r>
          </a:p>
          <a:p>
            <a:pPr lvl="1"/>
            <a:r>
              <a:rPr lang="en-US" sz="2400" dirty="0"/>
              <a:t>Cohen’s </a:t>
            </a:r>
            <a:r>
              <a:rPr lang="el-GR" sz="2400" dirty="0"/>
              <a:t>κ, </a:t>
            </a:r>
            <a:r>
              <a:rPr lang="en-GB" sz="2400" dirty="0" err="1"/>
              <a:t>Krippendorff’s</a:t>
            </a:r>
            <a:r>
              <a:rPr lang="en-GB" sz="2400" dirty="0"/>
              <a:t> </a:t>
            </a:r>
            <a:r>
              <a:rPr lang="el-GR" sz="2400" dirty="0"/>
              <a:t>α</a:t>
            </a:r>
            <a:r>
              <a:rPr lang="en-GB" sz="2400" dirty="0"/>
              <a:t>,</a:t>
            </a:r>
            <a:r>
              <a:rPr lang="el-GR" sz="2400" dirty="0"/>
              <a:t> </a:t>
            </a:r>
            <a:r>
              <a:rPr lang="en-US" sz="2400" dirty="0"/>
              <a:t>etc.</a:t>
            </a:r>
            <a:r>
              <a:rPr lang="en-GB" sz="2400" dirty="0"/>
              <a:t> </a:t>
            </a:r>
            <a:r>
              <a:rPr lang="el-GR" sz="2400" dirty="0"/>
              <a:t>(</a:t>
            </a:r>
            <a:r>
              <a:rPr lang="en-US" sz="2400" dirty="0" err="1"/>
              <a:t>Belur</a:t>
            </a:r>
            <a:r>
              <a:rPr lang="en-US" sz="2400" dirty="0"/>
              <a:t> et al., 2021</a:t>
            </a:r>
            <a:r>
              <a:rPr lang="el-GR" sz="2400" dirty="0"/>
              <a:t>)</a:t>
            </a:r>
            <a:endParaRPr lang="en-GB" sz="2400" dirty="0"/>
          </a:p>
        </p:txBody>
      </p:sp>
    </p:spTree>
    <p:extLst>
      <p:ext uri="{BB962C8B-B14F-4D97-AF65-F5344CB8AC3E}">
        <p14:creationId xmlns:p14="http://schemas.microsoft.com/office/powerpoint/2010/main" val="41977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56E0-F9D1-F37E-186D-ECF9EA7D0F81}"/>
              </a:ext>
            </a:extLst>
          </p:cNvPr>
          <p:cNvSpPr>
            <a:spLocks noGrp="1"/>
          </p:cNvSpPr>
          <p:nvPr>
            <p:ph type="title"/>
          </p:nvPr>
        </p:nvSpPr>
        <p:spPr>
          <a:xfrm>
            <a:off x="486136" y="185154"/>
            <a:ext cx="8596668" cy="732991"/>
          </a:xfrm>
        </p:spPr>
        <p:txBody>
          <a:bodyPr/>
          <a:lstStyle/>
          <a:p>
            <a:r>
              <a:rPr lang="en-US" dirty="0"/>
              <a:t>Cohen’s </a:t>
            </a:r>
            <a:r>
              <a:rPr lang="el-GR" dirty="0"/>
              <a:t>κ</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150163-9D39-D848-0792-0E0B733729AB}"/>
                  </a:ext>
                </a:extLst>
              </p:cNvPr>
              <p:cNvSpPr>
                <a:spLocks noGrp="1"/>
              </p:cNvSpPr>
              <p:nvPr>
                <p:ph idx="1"/>
              </p:nvPr>
            </p:nvSpPr>
            <p:spPr>
              <a:xfrm>
                <a:off x="1411819" y="889229"/>
                <a:ext cx="9368361" cy="5812533"/>
              </a:xfrm>
            </p:spPr>
            <p:txBody>
              <a:bodyPr>
                <a:normAutofit/>
              </a:bodyPr>
              <a:lstStyle/>
              <a:p>
                <a:r>
                  <a:rPr lang="en-GB" sz="2400" dirty="0"/>
                  <a:t>Measures agreement between two raters who each classify N items into C mutually exclusive categories.</a:t>
                </a:r>
              </a:p>
              <a:p>
                <a:endParaRPr lang="en-US" sz="2400" dirty="0"/>
              </a:p>
              <a:p>
                <a14:m>
                  <m:oMath xmlns:m="http://schemas.openxmlformats.org/officeDocument/2006/math">
                    <m:r>
                      <a:rPr lang="en-US" sz="2400" i="1" smtClean="0">
                        <a:latin typeface="Cambria Math" panose="02040503050406030204" pitchFamily="18" charset="0"/>
                        <a:ea typeface="Cambria Math" panose="02040503050406030204" pitchFamily="18" charset="0"/>
                      </a:rPr>
                      <m:t>𝜅</m:t>
                    </m:r>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𝑜</m:t>
                            </m:r>
                          </m:sub>
                        </m:sSub>
                        <m:r>
                          <a:rPr lang="el-GR" sz="2400" b="0" i="1" smtClean="0">
                            <a:latin typeface="Cambria Math" panose="02040503050406030204" pitchFamily="18" charset="0"/>
                            <a:ea typeface="Cambria Math" panose="02040503050406030204" pitchFamily="18" charset="0"/>
                          </a:rPr>
                          <m:t>−</m:t>
                        </m:r>
                        <m:sSub>
                          <m:sSubPr>
                            <m:ctrlPr>
                              <a:rPr lang="el-GR"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𝑒</m:t>
                            </m:r>
                          </m:sub>
                        </m:sSub>
                      </m:num>
                      <m:den>
                        <m:r>
                          <a:rPr lang="el-GR" sz="2400" b="0" i="1" smtClean="0">
                            <a:latin typeface="Cambria Math" panose="02040503050406030204" pitchFamily="18" charset="0"/>
                            <a:ea typeface="Cambria Math" panose="02040503050406030204" pitchFamily="18" charset="0"/>
                          </a:rPr>
                          <m:t>1−</m:t>
                        </m:r>
                        <m:sSub>
                          <m:sSubPr>
                            <m:ctrlPr>
                              <a:rPr lang="el-GR"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𝑒</m:t>
                            </m:r>
                          </m:sub>
                        </m:sSub>
                      </m:den>
                    </m:f>
                  </m:oMath>
                </a14:m>
                <a:endParaRPr lang="el-GR" sz="2400" dirty="0"/>
              </a:p>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𝑜</m:t>
                        </m:r>
                      </m:sub>
                    </m:sSub>
                  </m:oMath>
                </a14:m>
                <a:r>
                  <a:rPr lang="en-GB" sz="2400" dirty="0"/>
                  <a:t> is relative observed agreement among raters,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𝑒</m:t>
                        </m:r>
                      </m:sub>
                    </m:sSub>
                  </m:oMath>
                </a14:m>
                <a:r>
                  <a:rPr lang="en-GB" sz="2400" dirty="0"/>
                  <a:t> is hypothetical probability of chance agreement.</a:t>
                </a:r>
              </a:p>
              <a:p>
                <a:endParaRPr lang="en-GB" sz="2400" dirty="0"/>
              </a:p>
              <a:p>
                <a:r>
                  <a:rPr lang="en-GB" sz="2400" dirty="0"/>
                  <a:t> If raters are in complete agreement, then </a:t>
                </a:r>
                <a14:m>
                  <m:oMath xmlns:m="http://schemas.openxmlformats.org/officeDocument/2006/math">
                    <m:r>
                      <a:rPr lang="el-GR" sz="2400" i="1" dirty="0" smtClean="0">
                        <a:latin typeface="Cambria Math" panose="02040503050406030204" pitchFamily="18" charset="0"/>
                      </a:rPr>
                      <m:t>𝜅</m:t>
                    </m:r>
                    <m:r>
                      <a:rPr lang="el-GR" sz="2400" i="1" dirty="0" smtClean="0">
                        <a:latin typeface="Cambria Math" panose="02040503050406030204" pitchFamily="18" charset="0"/>
                      </a:rPr>
                      <m:t>=1</m:t>
                    </m:r>
                  </m:oMath>
                </a14:m>
                <a:r>
                  <a:rPr lang="en-GB" sz="2400" dirty="0"/>
                  <a:t>.</a:t>
                </a:r>
              </a:p>
              <a:p>
                <a:endParaRPr lang="en-GB" sz="2400" dirty="0"/>
              </a:p>
              <a:p>
                <a:r>
                  <a:rPr lang="en-GB" sz="2400" dirty="0"/>
                  <a:t>If no agreement among raters, other than what would be expected by chance</a:t>
                </a:r>
                <a:r>
                  <a:rPr lang="el-GR" sz="2400" dirty="0"/>
                  <a:t> </a:t>
                </a:r>
                <a:r>
                  <a:rPr lang="en-US" sz="2400" dirty="0"/>
                  <a:t>then</a:t>
                </a:r>
                <a:r>
                  <a:rPr lang="en-GB" sz="2400" dirty="0"/>
                  <a:t> </a:t>
                </a:r>
                <a14:m>
                  <m:oMath xmlns:m="http://schemas.openxmlformats.org/officeDocument/2006/math">
                    <m:r>
                      <a:rPr lang="el-GR" sz="2400" i="1" dirty="0" smtClean="0">
                        <a:latin typeface="Cambria Math" panose="02040503050406030204" pitchFamily="18" charset="0"/>
                      </a:rPr>
                      <m:t>𝜅</m:t>
                    </m:r>
                    <m:r>
                      <a:rPr lang="el-GR" sz="2400" i="1" dirty="0" smtClean="0">
                        <a:latin typeface="Cambria Math" panose="02040503050406030204" pitchFamily="18" charset="0"/>
                      </a:rPr>
                      <m:t>=0</m:t>
                    </m:r>
                  </m:oMath>
                </a14:m>
                <a:r>
                  <a:rPr lang="en-US" sz="2400" dirty="0"/>
                  <a:t>.</a:t>
                </a:r>
                <a:endParaRPr lang="en-GB" sz="2400" dirty="0"/>
              </a:p>
            </p:txBody>
          </p:sp>
        </mc:Choice>
        <mc:Fallback xmlns="">
          <p:sp>
            <p:nvSpPr>
              <p:cNvPr id="3" name="Content Placeholder 2">
                <a:extLst>
                  <a:ext uri="{FF2B5EF4-FFF2-40B4-BE49-F238E27FC236}">
                    <a16:creationId xmlns:a16="http://schemas.microsoft.com/office/drawing/2014/main" id="{80150163-9D39-D848-0792-0E0B733729AB}"/>
                  </a:ext>
                </a:extLst>
              </p:cNvPr>
              <p:cNvSpPr>
                <a:spLocks noGrp="1" noRot="1" noChangeAspect="1" noMove="1" noResize="1" noEditPoints="1" noAdjustHandles="1" noChangeArrowheads="1" noChangeShapeType="1" noTextEdit="1"/>
              </p:cNvSpPr>
              <p:nvPr>
                <p:ph idx="1"/>
              </p:nvPr>
            </p:nvSpPr>
            <p:spPr>
              <a:xfrm>
                <a:off x="1411819" y="889229"/>
                <a:ext cx="9368361" cy="5812533"/>
              </a:xfrm>
              <a:blipFill>
                <a:blip r:embed="rId3"/>
                <a:stretch>
                  <a:fillRect l="-542" t="-873"/>
                </a:stretch>
              </a:blipFill>
            </p:spPr>
            <p:txBody>
              <a:bodyPr/>
              <a:lstStyle/>
              <a:p>
                <a:r>
                  <a:rPr lang="en-CY">
                    <a:noFill/>
                  </a:rPr>
                  <a:t> </a:t>
                </a:r>
              </a:p>
            </p:txBody>
          </p:sp>
        </mc:Fallback>
      </mc:AlternateContent>
    </p:spTree>
    <p:extLst>
      <p:ext uri="{BB962C8B-B14F-4D97-AF65-F5344CB8AC3E}">
        <p14:creationId xmlns:p14="http://schemas.microsoft.com/office/powerpoint/2010/main" val="357651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DB7-1F40-AD77-CDF3-5F702C8B7240}"/>
              </a:ext>
            </a:extLst>
          </p:cNvPr>
          <p:cNvSpPr>
            <a:spLocks noGrp="1"/>
          </p:cNvSpPr>
          <p:nvPr>
            <p:ph type="title"/>
          </p:nvPr>
        </p:nvSpPr>
        <p:spPr>
          <a:xfrm>
            <a:off x="668611" y="530112"/>
            <a:ext cx="8596668" cy="747748"/>
          </a:xfrm>
        </p:spPr>
        <p:txBody>
          <a:bodyPr>
            <a:normAutofit fontScale="90000"/>
          </a:bodyPr>
          <a:lstStyle/>
          <a:p>
            <a:r>
              <a:rPr lang="en-US" dirty="0"/>
              <a:t>C. O</a:t>
            </a:r>
            <a:r>
              <a:rPr lang="en-US" sz="3600" dirty="0"/>
              <a:t>rganization Among </a:t>
            </a:r>
            <a:r>
              <a:rPr lang="en-US" dirty="0"/>
              <a:t>D</a:t>
            </a:r>
            <a:r>
              <a:rPr lang="en-US" sz="3600" dirty="0"/>
              <a:t>ifferent </a:t>
            </a:r>
            <a:r>
              <a:rPr lang="en-US" dirty="0"/>
              <a:t>C</a:t>
            </a:r>
            <a:r>
              <a:rPr lang="en-US" sz="3600" dirty="0"/>
              <a:t>oders </a:t>
            </a:r>
            <a:br>
              <a:rPr lang="en-US" sz="3600" dirty="0"/>
            </a:br>
            <a:endParaRPr lang="en-GB" dirty="0"/>
          </a:p>
        </p:txBody>
      </p:sp>
      <p:sp>
        <p:nvSpPr>
          <p:cNvPr id="3" name="Content Placeholder 2">
            <a:extLst>
              <a:ext uri="{FF2B5EF4-FFF2-40B4-BE49-F238E27FC236}">
                <a16:creationId xmlns:a16="http://schemas.microsoft.com/office/drawing/2014/main" id="{D73EFC48-BADA-4D96-15CD-3F4BF3E2642B}"/>
              </a:ext>
            </a:extLst>
          </p:cNvPr>
          <p:cNvSpPr>
            <a:spLocks noGrp="1"/>
          </p:cNvSpPr>
          <p:nvPr>
            <p:ph idx="1"/>
          </p:nvPr>
        </p:nvSpPr>
        <p:spPr>
          <a:xfrm>
            <a:off x="1414715" y="1477038"/>
            <a:ext cx="9362569" cy="4476976"/>
          </a:xfrm>
        </p:spPr>
        <p:txBody>
          <a:bodyPr>
            <a:normAutofit fontScale="92500" lnSpcReduction="20000"/>
          </a:bodyPr>
          <a:lstStyle/>
          <a:p>
            <a:r>
              <a:rPr lang="en-US" sz="2400" dirty="0"/>
              <a:t>Thousands of articles need to be selected and distributed among different coders.</a:t>
            </a:r>
          </a:p>
          <a:p>
            <a:endParaRPr lang="en-US" sz="2400" dirty="0"/>
          </a:p>
          <a:p>
            <a:r>
              <a:rPr lang="en-GB" sz="2400" dirty="0"/>
              <a:t>Coders need to screen different parts of articles (e.g. title, abstract, introduction, full article). </a:t>
            </a:r>
          </a:p>
          <a:p>
            <a:endParaRPr lang="en-GB" sz="2400" dirty="0"/>
          </a:p>
          <a:p>
            <a:r>
              <a:rPr lang="en-GB" sz="2400" dirty="0"/>
              <a:t>Opening and organising PDFs saved in an archive can be very time consuming.</a:t>
            </a:r>
          </a:p>
          <a:p>
            <a:endParaRPr lang="en-GB" sz="2400" dirty="0"/>
          </a:p>
          <a:p>
            <a:r>
              <a:rPr lang="en-GB" sz="2400" dirty="0"/>
              <a:t>Fortunately, automatic online tools can be used to facilitate this process. </a:t>
            </a:r>
          </a:p>
          <a:p>
            <a:pPr lvl="1"/>
            <a:r>
              <a:rPr lang="en-GB" sz="2400" dirty="0" err="1">
                <a:hlinkClick r:id="rId3"/>
              </a:rPr>
              <a:t>SyRF</a:t>
            </a:r>
            <a:r>
              <a:rPr lang="en-GB" sz="2400" dirty="0">
                <a:hlinkClick r:id="rId3"/>
              </a:rPr>
              <a:t> - Systematic Review Facility</a:t>
            </a:r>
            <a:endParaRPr lang="en-US" sz="2400" dirty="0"/>
          </a:p>
          <a:p>
            <a:endParaRPr lang="en-GB" dirty="0"/>
          </a:p>
        </p:txBody>
      </p:sp>
    </p:spTree>
    <p:extLst>
      <p:ext uri="{BB962C8B-B14F-4D97-AF65-F5344CB8AC3E}">
        <p14:creationId xmlns:p14="http://schemas.microsoft.com/office/powerpoint/2010/main" val="235256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20D42D98-3E7F-CF20-849A-7046C1A0D2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73733"/>
            <a:ext cx="12131802" cy="4684014"/>
          </a:xfrm>
        </p:spPr>
      </p:pic>
    </p:spTree>
    <p:extLst>
      <p:ext uri="{BB962C8B-B14F-4D97-AF65-F5344CB8AC3E}">
        <p14:creationId xmlns:p14="http://schemas.microsoft.com/office/powerpoint/2010/main" val="282014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9EC2-0C9F-D656-A5A5-B24B4E7245C8}"/>
              </a:ext>
            </a:extLst>
          </p:cNvPr>
          <p:cNvSpPr>
            <a:spLocks noGrp="1"/>
          </p:cNvSpPr>
          <p:nvPr>
            <p:ph type="title"/>
          </p:nvPr>
        </p:nvSpPr>
        <p:spPr/>
        <p:txBody>
          <a:bodyPr/>
          <a:lstStyle/>
          <a:p>
            <a:r>
              <a:rPr lang="en-US" sz="3600" dirty="0"/>
              <a:t>3. Statistical Assessment of Literature</a:t>
            </a:r>
            <a:endParaRPr lang="en-GB" dirty="0"/>
          </a:p>
        </p:txBody>
      </p:sp>
      <p:sp>
        <p:nvSpPr>
          <p:cNvPr id="3" name="Content Placeholder 2">
            <a:extLst>
              <a:ext uri="{FF2B5EF4-FFF2-40B4-BE49-F238E27FC236}">
                <a16:creationId xmlns:a16="http://schemas.microsoft.com/office/drawing/2014/main" id="{B8391EAD-C97F-7261-D704-2329141555ED}"/>
              </a:ext>
            </a:extLst>
          </p:cNvPr>
          <p:cNvSpPr>
            <a:spLocks noGrp="1"/>
          </p:cNvSpPr>
          <p:nvPr>
            <p:ph idx="1"/>
          </p:nvPr>
        </p:nvSpPr>
        <p:spPr>
          <a:xfrm>
            <a:off x="664029" y="1917519"/>
            <a:ext cx="10116717" cy="4722767"/>
          </a:xfrm>
        </p:spPr>
        <p:txBody>
          <a:bodyPr>
            <a:normAutofit fontScale="92500" lnSpcReduction="10000"/>
          </a:bodyPr>
          <a:lstStyle/>
          <a:p>
            <a:r>
              <a:rPr lang="en-US" sz="2400" dirty="0"/>
              <a:t>A crucial step is to decide whether it makes sense to proceed with our meta-analysis.</a:t>
            </a:r>
          </a:p>
          <a:p>
            <a:endParaRPr lang="en-US" sz="2400" dirty="0"/>
          </a:p>
          <a:p>
            <a:r>
              <a:rPr lang="en-US" sz="2400" dirty="0"/>
              <a:t> This judgment needs to take place when we are done with our literature search and coding.</a:t>
            </a:r>
          </a:p>
          <a:p>
            <a:endParaRPr lang="en-US" sz="2400" dirty="0"/>
          </a:p>
          <a:p>
            <a:r>
              <a:rPr lang="en-US" sz="2400" dirty="0"/>
              <a:t>While it is possible to conduct a meta-analysis with very few studies, it is important for it to be informative and provide definite conclusions. For instance, meta-regression analysis cannot be conducted with less than 10 studies. </a:t>
            </a:r>
          </a:p>
          <a:p>
            <a:pPr marL="0" indent="0">
              <a:buNone/>
            </a:pPr>
            <a:endParaRPr lang="en-US" sz="2400" dirty="0"/>
          </a:p>
          <a:p>
            <a:r>
              <a:rPr lang="en-US" sz="2400" dirty="0"/>
              <a:t>Easy to fall trap to the ‘Sunk Cost Fallacy’.</a:t>
            </a:r>
            <a:endParaRPr lang="en-GB" sz="2400" dirty="0"/>
          </a:p>
        </p:txBody>
      </p:sp>
    </p:spTree>
    <p:extLst>
      <p:ext uri="{BB962C8B-B14F-4D97-AF65-F5344CB8AC3E}">
        <p14:creationId xmlns:p14="http://schemas.microsoft.com/office/powerpoint/2010/main" val="32270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D467-B7A6-218C-31C7-7B4FA3F71547}"/>
              </a:ext>
            </a:extLst>
          </p:cNvPr>
          <p:cNvSpPr>
            <a:spLocks noGrp="1"/>
          </p:cNvSpPr>
          <p:nvPr>
            <p:ph type="title"/>
          </p:nvPr>
        </p:nvSpPr>
        <p:spPr>
          <a:xfrm>
            <a:off x="1904250" y="2768600"/>
            <a:ext cx="8596668" cy="1320800"/>
          </a:xfrm>
        </p:spPr>
        <p:txBody>
          <a:bodyPr/>
          <a:lstStyle/>
          <a:p>
            <a:pPr marL="742950" indent="-742950">
              <a:buFont typeface="+mj-lt"/>
              <a:buAutoNum type="arabicPeriod" startAt="4"/>
            </a:pPr>
            <a:r>
              <a:rPr lang="en-US" sz="5400" dirty="0"/>
              <a:t>Deciding on Effect Sizes</a:t>
            </a:r>
            <a:endParaRPr lang="en-GB" sz="5400" dirty="0"/>
          </a:p>
        </p:txBody>
      </p:sp>
    </p:spTree>
    <p:extLst>
      <p:ext uri="{BB962C8B-B14F-4D97-AF65-F5344CB8AC3E}">
        <p14:creationId xmlns:p14="http://schemas.microsoft.com/office/powerpoint/2010/main" val="19936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0A02-8D19-8A26-A809-B2539EC7B2F3}"/>
              </a:ext>
            </a:extLst>
          </p:cNvPr>
          <p:cNvSpPr>
            <a:spLocks noGrp="1"/>
          </p:cNvSpPr>
          <p:nvPr>
            <p:ph type="title"/>
          </p:nvPr>
        </p:nvSpPr>
        <p:spPr/>
        <p:txBody>
          <a:bodyPr>
            <a:normAutofit fontScale="90000"/>
          </a:bodyPr>
          <a:lstStyle/>
          <a:p>
            <a:r>
              <a:rPr lang="en-GB" sz="4000" dirty="0">
                <a:effectLst/>
              </a:rPr>
              <a:t>What are Effect Sizes?</a:t>
            </a:r>
            <a:br>
              <a:rPr lang="en-GB" dirty="0">
                <a:effectLst/>
                <a:latin typeface="Helvetica" pitchFamily="2" charset="0"/>
              </a:rPr>
            </a:br>
            <a:br>
              <a:rPr lang="en-GB" dirty="0">
                <a:effectLst/>
                <a:latin typeface="Helvetica" pitchFamily="2" charset="0"/>
              </a:rPr>
            </a:br>
            <a:endParaRPr lang="en-CY" dirty="0"/>
          </a:p>
        </p:txBody>
      </p:sp>
      <p:sp>
        <p:nvSpPr>
          <p:cNvPr id="3" name="Content Placeholder 2">
            <a:extLst>
              <a:ext uri="{FF2B5EF4-FFF2-40B4-BE49-F238E27FC236}">
                <a16:creationId xmlns:a16="http://schemas.microsoft.com/office/drawing/2014/main" id="{D0DE92C4-69C5-31F7-0A63-E8B5D644814F}"/>
              </a:ext>
            </a:extLst>
          </p:cNvPr>
          <p:cNvSpPr>
            <a:spLocks noGrp="1"/>
          </p:cNvSpPr>
          <p:nvPr>
            <p:ph idx="1"/>
          </p:nvPr>
        </p:nvSpPr>
        <p:spPr>
          <a:xfrm>
            <a:off x="1411254" y="1653909"/>
            <a:ext cx="9369492" cy="4746891"/>
          </a:xfrm>
        </p:spPr>
        <p:txBody>
          <a:bodyPr>
            <a:normAutofit fontScale="92500"/>
          </a:bodyPr>
          <a:lstStyle/>
          <a:p>
            <a:r>
              <a:rPr lang="en-GB" sz="2400" dirty="0"/>
              <a:t>Effect sizes quantify the magnitude of a relationship or</a:t>
            </a:r>
            <a:r>
              <a:rPr lang="zh-CN" altLang="en-US" sz="2400" dirty="0"/>
              <a:t> </a:t>
            </a:r>
            <a:r>
              <a:rPr lang="en-GB" sz="2400" dirty="0"/>
              <a:t>difference in studies.</a:t>
            </a:r>
          </a:p>
          <a:p>
            <a:endParaRPr lang="en-GB" sz="2400" dirty="0"/>
          </a:p>
          <a:p>
            <a:r>
              <a:rPr lang="en-GB" sz="2400" dirty="0"/>
              <a:t>Theoretically, any metric can be used as</a:t>
            </a:r>
            <a:r>
              <a:rPr lang="zh-CN" altLang="en-US" sz="2400" dirty="0"/>
              <a:t> </a:t>
            </a:r>
            <a:r>
              <a:rPr lang="en-GB" sz="2400" dirty="0"/>
              <a:t>an ES as long as it is takes into account the magnitude and direction of</a:t>
            </a:r>
            <a:r>
              <a:rPr lang="zh-CN" altLang="en-US" sz="2400" dirty="0"/>
              <a:t> </a:t>
            </a:r>
            <a:r>
              <a:rPr lang="en-GB" sz="2400" dirty="0"/>
              <a:t>a relationship, can be expressed as </a:t>
            </a:r>
            <a:r>
              <a:rPr lang="en-GB" sz="2400" b="1" i="1" dirty="0"/>
              <a:t>a point estimate with confidence</a:t>
            </a:r>
            <a:r>
              <a:rPr lang="zh-CN" altLang="en-US" sz="2400" b="1" i="1" dirty="0"/>
              <a:t> </a:t>
            </a:r>
            <a:r>
              <a:rPr lang="en-GB" sz="2400" b="1" i="1" dirty="0"/>
              <a:t>intervals</a:t>
            </a:r>
            <a:r>
              <a:rPr lang="en-GB" sz="2400" dirty="0"/>
              <a:t>, and provides estimates that are </a:t>
            </a:r>
            <a:r>
              <a:rPr lang="en-GB" sz="2400" b="1" i="1" dirty="0"/>
              <a:t>comparable across studies</a:t>
            </a:r>
            <a:r>
              <a:rPr lang="en-GB" sz="2400" dirty="0"/>
              <a:t>.</a:t>
            </a:r>
          </a:p>
          <a:p>
            <a:endParaRPr lang="en-GB" sz="2400" dirty="0">
              <a:effectLst/>
            </a:endParaRPr>
          </a:p>
          <a:p>
            <a:r>
              <a:rPr lang="en-GB" sz="2400" dirty="0"/>
              <a:t>Most ES metrics fall into three main categories, related to proportions</a:t>
            </a:r>
            <a:r>
              <a:rPr lang="zh-CN" altLang="en-US" sz="2400" dirty="0"/>
              <a:t> </a:t>
            </a:r>
            <a:r>
              <a:rPr lang="en-US" altLang="zh-CN" sz="2400" dirty="0"/>
              <a:t>(e.g.</a:t>
            </a:r>
            <a:r>
              <a:rPr lang="zh-CN" altLang="en-US" sz="2400" dirty="0"/>
              <a:t> </a:t>
            </a:r>
            <a:r>
              <a:rPr lang="en-GB" sz="2400" dirty="0"/>
              <a:t>Odds Ratios</a:t>
            </a:r>
            <a:r>
              <a:rPr lang="en-US" altLang="zh-CN" sz="2400" dirty="0"/>
              <a:t>)</a:t>
            </a:r>
            <a:r>
              <a:rPr lang="en-GB" sz="2400" dirty="0"/>
              <a:t>,</a:t>
            </a:r>
            <a:r>
              <a:rPr lang="zh-CN" altLang="en-US" sz="2400" dirty="0"/>
              <a:t> </a:t>
            </a:r>
            <a:r>
              <a:rPr lang="en-GB" sz="2400" dirty="0"/>
              <a:t>means</a:t>
            </a:r>
            <a:r>
              <a:rPr lang="zh-CN" altLang="en-US" sz="2400" dirty="0"/>
              <a:t> </a:t>
            </a:r>
            <a:r>
              <a:rPr lang="en-US" altLang="zh-CN" sz="2400" dirty="0"/>
              <a:t>(e.g.</a:t>
            </a:r>
            <a:r>
              <a:rPr lang="zh-CN" altLang="en-US" sz="2400" dirty="0"/>
              <a:t> </a:t>
            </a:r>
            <a:r>
              <a:rPr lang="en-GB" sz="2400" dirty="0"/>
              <a:t>Standardized Mean Differences</a:t>
            </a:r>
            <a:r>
              <a:rPr lang="en-US" altLang="zh-CN" sz="2400" dirty="0"/>
              <a:t>)</a:t>
            </a:r>
            <a:r>
              <a:rPr lang="en-GB" sz="2400" dirty="0"/>
              <a:t>, and correlation coefficients</a:t>
            </a:r>
            <a:r>
              <a:rPr lang="zh-CN" altLang="en-US" sz="2400" dirty="0"/>
              <a:t> </a:t>
            </a:r>
            <a:r>
              <a:rPr lang="en-US" altLang="zh-CN" sz="2400" dirty="0"/>
              <a:t>(e.g.</a:t>
            </a:r>
            <a:r>
              <a:rPr lang="zh-CN" altLang="en-US" sz="2400" dirty="0"/>
              <a:t> </a:t>
            </a:r>
            <a:r>
              <a:rPr lang="en-GB" sz="2400" dirty="0"/>
              <a:t>Pearson’s Correlation Coefficient</a:t>
            </a:r>
            <a:r>
              <a:rPr lang="en-US" altLang="zh-CN" sz="2400" dirty="0"/>
              <a:t>)</a:t>
            </a:r>
            <a:r>
              <a:rPr lang="en-GB" sz="2400" dirty="0"/>
              <a:t>. </a:t>
            </a:r>
            <a:endParaRPr lang="en-GB" sz="2400" dirty="0">
              <a:effectLst/>
            </a:endParaRPr>
          </a:p>
          <a:p>
            <a:endParaRPr lang="en-CY" dirty="0"/>
          </a:p>
        </p:txBody>
      </p:sp>
    </p:spTree>
    <p:extLst>
      <p:ext uri="{BB962C8B-B14F-4D97-AF65-F5344CB8AC3E}">
        <p14:creationId xmlns:p14="http://schemas.microsoft.com/office/powerpoint/2010/main" val="4990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B6AF-0351-EBFF-A806-E2A1D335D83A}"/>
              </a:ext>
            </a:extLst>
          </p:cNvPr>
          <p:cNvSpPr>
            <a:spLocks noGrp="1"/>
          </p:cNvSpPr>
          <p:nvPr>
            <p:ph type="title"/>
          </p:nvPr>
        </p:nvSpPr>
        <p:spPr/>
        <p:txBody>
          <a:bodyPr/>
          <a:lstStyle/>
          <a:p>
            <a:r>
              <a:rPr lang="en-GB" dirty="0"/>
              <a:t>How to Choose an Effect Size</a:t>
            </a:r>
            <a:r>
              <a:rPr lang="en-US" altLang="zh-CN" dirty="0"/>
              <a:t>?</a:t>
            </a:r>
            <a:endParaRPr lang="en-CY" dirty="0"/>
          </a:p>
        </p:txBody>
      </p:sp>
      <p:sp>
        <p:nvSpPr>
          <p:cNvPr id="3" name="Content Placeholder 2">
            <a:extLst>
              <a:ext uri="{FF2B5EF4-FFF2-40B4-BE49-F238E27FC236}">
                <a16:creationId xmlns:a16="http://schemas.microsoft.com/office/drawing/2014/main" id="{52DEC83E-8B91-A583-27F3-E20714368384}"/>
              </a:ext>
            </a:extLst>
          </p:cNvPr>
          <p:cNvSpPr>
            <a:spLocks noGrp="1"/>
          </p:cNvSpPr>
          <p:nvPr>
            <p:ph idx="1"/>
          </p:nvPr>
        </p:nvSpPr>
        <p:spPr>
          <a:xfrm>
            <a:off x="1411254" y="1320086"/>
            <a:ext cx="9369492" cy="5335571"/>
          </a:xfrm>
        </p:spPr>
        <p:txBody>
          <a:bodyPr>
            <a:normAutofit fontScale="92500" lnSpcReduction="10000"/>
          </a:bodyPr>
          <a:lstStyle/>
          <a:p>
            <a:r>
              <a:rPr lang="en-GB" sz="2600" b="0" i="0" dirty="0">
                <a:effectLst/>
              </a:rPr>
              <a:t>Comparability Across Studies:</a:t>
            </a:r>
          </a:p>
          <a:p>
            <a:pPr lvl="1"/>
            <a:r>
              <a:rPr lang="en-GB" sz="1900" b="0" i="0" dirty="0">
                <a:effectLst/>
              </a:rPr>
              <a:t>The effect sizes should be comparable across studies, meaning they must measure (at least approximately) the same construct.</a:t>
            </a:r>
          </a:p>
          <a:p>
            <a:pPr lvl="1"/>
            <a:endParaRPr lang="en-GB" sz="2200" b="0" i="0" dirty="0">
              <a:effectLst/>
            </a:endParaRPr>
          </a:p>
          <a:p>
            <a:r>
              <a:rPr lang="en-GB" sz="2600" b="0" i="0" dirty="0">
                <a:effectLst/>
              </a:rPr>
              <a:t>Computable from Published Data:</a:t>
            </a:r>
          </a:p>
          <a:p>
            <a:pPr lvl="1"/>
            <a:r>
              <a:rPr lang="en-GB" sz="1900" b="0" i="0" dirty="0">
                <a:effectLst/>
              </a:rPr>
              <a:t>It should not require re-analysis of raw data unless these are readily available.</a:t>
            </a:r>
          </a:p>
          <a:p>
            <a:endParaRPr lang="en-GB" sz="2200" dirty="0"/>
          </a:p>
          <a:p>
            <a:r>
              <a:rPr lang="en-GB" sz="2600" b="0" i="0" dirty="0">
                <a:effectLst/>
              </a:rPr>
              <a:t>Good Technical Properties:</a:t>
            </a:r>
          </a:p>
          <a:p>
            <a:pPr lvl="1"/>
            <a:r>
              <a:rPr lang="en-GB" sz="1900" b="0" i="0" dirty="0">
                <a:effectLst/>
              </a:rPr>
              <a:t>The effect size should have known sampling distributions, allowing for the computation of variances and confidence intervals.</a:t>
            </a:r>
          </a:p>
          <a:p>
            <a:pPr lvl="1"/>
            <a:endParaRPr lang="en-GB" sz="2200" b="0" i="0" dirty="0">
              <a:effectLst/>
            </a:endParaRPr>
          </a:p>
          <a:p>
            <a:r>
              <a:rPr lang="en-GB" sz="2600" dirty="0"/>
              <a:t>M</a:t>
            </a:r>
            <a:r>
              <a:rPr lang="en-GB" sz="2600" b="0" i="0" dirty="0">
                <a:effectLst/>
              </a:rPr>
              <a:t>eaningful and interpretable:</a:t>
            </a:r>
          </a:p>
          <a:p>
            <a:pPr lvl="1"/>
            <a:r>
              <a:rPr lang="en-GB" sz="1900" dirty="0"/>
              <a:t>If necessary, it can be transformed into a more interpretable metric (e.g., log risk ratio to risk ratio).</a:t>
            </a:r>
          </a:p>
          <a:p>
            <a:endParaRPr lang="en-GB" b="0" i="0" dirty="0">
              <a:effectLst/>
              <a:latin typeface="__fkGroteskNeue_598ab8"/>
            </a:endParaRPr>
          </a:p>
          <a:p>
            <a:pPr marL="57150" indent="0">
              <a:buNone/>
            </a:pPr>
            <a:endParaRPr lang="en-GB" dirty="0">
              <a:latin typeface="__fkGroteskNeue_598ab8"/>
            </a:endParaRPr>
          </a:p>
        </p:txBody>
      </p:sp>
    </p:spTree>
    <p:extLst>
      <p:ext uri="{BB962C8B-B14F-4D97-AF65-F5344CB8AC3E}">
        <p14:creationId xmlns:p14="http://schemas.microsoft.com/office/powerpoint/2010/main" val="24143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F359-E1E3-7A58-0CAC-33E32E26E24C}"/>
              </a:ext>
            </a:extLst>
          </p:cNvPr>
          <p:cNvSpPr>
            <a:spLocks noGrp="1"/>
          </p:cNvSpPr>
          <p:nvPr>
            <p:ph type="title"/>
          </p:nvPr>
        </p:nvSpPr>
        <p:spPr/>
        <p:txBody>
          <a:bodyPr/>
          <a:lstStyle/>
          <a:p>
            <a:r>
              <a:rPr lang="en-GB" dirty="0"/>
              <a:t>Practical Application</a:t>
            </a:r>
            <a:endParaRPr lang="en-CY" dirty="0"/>
          </a:p>
        </p:txBody>
      </p:sp>
      <p:sp>
        <p:nvSpPr>
          <p:cNvPr id="3" name="Content Placeholder 2">
            <a:extLst>
              <a:ext uri="{FF2B5EF4-FFF2-40B4-BE49-F238E27FC236}">
                <a16:creationId xmlns:a16="http://schemas.microsoft.com/office/drawing/2014/main" id="{6254AC70-76B8-20C9-2785-7B0A630BAE9F}"/>
              </a:ext>
            </a:extLst>
          </p:cNvPr>
          <p:cNvSpPr>
            <a:spLocks noGrp="1"/>
          </p:cNvSpPr>
          <p:nvPr>
            <p:ph idx="1"/>
          </p:nvPr>
        </p:nvSpPr>
        <p:spPr>
          <a:xfrm>
            <a:off x="1411254" y="1458092"/>
            <a:ext cx="9369492" cy="4904999"/>
          </a:xfrm>
        </p:spPr>
        <p:txBody>
          <a:bodyPr>
            <a:normAutofit fontScale="92500" lnSpcReduction="20000"/>
          </a:bodyPr>
          <a:lstStyle/>
          <a:p>
            <a:r>
              <a:rPr lang="en-GB" sz="2600" dirty="0"/>
              <a:t>For Continuous Data (e.g., means and standard deviations):</a:t>
            </a:r>
          </a:p>
          <a:p>
            <a:pPr lvl="1"/>
            <a:r>
              <a:rPr lang="en-GB" sz="1800" dirty="0"/>
              <a:t>Standardized mean difference (SMD).</a:t>
            </a:r>
          </a:p>
          <a:p>
            <a:pPr lvl="1"/>
            <a:r>
              <a:rPr lang="en-GB" sz="2000" b="0" i="0" dirty="0">
                <a:effectLst/>
                <a:latin typeface="__fkGroteskNeue_598ab8"/>
              </a:rPr>
              <a:t>Hedges’ g/Cohen’s d.</a:t>
            </a:r>
            <a:endParaRPr lang="en-GB" sz="1800" dirty="0"/>
          </a:p>
          <a:p>
            <a:pPr lvl="1"/>
            <a:endParaRPr lang="en-GB" sz="1800" dirty="0"/>
          </a:p>
          <a:p>
            <a:r>
              <a:rPr lang="en-GB" sz="2600" dirty="0"/>
              <a:t>For Binary Outcomes (e.g., events vs. non-events):</a:t>
            </a:r>
          </a:p>
          <a:p>
            <a:pPr lvl="1"/>
            <a:r>
              <a:rPr lang="en-GB" sz="1800" dirty="0"/>
              <a:t>Risk ratio (RR).</a:t>
            </a:r>
          </a:p>
          <a:p>
            <a:pPr lvl="1"/>
            <a:r>
              <a:rPr lang="en-GB" sz="1800" dirty="0"/>
              <a:t>Odds ratio (OR).</a:t>
            </a:r>
          </a:p>
          <a:p>
            <a:pPr lvl="1"/>
            <a:endParaRPr lang="en-GB" sz="1800" dirty="0"/>
          </a:p>
          <a:p>
            <a:r>
              <a:rPr lang="en-GB" sz="2600" dirty="0"/>
              <a:t>For Correlation Data (e.g., relationships between continuous variables):</a:t>
            </a:r>
          </a:p>
          <a:p>
            <a:pPr lvl="1"/>
            <a:r>
              <a:rPr lang="en-GB" sz="2000" b="0" i="0" dirty="0">
                <a:effectLst/>
                <a:latin typeface="__fkGroteskNeue_598ab8"/>
              </a:rPr>
              <a:t>Pearson’s Correlation Coefficient.</a:t>
            </a:r>
          </a:p>
          <a:p>
            <a:pPr lvl="1"/>
            <a:r>
              <a:rPr lang="en-GB" sz="2000" b="0" i="0" dirty="0">
                <a:effectLst/>
                <a:latin typeface="__fkGroteskNeue_598ab8"/>
              </a:rPr>
              <a:t>Fisher’s z-transformation.</a:t>
            </a:r>
          </a:p>
          <a:p>
            <a:pPr lvl="1"/>
            <a:r>
              <a:rPr lang="en-GB" sz="2000" b="0" i="0" dirty="0">
                <a:effectLst/>
                <a:latin typeface="__fkGroteskNeue_598ab8"/>
              </a:rPr>
              <a:t>Spearman’s Rank Correlation Coefficient.</a:t>
            </a:r>
            <a:endParaRPr lang="en-CY" sz="1800" dirty="0"/>
          </a:p>
        </p:txBody>
      </p:sp>
    </p:spTree>
    <p:extLst>
      <p:ext uri="{BB962C8B-B14F-4D97-AF65-F5344CB8AC3E}">
        <p14:creationId xmlns:p14="http://schemas.microsoft.com/office/powerpoint/2010/main" val="129822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5FCD-9E55-4620-9EFF-267ACBAB58E6}"/>
              </a:ext>
            </a:extLst>
          </p:cNvPr>
          <p:cNvSpPr>
            <a:spLocks noGrp="1"/>
          </p:cNvSpPr>
          <p:nvPr>
            <p:ph type="title"/>
          </p:nvPr>
        </p:nvSpPr>
        <p:spPr>
          <a:xfrm>
            <a:off x="573211" y="345687"/>
            <a:ext cx="9359065" cy="789430"/>
          </a:xfrm>
        </p:spPr>
        <p:txBody>
          <a:bodyPr/>
          <a:lstStyle/>
          <a:p>
            <a:r>
              <a:rPr lang="en-US" dirty="0"/>
              <a:t>Roadmap</a:t>
            </a:r>
            <a:endParaRPr lang="en-GB" dirty="0"/>
          </a:p>
        </p:txBody>
      </p:sp>
      <p:sp>
        <p:nvSpPr>
          <p:cNvPr id="3" name="Content Placeholder 2">
            <a:extLst>
              <a:ext uri="{FF2B5EF4-FFF2-40B4-BE49-F238E27FC236}">
                <a16:creationId xmlns:a16="http://schemas.microsoft.com/office/drawing/2014/main" id="{3D3EA4A4-0DC6-445A-ACF1-CAF8A85FDF35}"/>
              </a:ext>
            </a:extLst>
          </p:cNvPr>
          <p:cNvSpPr>
            <a:spLocks noGrp="1"/>
          </p:cNvSpPr>
          <p:nvPr>
            <p:ph idx="1"/>
          </p:nvPr>
        </p:nvSpPr>
        <p:spPr>
          <a:xfrm>
            <a:off x="1340466" y="1341223"/>
            <a:ext cx="9359065" cy="5171090"/>
          </a:xfrm>
        </p:spPr>
        <p:txBody>
          <a:bodyPr>
            <a:normAutofit/>
          </a:bodyPr>
          <a:lstStyle/>
          <a:p>
            <a:pPr>
              <a:buFont typeface="+mj-lt"/>
              <a:buAutoNum type="arabicPeriod"/>
            </a:pPr>
            <a:r>
              <a:rPr lang="en-US" sz="2800" dirty="0"/>
              <a:t>Defining Meta-Analysis and Discussing its Background.</a:t>
            </a:r>
          </a:p>
          <a:p>
            <a:pPr>
              <a:buFont typeface="+mj-lt"/>
              <a:buAutoNum type="arabicPeriod"/>
            </a:pPr>
            <a:endParaRPr lang="en-US" sz="2800" dirty="0"/>
          </a:p>
          <a:p>
            <a:pPr>
              <a:buFont typeface="+mj-lt"/>
              <a:buAutoNum type="arabicPeriod"/>
            </a:pPr>
            <a:r>
              <a:rPr lang="en-US" sz="2800" dirty="0"/>
              <a:t>Steps of Meta-Analysis.</a:t>
            </a:r>
          </a:p>
          <a:p>
            <a:pPr lvl="1">
              <a:buFont typeface="+mj-lt"/>
              <a:buAutoNum type="arabicPeriod"/>
            </a:pPr>
            <a:r>
              <a:rPr lang="en-US" dirty="0"/>
              <a:t>Preregistration.</a:t>
            </a:r>
          </a:p>
          <a:p>
            <a:pPr lvl="1">
              <a:buFont typeface="+mj-lt"/>
              <a:buAutoNum type="arabicPeriod"/>
            </a:pPr>
            <a:r>
              <a:rPr lang="en-US" dirty="0"/>
              <a:t>Literature review.</a:t>
            </a:r>
          </a:p>
          <a:p>
            <a:pPr lvl="1">
              <a:buFont typeface="+mj-lt"/>
              <a:buAutoNum type="arabicPeriod"/>
            </a:pPr>
            <a:r>
              <a:rPr lang="en-US" dirty="0"/>
              <a:t>Statistical assessment.</a:t>
            </a:r>
          </a:p>
          <a:p>
            <a:pPr lvl="1">
              <a:buFont typeface="+mj-lt"/>
              <a:buAutoNum type="arabicPeriod"/>
            </a:pPr>
            <a:r>
              <a:rPr lang="en-US" dirty="0"/>
              <a:t>Choosing effect sizes.</a:t>
            </a:r>
          </a:p>
          <a:p>
            <a:pPr lvl="1">
              <a:buFont typeface="+mj-lt"/>
              <a:buAutoNum type="arabicPeriod"/>
            </a:pPr>
            <a:r>
              <a:rPr lang="en-US" dirty="0"/>
              <a:t>Modelling main effects, heterogeneity, and correcting for biases.</a:t>
            </a:r>
          </a:p>
          <a:p>
            <a:pPr lvl="1">
              <a:buFont typeface="+mj-lt"/>
              <a:buAutoNum type="arabicPeriod"/>
            </a:pPr>
            <a:r>
              <a:rPr lang="en-US" dirty="0"/>
              <a:t>Inference about effects and literature.</a:t>
            </a:r>
            <a:endParaRPr lang="en-US" sz="2800" dirty="0"/>
          </a:p>
          <a:p>
            <a:pPr>
              <a:buFont typeface="+mj-lt"/>
              <a:buAutoNum type="arabicPeriod"/>
            </a:pPr>
            <a:endParaRPr lang="en-US" sz="2800" dirty="0"/>
          </a:p>
          <a:p>
            <a:pPr>
              <a:buFont typeface="+mj-lt"/>
              <a:buAutoNum type="arabicPeriod"/>
            </a:pPr>
            <a:r>
              <a:rPr lang="en-US" sz="2800" dirty="0"/>
              <a:t>Conclusions</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endParaRPr lang="en-US" dirty="0"/>
          </a:p>
        </p:txBody>
      </p:sp>
    </p:spTree>
    <p:extLst>
      <p:ext uri="{BB962C8B-B14F-4D97-AF65-F5344CB8AC3E}">
        <p14:creationId xmlns:p14="http://schemas.microsoft.com/office/powerpoint/2010/main" val="17707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with math equations&#10;&#10;Description automatically generated">
            <a:extLst>
              <a:ext uri="{FF2B5EF4-FFF2-40B4-BE49-F238E27FC236}">
                <a16:creationId xmlns:a16="http://schemas.microsoft.com/office/drawing/2014/main" id="{D865EBB7-D8A5-66F4-2955-34BAC34B1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32" y="309203"/>
            <a:ext cx="10226040" cy="5666232"/>
          </a:xfrm>
          <a:prstGeom prst="rect">
            <a:avLst/>
          </a:prstGeom>
        </p:spPr>
      </p:pic>
      <p:sp>
        <p:nvSpPr>
          <p:cNvPr id="7" name="TextBox 6">
            <a:extLst>
              <a:ext uri="{FF2B5EF4-FFF2-40B4-BE49-F238E27FC236}">
                <a16:creationId xmlns:a16="http://schemas.microsoft.com/office/drawing/2014/main" id="{32F4CBCE-ACAD-5A7D-37E9-2E09247E43B6}"/>
              </a:ext>
            </a:extLst>
          </p:cNvPr>
          <p:cNvSpPr txBox="1"/>
          <p:nvPr/>
        </p:nvSpPr>
        <p:spPr>
          <a:xfrm>
            <a:off x="1494396" y="6265333"/>
            <a:ext cx="9203208" cy="400110"/>
          </a:xfrm>
          <a:prstGeom prst="rect">
            <a:avLst/>
          </a:prstGeom>
          <a:noFill/>
        </p:spPr>
        <p:txBody>
          <a:bodyPr wrap="square" rtlCol="0">
            <a:spAutoFit/>
          </a:bodyPr>
          <a:lstStyle/>
          <a:p>
            <a:r>
              <a:rPr lang="en-US" altLang="zh-CN" sz="1000" dirty="0"/>
              <a:t>Source:</a:t>
            </a:r>
            <a:r>
              <a:rPr lang="zh-CN" altLang="en-US" sz="1000" dirty="0"/>
              <a:t> </a:t>
            </a:r>
            <a:r>
              <a:rPr lang="en-GB" sz="1000" dirty="0"/>
              <a:t>Nakagawa, S., Yang, Y., Macartney, E.L., Spake, R. and </a:t>
            </a:r>
            <a:r>
              <a:rPr lang="en-GB" sz="1000" dirty="0" err="1"/>
              <a:t>Lagisz</a:t>
            </a:r>
            <a:r>
              <a:rPr lang="en-GB" sz="1000" dirty="0"/>
              <a:t>, M., 2023. Quantitative evidence synthesis: a practical guide on meta-analysis, meta-regression, and publication bias tests for environmental sciences. Environmental Evidence, 12(1), p.8.</a:t>
            </a:r>
            <a:endParaRPr lang="en-CY" sz="1000" dirty="0"/>
          </a:p>
        </p:txBody>
      </p:sp>
    </p:spTree>
    <p:extLst>
      <p:ext uri="{BB962C8B-B14F-4D97-AF65-F5344CB8AC3E}">
        <p14:creationId xmlns:p14="http://schemas.microsoft.com/office/powerpoint/2010/main" val="172645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th equations and formulas&#10;&#10;Description automatically generated with medium confidence">
            <a:extLst>
              <a:ext uri="{FF2B5EF4-FFF2-40B4-BE49-F238E27FC236}">
                <a16:creationId xmlns:a16="http://schemas.microsoft.com/office/drawing/2014/main" id="{884CDD89-A0BA-82ED-E7C2-964DAF693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285" y="291876"/>
            <a:ext cx="8439315" cy="4981799"/>
          </a:xfrm>
        </p:spPr>
      </p:pic>
      <p:sp>
        <p:nvSpPr>
          <p:cNvPr id="3" name="TextBox 2">
            <a:extLst>
              <a:ext uri="{FF2B5EF4-FFF2-40B4-BE49-F238E27FC236}">
                <a16:creationId xmlns:a16="http://schemas.microsoft.com/office/drawing/2014/main" id="{DC47A804-8FE2-131E-DC75-E15E24B91E1F}"/>
              </a:ext>
            </a:extLst>
          </p:cNvPr>
          <p:cNvSpPr txBox="1"/>
          <p:nvPr/>
        </p:nvSpPr>
        <p:spPr>
          <a:xfrm>
            <a:off x="1117057" y="5782546"/>
            <a:ext cx="10219144" cy="276999"/>
          </a:xfrm>
          <a:prstGeom prst="rect">
            <a:avLst/>
          </a:prstGeom>
          <a:noFill/>
        </p:spPr>
        <p:txBody>
          <a:bodyPr wrap="none" rtlCol="0">
            <a:spAutoFit/>
          </a:bodyPr>
          <a:lstStyle/>
          <a:p>
            <a:r>
              <a:rPr lang="en-US" altLang="zh-CN" sz="1200" dirty="0"/>
              <a:t>Source:</a:t>
            </a:r>
            <a:r>
              <a:rPr lang="zh-CN" altLang="en-US" sz="1200" dirty="0"/>
              <a:t> </a:t>
            </a:r>
            <a:r>
              <a:rPr lang="en-GB" sz="1200" b="0" i="0" dirty="0">
                <a:solidFill>
                  <a:srgbClr val="222222"/>
                </a:solidFill>
                <a:effectLst/>
                <a:latin typeface="Arial" panose="020B0604020202020204" pitchFamily="34" charset="0"/>
              </a:rPr>
              <a:t>Cooper, H., Hedges, L.V. and Valentine, J.C. eds., 2019. </a:t>
            </a:r>
            <a:r>
              <a:rPr lang="en-GB" sz="1200" b="0" i="1" dirty="0">
                <a:solidFill>
                  <a:srgbClr val="222222"/>
                </a:solidFill>
                <a:effectLst/>
                <a:latin typeface="Arial" panose="020B0604020202020204" pitchFamily="34" charset="0"/>
              </a:rPr>
              <a:t>The handbook of research synthesis and meta-analysis</a:t>
            </a:r>
            <a:r>
              <a:rPr lang="en-GB" sz="1200" b="0" i="0" dirty="0">
                <a:solidFill>
                  <a:srgbClr val="222222"/>
                </a:solidFill>
                <a:effectLst/>
                <a:latin typeface="Arial" panose="020B0604020202020204" pitchFamily="34" charset="0"/>
              </a:rPr>
              <a:t>. Russell Sage Foundation.</a:t>
            </a:r>
            <a:endParaRPr lang="en-CY" sz="1200" dirty="0"/>
          </a:p>
        </p:txBody>
      </p:sp>
    </p:spTree>
    <p:extLst>
      <p:ext uri="{BB962C8B-B14F-4D97-AF65-F5344CB8AC3E}">
        <p14:creationId xmlns:p14="http://schemas.microsoft.com/office/powerpoint/2010/main" val="357064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506-E7D9-DE3F-AEFB-2CBC58821F12}"/>
              </a:ext>
            </a:extLst>
          </p:cNvPr>
          <p:cNvSpPr>
            <a:spLocks noGrp="1"/>
          </p:cNvSpPr>
          <p:nvPr>
            <p:ph type="title"/>
          </p:nvPr>
        </p:nvSpPr>
        <p:spPr/>
        <p:txBody>
          <a:bodyPr/>
          <a:lstStyle/>
          <a:p>
            <a:r>
              <a:rPr lang="en-GB" dirty="0"/>
              <a:t>Converting among effect sizes</a:t>
            </a:r>
            <a:endParaRPr lang="en-CY" dirty="0"/>
          </a:p>
        </p:txBody>
      </p:sp>
      <p:pic>
        <p:nvPicPr>
          <p:cNvPr id="13" name="Content Placeholder 12" descr="A diagram of a algorithm&#10;&#10;Description automatically generated">
            <a:extLst>
              <a:ext uri="{FF2B5EF4-FFF2-40B4-BE49-F238E27FC236}">
                <a16:creationId xmlns:a16="http://schemas.microsoft.com/office/drawing/2014/main" id="{54E6400D-2CF8-4A3C-E2F9-F9BDAEF2B4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590" y="1369986"/>
            <a:ext cx="8515284" cy="4870280"/>
          </a:xfrm>
        </p:spPr>
      </p:pic>
      <p:sp>
        <p:nvSpPr>
          <p:cNvPr id="3" name="TextBox 2">
            <a:extLst>
              <a:ext uri="{FF2B5EF4-FFF2-40B4-BE49-F238E27FC236}">
                <a16:creationId xmlns:a16="http://schemas.microsoft.com/office/drawing/2014/main" id="{A6C6DFCF-01BB-01D7-49F4-B85BE3D5C144}"/>
              </a:ext>
            </a:extLst>
          </p:cNvPr>
          <p:cNvSpPr txBox="1"/>
          <p:nvPr/>
        </p:nvSpPr>
        <p:spPr>
          <a:xfrm>
            <a:off x="986428" y="6454234"/>
            <a:ext cx="10219144" cy="276999"/>
          </a:xfrm>
          <a:prstGeom prst="rect">
            <a:avLst/>
          </a:prstGeom>
          <a:noFill/>
        </p:spPr>
        <p:txBody>
          <a:bodyPr wrap="none" rtlCol="0">
            <a:spAutoFit/>
          </a:bodyPr>
          <a:lstStyle/>
          <a:p>
            <a:r>
              <a:rPr lang="en-US" altLang="zh-CN" sz="1200" dirty="0"/>
              <a:t>Source:</a:t>
            </a:r>
            <a:r>
              <a:rPr lang="zh-CN" altLang="en-US" sz="1200" dirty="0"/>
              <a:t> </a:t>
            </a:r>
            <a:r>
              <a:rPr lang="en-GB" sz="1200" b="0" i="0" dirty="0">
                <a:solidFill>
                  <a:srgbClr val="222222"/>
                </a:solidFill>
                <a:effectLst/>
                <a:latin typeface="Arial" panose="020B0604020202020204" pitchFamily="34" charset="0"/>
              </a:rPr>
              <a:t>Cooper, H., Hedges, L.V. and Valentine, J.C. eds., 2019. </a:t>
            </a:r>
            <a:r>
              <a:rPr lang="en-GB" sz="1200" b="0" i="1" dirty="0">
                <a:solidFill>
                  <a:srgbClr val="222222"/>
                </a:solidFill>
                <a:effectLst/>
                <a:latin typeface="Arial" panose="020B0604020202020204" pitchFamily="34" charset="0"/>
              </a:rPr>
              <a:t>The handbook of research synthesis and meta-analysis</a:t>
            </a:r>
            <a:r>
              <a:rPr lang="en-GB" sz="1200" b="0" i="0" dirty="0">
                <a:solidFill>
                  <a:srgbClr val="222222"/>
                </a:solidFill>
                <a:effectLst/>
                <a:latin typeface="Arial" panose="020B0604020202020204" pitchFamily="34" charset="0"/>
              </a:rPr>
              <a:t>. Russell Sage Foundation.</a:t>
            </a:r>
            <a:endParaRPr lang="en-CY" sz="1200" dirty="0"/>
          </a:p>
        </p:txBody>
      </p:sp>
    </p:spTree>
    <p:extLst>
      <p:ext uri="{BB962C8B-B14F-4D97-AF65-F5344CB8AC3E}">
        <p14:creationId xmlns:p14="http://schemas.microsoft.com/office/powerpoint/2010/main" val="682513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2FBE-6344-71D7-D351-2146F00BCFAB}"/>
              </a:ext>
            </a:extLst>
          </p:cNvPr>
          <p:cNvSpPr>
            <a:spLocks noGrp="1"/>
          </p:cNvSpPr>
          <p:nvPr>
            <p:ph type="title"/>
          </p:nvPr>
        </p:nvSpPr>
        <p:spPr>
          <a:xfrm>
            <a:off x="561586" y="567834"/>
            <a:ext cx="9572227" cy="752252"/>
          </a:xfrm>
        </p:spPr>
        <p:txBody>
          <a:bodyPr>
            <a:normAutofit fontScale="90000"/>
          </a:bodyPr>
          <a:lstStyle/>
          <a:p>
            <a:r>
              <a:rPr lang="en-GB" dirty="0"/>
              <a:t>Handling Multiple Effect Sizes from a Single Study</a:t>
            </a:r>
            <a:endParaRPr lang="en-CY" dirty="0"/>
          </a:p>
        </p:txBody>
      </p:sp>
      <p:sp>
        <p:nvSpPr>
          <p:cNvPr id="3" name="Content Placeholder 2">
            <a:extLst>
              <a:ext uri="{FF2B5EF4-FFF2-40B4-BE49-F238E27FC236}">
                <a16:creationId xmlns:a16="http://schemas.microsoft.com/office/drawing/2014/main" id="{4133AF15-FAC9-505D-A8E4-7654F1A0666E}"/>
              </a:ext>
            </a:extLst>
          </p:cNvPr>
          <p:cNvSpPr>
            <a:spLocks noGrp="1"/>
          </p:cNvSpPr>
          <p:nvPr>
            <p:ph idx="1"/>
          </p:nvPr>
        </p:nvSpPr>
        <p:spPr>
          <a:xfrm>
            <a:off x="1411254" y="1415143"/>
            <a:ext cx="9369492" cy="4383149"/>
          </a:xfrm>
        </p:spPr>
        <p:txBody>
          <a:bodyPr>
            <a:normAutofit/>
          </a:bodyPr>
          <a:lstStyle/>
          <a:p>
            <a:r>
              <a:rPr lang="en-GB" sz="2400" dirty="0"/>
              <a:t>Select a single effect size per study to avoid dependency.</a:t>
            </a:r>
          </a:p>
          <a:p>
            <a:pPr lvl="1"/>
            <a:r>
              <a:rPr lang="en-GB" sz="2000" dirty="0"/>
              <a:t>Choose one effect size randomly if all are conceptually equivalent.</a:t>
            </a:r>
          </a:p>
          <a:p>
            <a:pPr lvl="1"/>
            <a:r>
              <a:rPr lang="en-GB" sz="2000" dirty="0"/>
              <a:t>Use a predefined rule to select the most relevant effect size</a:t>
            </a:r>
            <a:r>
              <a:rPr lang="en-US" altLang="zh-CN" sz="2000" dirty="0"/>
              <a:t>.</a:t>
            </a:r>
            <a:r>
              <a:rPr lang="en-GB" sz="2000" dirty="0"/>
              <a:t> </a:t>
            </a:r>
          </a:p>
          <a:p>
            <a:pPr lvl="1"/>
            <a:r>
              <a:rPr lang="en-GB" sz="2000" dirty="0"/>
              <a:t>Average the effect sizes when they measure the same construct and are comparable.</a:t>
            </a:r>
          </a:p>
          <a:p>
            <a:pPr lvl="1"/>
            <a:endParaRPr lang="en-GB" dirty="0"/>
          </a:p>
          <a:p>
            <a:r>
              <a:rPr lang="en-GB" sz="2400" dirty="0"/>
              <a:t>Include multiple effect sizes per study but account for their statistical dependency.</a:t>
            </a:r>
          </a:p>
          <a:p>
            <a:pPr lvl="1"/>
            <a:r>
              <a:rPr lang="en-GB" sz="2000" dirty="0"/>
              <a:t>Multilevel Meta-Analysis.</a:t>
            </a:r>
          </a:p>
          <a:p>
            <a:pPr lvl="1"/>
            <a:r>
              <a:rPr lang="en-GB" sz="2000" dirty="0"/>
              <a:t>Robust Variance Estimation.</a:t>
            </a:r>
          </a:p>
        </p:txBody>
      </p:sp>
      <p:pic>
        <p:nvPicPr>
          <p:cNvPr id="5" name="Picture 4">
            <a:extLst>
              <a:ext uri="{FF2B5EF4-FFF2-40B4-BE49-F238E27FC236}">
                <a16:creationId xmlns:a16="http://schemas.microsoft.com/office/drawing/2014/main" id="{312B4D4D-54DB-3562-B148-FCB7AEC73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36" y="4381874"/>
            <a:ext cx="5359095" cy="2476126"/>
          </a:xfrm>
          <a:prstGeom prst="rect">
            <a:avLst/>
          </a:prstGeom>
        </p:spPr>
      </p:pic>
    </p:spTree>
    <p:extLst>
      <p:ext uri="{BB962C8B-B14F-4D97-AF65-F5344CB8AC3E}">
        <p14:creationId xmlns:p14="http://schemas.microsoft.com/office/powerpoint/2010/main" val="9458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78BE60-9464-7F20-07C7-1427A6F85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F2800-50F3-5D13-F9BE-B44581F55DB4}"/>
              </a:ext>
            </a:extLst>
          </p:cNvPr>
          <p:cNvSpPr>
            <a:spLocks noGrp="1"/>
          </p:cNvSpPr>
          <p:nvPr>
            <p:ph type="title"/>
          </p:nvPr>
        </p:nvSpPr>
        <p:spPr>
          <a:xfrm>
            <a:off x="999275" y="2013539"/>
            <a:ext cx="10548559" cy="2737570"/>
          </a:xfrm>
        </p:spPr>
        <p:txBody>
          <a:bodyPr>
            <a:normAutofit/>
          </a:bodyPr>
          <a:lstStyle/>
          <a:p>
            <a:pPr algn="ctr"/>
            <a:r>
              <a:rPr lang="en-US" altLang="zh-CN" sz="5400" dirty="0"/>
              <a:t>5.</a:t>
            </a:r>
            <a:r>
              <a:rPr lang="zh-CN" altLang="en-US" sz="5400" dirty="0"/>
              <a:t> </a:t>
            </a:r>
            <a:r>
              <a:rPr lang="en-US" sz="5400" dirty="0"/>
              <a:t>Modelling Main Effects, Heterogeneity, and Correcting for Biases</a:t>
            </a:r>
            <a:endParaRPr lang="en-GB" sz="5400" dirty="0"/>
          </a:p>
        </p:txBody>
      </p:sp>
    </p:spTree>
    <p:extLst>
      <p:ext uri="{BB962C8B-B14F-4D97-AF65-F5344CB8AC3E}">
        <p14:creationId xmlns:p14="http://schemas.microsoft.com/office/powerpoint/2010/main" val="22572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A845-4D7D-F2C0-2B3E-8E0D1EF6522E}"/>
              </a:ext>
            </a:extLst>
          </p:cNvPr>
          <p:cNvSpPr>
            <a:spLocks noGrp="1"/>
          </p:cNvSpPr>
          <p:nvPr>
            <p:ph type="title"/>
          </p:nvPr>
        </p:nvSpPr>
        <p:spPr/>
        <p:txBody>
          <a:bodyPr/>
          <a:lstStyle/>
          <a:p>
            <a:r>
              <a:rPr lang="en-GB" dirty="0"/>
              <a:t>Fixed vs. Random Effects Models</a:t>
            </a:r>
            <a:endParaRPr lang="en-CY" dirty="0"/>
          </a:p>
        </p:txBody>
      </p:sp>
      <p:sp>
        <p:nvSpPr>
          <p:cNvPr id="3" name="Content Placeholder 2">
            <a:extLst>
              <a:ext uri="{FF2B5EF4-FFF2-40B4-BE49-F238E27FC236}">
                <a16:creationId xmlns:a16="http://schemas.microsoft.com/office/drawing/2014/main" id="{4624301E-08AF-B41A-E0E8-0001E1457478}"/>
              </a:ext>
            </a:extLst>
          </p:cNvPr>
          <p:cNvSpPr>
            <a:spLocks noGrp="1"/>
          </p:cNvSpPr>
          <p:nvPr>
            <p:ph idx="1"/>
          </p:nvPr>
        </p:nvSpPr>
        <p:spPr>
          <a:xfrm>
            <a:off x="1411254" y="1732175"/>
            <a:ext cx="9369492" cy="3393649"/>
          </a:xfrm>
        </p:spPr>
        <p:txBody>
          <a:bodyPr>
            <a:normAutofit/>
          </a:bodyPr>
          <a:lstStyle/>
          <a:p>
            <a:r>
              <a:rPr lang="en-GB" sz="2400" dirty="0"/>
              <a:t>Fixed-Effects Model:</a:t>
            </a:r>
          </a:p>
          <a:p>
            <a:pPr lvl="1"/>
            <a:r>
              <a:rPr lang="en-GB" sz="2000" dirty="0"/>
              <a:t>Assumes all studies estimate a single true effect size.</a:t>
            </a:r>
          </a:p>
          <a:p>
            <a:pPr lvl="1"/>
            <a:r>
              <a:rPr lang="en-GB" sz="2000" dirty="0"/>
              <a:t>Differences between study results are due to sampling error.</a:t>
            </a:r>
          </a:p>
          <a:p>
            <a:pPr lvl="1"/>
            <a:endParaRPr lang="en-GB" sz="2400" dirty="0"/>
          </a:p>
          <a:p>
            <a:r>
              <a:rPr lang="en-GB" sz="2400" dirty="0"/>
              <a:t>Random-Effects Model:</a:t>
            </a:r>
          </a:p>
          <a:p>
            <a:pPr lvl="1"/>
            <a:r>
              <a:rPr lang="en-GB" sz="2000" dirty="0"/>
              <a:t>Assumes true effect sizes vary across studies due to real differences .</a:t>
            </a:r>
          </a:p>
          <a:p>
            <a:pPr lvl="1"/>
            <a:r>
              <a:rPr lang="en-GB" sz="2000" dirty="0"/>
              <a:t>Accounts for both within-study variance and between-study variance.</a:t>
            </a:r>
          </a:p>
        </p:txBody>
      </p:sp>
    </p:spTree>
    <p:extLst>
      <p:ext uri="{BB962C8B-B14F-4D97-AF65-F5344CB8AC3E}">
        <p14:creationId xmlns:p14="http://schemas.microsoft.com/office/powerpoint/2010/main" val="24545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257E-4579-E646-9861-E15B4C8B8473}"/>
              </a:ext>
            </a:extLst>
          </p:cNvPr>
          <p:cNvSpPr>
            <a:spLocks noGrp="1"/>
          </p:cNvSpPr>
          <p:nvPr>
            <p:ph type="title"/>
          </p:nvPr>
        </p:nvSpPr>
        <p:spPr/>
        <p:txBody>
          <a:bodyPr/>
          <a:lstStyle/>
          <a:p>
            <a:r>
              <a:rPr lang="en-US" altLang="zh-CN" dirty="0"/>
              <a:t>Forest</a:t>
            </a:r>
            <a:r>
              <a:rPr lang="zh-CN" altLang="en-US" dirty="0"/>
              <a:t> </a:t>
            </a:r>
            <a:r>
              <a:rPr lang="en-US" altLang="zh-CN" dirty="0"/>
              <a:t>plot</a:t>
            </a:r>
            <a:endParaRPr lang="en-CY" dirty="0"/>
          </a:p>
        </p:txBody>
      </p:sp>
      <p:pic>
        <p:nvPicPr>
          <p:cNvPr id="5" name="Content Placeholder 4" descr="A graph of a diagram&#10;&#10;Description automatically generated with medium confidence">
            <a:extLst>
              <a:ext uri="{FF2B5EF4-FFF2-40B4-BE49-F238E27FC236}">
                <a16:creationId xmlns:a16="http://schemas.microsoft.com/office/drawing/2014/main" id="{03062A0E-FBB8-9B39-FC3B-72AE65C469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164" y="1917700"/>
            <a:ext cx="8479672" cy="3879850"/>
          </a:xfrm>
        </p:spPr>
      </p:pic>
      <p:sp>
        <p:nvSpPr>
          <p:cNvPr id="6" name="TextBox 5">
            <a:extLst>
              <a:ext uri="{FF2B5EF4-FFF2-40B4-BE49-F238E27FC236}">
                <a16:creationId xmlns:a16="http://schemas.microsoft.com/office/drawing/2014/main" id="{E71D9EFA-8533-AB27-5657-11AEFBC2CB99}"/>
              </a:ext>
            </a:extLst>
          </p:cNvPr>
          <p:cNvSpPr txBox="1"/>
          <p:nvPr/>
        </p:nvSpPr>
        <p:spPr>
          <a:xfrm>
            <a:off x="3547866" y="6148943"/>
            <a:ext cx="5096267" cy="246221"/>
          </a:xfrm>
          <a:prstGeom prst="rect">
            <a:avLst/>
          </a:prstGeom>
          <a:noFill/>
        </p:spPr>
        <p:txBody>
          <a:bodyPr wrap="none" rtlCol="0">
            <a:spAutoFit/>
          </a:bodyPr>
          <a:lstStyle/>
          <a:p>
            <a:r>
              <a:rPr lang="en-US" altLang="zh-CN" sz="1000" dirty="0"/>
              <a:t>Source:</a:t>
            </a:r>
            <a:r>
              <a:rPr lang="zh-CN" altLang="en-US" sz="1000" dirty="0"/>
              <a:t> </a:t>
            </a:r>
            <a:r>
              <a:rPr lang="en-GB" altLang="zh-CN" sz="1000" dirty="0"/>
              <a:t>Guide, A.H.O., 2022. Doing Meta-Analysis with R. Boca Raton, FL and London</a:t>
            </a:r>
            <a:endParaRPr lang="en-CY" sz="1000" dirty="0"/>
          </a:p>
        </p:txBody>
      </p:sp>
    </p:spTree>
    <p:extLst>
      <p:ext uri="{BB962C8B-B14F-4D97-AF65-F5344CB8AC3E}">
        <p14:creationId xmlns:p14="http://schemas.microsoft.com/office/powerpoint/2010/main" val="383887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0AA3-FFCC-9977-C8FA-28BA0C29FEFC}"/>
              </a:ext>
            </a:extLst>
          </p:cNvPr>
          <p:cNvSpPr>
            <a:spLocks noGrp="1"/>
          </p:cNvSpPr>
          <p:nvPr>
            <p:ph type="title"/>
          </p:nvPr>
        </p:nvSpPr>
        <p:spPr/>
        <p:txBody>
          <a:bodyPr>
            <a:normAutofit/>
          </a:bodyPr>
          <a:lstStyle/>
          <a:p>
            <a:r>
              <a:rPr lang="en-GB" dirty="0"/>
              <a:t>Assessing Heterogeneity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FF2D43-925A-7691-17DB-C3856F46B5C3}"/>
                  </a:ext>
                </a:extLst>
              </p:cNvPr>
              <p:cNvSpPr>
                <a:spLocks noGrp="1"/>
              </p:cNvSpPr>
              <p:nvPr>
                <p:ph idx="1"/>
              </p:nvPr>
            </p:nvSpPr>
            <p:spPr>
              <a:xfrm>
                <a:off x="1411254" y="2290365"/>
                <a:ext cx="9369492" cy="4219292"/>
              </a:xfrm>
            </p:spPr>
            <p:txBody>
              <a:bodyPr>
                <a:normAutofit fontScale="85000" lnSpcReduction="20000"/>
              </a:bodyPr>
              <a:lstStyle/>
              <a:p>
                <a:r>
                  <a:rPr lang="en-GB" sz="2600" dirty="0"/>
                  <a:t>Cochran’s Q Test: Tests whether the observed variability in effect sizes is greater than expected by chance.</a:t>
                </a:r>
              </a:p>
              <a:p>
                <a:r>
                  <a:rPr lang="en-GB" sz="2600" i="1" dirty="0"/>
                  <a:t> </a:t>
                </a:r>
                <a14:m>
                  <m:oMath xmlns:m="http://schemas.openxmlformats.org/officeDocument/2006/math">
                    <m:sSup>
                      <m:sSupPr>
                        <m:ctrlPr>
                          <a:rPr lang="en-US" altLang="zh-CN" sz="2600" b="0" i="1" smtClean="0">
                            <a:latin typeface="Cambria Math" panose="02040503050406030204" pitchFamily="18" charset="0"/>
                          </a:rPr>
                        </m:ctrlPr>
                      </m:sSupPr>
                      <m:e>
                        <m:r>
                          <a:rPr lang="en-US" altLang="zh-CN" sz="2600" b="0" i="1" smtClean="0">
                            <a:latin typeface="Cambria Math" panose="02040503050406030204" pitchFamily="18" charset="0"/>
                          </a:rPr>
                          <m:t>𝐼</m:t>
                        </m:r>
                      </m:e>
                      <m:sup>
                        <m:r>
                          <a:rPr lang="en-US" altLang="zh-CN" sz="2600" b="0" i="1" smtClean="0">
                            <a:latin typeface="Cambria Math" panose="02040503050406030204" pitchFamily="18" charset="0"/>
                          </a:rPr>
                          <m:t>2</m:t>
                        </m:r>
                      </m:sup>
                    </m:sSup>
                  </m:oMath>
                </a14:m>
                <a:r>
                  <a:rPr lang="zh-CN" altLang="en-US" sz="2600" dirty="0"/>
                  <a:t> </a:t>
                </a:r>
                <a:r>
                  <a:rPr lang="en-GB" sz="2600" dirty="0"/>
                  <a:t>Statistic: Quantifies the percentage of variability in the effect sizes that is not caused by sampling error</a:t>
                </a:r>
              </a:p>
              <a:p>
                <a:r>
                  <a:rPr lang="en-GB" sz="2600" dirty="0"/>
                  <a:t> </a:t>
                </a:r>
                <a14:m>
                  <m:oMath xmlns:m="http://schemas.openxmlformats.org/officeDocument/2006/math">
                    <m:sSup>
                      <m:sSupPr>
                        <m:ctrlPr>
                          <a:rPr lang="en-US" altLang="zh-CN" sz="2600" b="0" i="1" smtClean="0">
                            <a:latin typeface="Cambria Math" panose="02040503050406030204" pitchFamily="18" charset="0"/>
                          </a:rPr>
                        </m:ctrlPr>
                      </m:sSupPr>
                      <m:e>
                        <m:r>
                          <a:rPr lang="en-US" altLang="zh-CN" sz="2600" b="0" i="1" smtClean="0">
                            <a:latin typeface="Cambria Math" panose="02040503050406030204" pitchFamily="18" charset="0"/>
                          </a:rPr>
                          <m:t>𝐼</m:t>
                        </m:r>
                      </m:e>
                      <m:sup>
                        <m:r>
                          <a:rPr lang="en-US" altLang="zh-CN" sz="2600" b="0" i="1" smtClean="0">
                            <a:latin typeface="Cambria Math" panose="02040503050406030204" pitchFamily="18" charset="0"/>
                          </a:rPr>
                          <m:t>2</m:t>
                        </m:r>
                      </m:sup>
                    </m:sSup>
                  </m:oMath>
                </a14:m>
                <a:r>
                  <a:rPr lang="zh-CN" altLang="en-US" sz="2600" dirty="0"/>
                  <a:t> </a:t>
                </a:r>
                <a:r>
                  <a:rPr lang="en-GB" sz="2600" dirty="0"/>
                  <a:t>values:</a:t>
                </a:r>
              </a:p>
              <a:p>
                <a:pPr lvl="1"/>
                <a:r>
                  <a:rPr lang="en-GB" sz="2200" dirty="0"/>
                  <a:t>Low (&lt;40%): May use fixed-effects model.</a:t>
                </a:r>
              </a:p>
              <a:p>
                <a:pPr lvl="1"/>
                <a:r>
                  <a:rPr lang="en-GB" sz="2200" dirty="0"/>
                  <a:t>Moderate</a:t>
                </a:r>
                <a:r>
                  <a:rPr lang="zh-CN" altLang="en-US" sz="2200" dirty="0"/>
                  <a:t> </a:t>
                </a:r>
                <a:r>
                  <a:rPr lang="en-US" altLang="zh-CN" sz="2200" dirty="0"/>
                  <a:t>to</a:t>
                </a:r>
                <a:r>
                  <a:rPr lang="zh-CN" altLang="en-US" sz="2200" dirty="0"/>
                  <a:t> </a:t>
                </a:r>
                <a:r>
                  <a:rPr lang="en-US" altLang="zh-CN" sz="2200" dirty="0"/>
                  <a:t>High</a:t>
                </a:r>
                <a:r>
                  <a:rPr lang="en-GB" sz="2200" dirty="0"/>
                  <a:t> (40–</a:t>
                </a:r>
                <a:r>
                  <a:rPr lang="en-US" altLang="zh-CN" sz="2200" dirty="0"/>
                  <a:t>10</a:t>
                </a:r>
                <a:r>
                  <a:rPr lang="en-GB" sz="2200" dirty="0"/>
                  <a:t>0%): Consider random-effects model</a:t>
                </a:r>
                <a:r>
                  <a:rPr lang="en-GB" sz="1800" dirty="0"/>
                  <a:t>.</a:t>
                </a:r>
              </a:p>
              <a:p>
                <a:pPr marL="0" indent="0">
                  <a:buNone/>
                </a:pPr>
                <a:endParaRPr lang="en-GB" sz="2600" dirty="0"/>
              </a:p>
              <a:p>
                <a:r>
                  <a:rPr lang="en-GB" sz="2600" dirty="0"/>
                  <a:t>Handling High Heterogeneity:</a:t>
                </a:r>
              </a:p>
              <a:p>
                <a:pPr lvl="1"/>
                <a:r>
                  <a:rPr lang="en-GB" sz="2200" dirty="0"/>
                  <a:t>Consider subgroup analyses or meta-regression to explore sources of heterogeneity.</a:t>
                </a:r>
              </a:p>
              <a:p>
                <a:pPr lvl="1"/>
                <a:r>
                  <a:rPr lang="en-GB" sz="2200" dirty="0"/>
                  <a:t>https://</a:t>
                </a:r>
                <a:r>
                  <a:rPr lang="en-GB" sz="2200" dirty="0" err="1"/>
                  <a:t>training.cochrane.org</a:t>
                </a:r>
                <a:r>
                  <a:rPr lang="en-GB" sz="2200" dirty="0"/>
                  <a:t>/handbook/current/chapter-10#section-10-11</a:t>
                </a:r>
              </a:p>
            </p:txBody>
          </p:sp>
        </mc:Choice>
        <mc:Fallback xmlns="">
          <p:sp>
            <p:nvSpPr>
              <p:cNvPr id="3" name="Content Placeholder 2">
                <a:extLst>
                  <a:ext uri="{FF2B5EF4-FFF2-40B4-BE49-F238E27FC236}">
                    <a16:creationId xmlns:a16="http://schemas.microsoft.com/office/drawing/2014/main" id="{19FF2D43-925A-7691-17DB-C3856F46B5C3}"/>
                  </a:ext>
                </a:extLst>
              </p:cNvPr>
              <p:cNvSpPr>
                <a:spLocks noGrp="1" noRot="1" noChangeAspect="1" noMove="1" noResize="1" noEditPoints="1" noAdjustHandles="1" noChangeArrowheads="1" noChangeShapeType="1" noTextEdit="1"/>
              </p:cNvSpPr>
              <p:nvPr>
                <p:ph idx="1"/>
              </p:nvPr>
            </p:nvSpPr>
            <p:spPr>
              <a:xfrm>
                <a:off x="1411254" y="2290365"/>
                <a:ext cx="9369492" cy="4219292"/>
              </a:xfrm>
              <a:blipFill>
                <a:blip r:embed="rId2"/>
                <a:stretch>
                  <a:fillRect l="-407" t="-2402" b="-601"/>
                </a:stretch>
              </a:blipFill>
            </p:spPr>
            <p:txBody>
              <a:bodyPr/>
              <a:lstStyle/>
              <a:p>
                <a:r>
                  <a:rPr lang="en-CY">
                    <a:noFill/>
                  </a:rPr>
                  <a:t> </a:t>
                </a:r>
              </a:p>
            </p:txBody>
          </p:sp>
        </mc:Fallback>
      </mc:AlternateContent>
      <p:pic>
        <p:nvPicPr>
          <p:cNvPr id="5" name="Picture 4" descr="A black and white math equation&#10;&#10;Description automatically generated with medium confidence">
            <a:extLst>
              <a:ext uri="{FF2B5EF4-FFF2-40B4-BE49-F238E27FC236}">
                <a16:creationId xmlns:a16="http://schemas.microsoft.com/office/drawing/2014/main" id="{4B4BAD04-1AC6-7D4C-F5B5-EBAE05A7C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343" y="1194350"/>
            <a:ext cx="2699657" cy="1096015"/>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20D9769B-00B8-91E3-8FAC-A282BAC70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255" y="1250041"/>
            <a:ext cx="2567538" cy="948873"/>
          </a:xfrm>
          <a:prstGeom prst="rect">
            <a:avLst/>
          </a:prstGeom>
        </p:spPr>
      </p:pic>
    </p:spTree>
    <p:extLst>
      <p:ext uri="{BB962C8B-B14F-4D97-AF65-F5344CB8AC3E}">
        <p14:creationId xmlns:p14="http://schemas.microsoft.com/office/powerpoint/2010/main" val="27844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F5E-FC20-0ECD-1665-9D00EFF4D8E5}"/>
              </a:ext>
            </a:extLst>
          </p:cNvPr>
          <p:cNvSpPr>
            <a:spLocks noGrp="1"/>
          </p:cNvSpPr>
          <p:nvPr>
            <p:ph type="title"/>
          </p:nvPr>
        </p:nvSpPr>
        <p:spPr/>
        <p:txBody>
          <a:bodyPr/>
          <a:lstStyle/>
          <a:p>
            <a:r>
              <a:rPr lang="en-US" altLang="zh-CN" dirty="0"/>
              <a:t>Publication</a:t>
            </a:r>
            <a:r>
              <a:rPr lang="zh-CN" altLang="en-US" dirty="0"/>
              <a:t> </a:t>
            </a:r>
            <a:r>
              <a:rPr lang="en-US" altLang="zh-CN" dirty="0"/>
              <a:t>Bias</a:t>
            </a:r>
            <a:endParaRPr lang="en-CY" dirty="0"/>
          </a:p>
        </p:txBody>
      </p:sp>
      <p:sp>
        <p:nvSpPr>
          <p:cNvPr id="3" name="Content Placeholder 2">
            <a:extLst>
              <a:ext uri="{FF2B5EF4-FFF2-40B4-BE49-F238E27FC236}">
                <a16:creationId xmlns:a16="http://schemas.microsoft.com/office/drawing/2014/main" id="{AD90A865-6866-BCC1-5067-2B744759F4DE}"/>
              </a:ext>
            </a:extLst>
          </p:cNvPr>
          <p:cNvSpPr>
            <a:spLocks noGrp="1"/>
          </p:cNvSpPr>
          <p:nvPr>
            <p:ph idx="1"/>
          </p:nvPr>
        </p:nvSpPr>
        <p:spPr/>
        <p:txBody>
          <a:bodyPr>
            <a:normAutofit/>
          </a:bodyPr>
          <a:lstStyle/>
          <a:p>
            <a:r>
              <a:rPr lang="en-GB" sz="2400" dirty="0"/>
              <a:t>Studies with significant results are more likely to be published.</a:t>
            </a:r>
          </a:p>
          <a:p>
            <a:endParaRPr lang="en-GB" sz="2400" dirty="0"/>
          </a:p>
          <a:p>
            <a:r>
              <a:rPr lang="en-GB" sz="2400" dirty="0"/>
              <a:t>Published studies are more likely to be included in a meta-analysis.</a:t>
            </a:r>
          </a:p>
          <a:p>
            <a:endParaRPr lang="en-GB" sz="2400" dirty="0"/>
          </a:p>
          <a:p>
            <a:r>
              <a:rPr lang="en-GB" sz="2400" dirty="0"/>
              <a:t>Other sources of bias.</a:t>
            </a:r>
          </a:p>
          <a:p>
            <a:pPr lvl="1"/>
            <a:r>
              <a:rPr lang="en-US" altLang="zh-CN" sz="2400" dirty="0"/>
              <a:t>Language,</a:t>
            </a:r>
            <a:r>
              <a:rPr lang="zh-CN" altLang="en-US" sz="2400" dirty="0"/>
              <a:t> </a:t>
            </a:r>
            <a:r>
              <a:rPr lang="en-GB" sz="2400" dirty="0"/>
              <a:t>availability</a:t>
            </a:r>
            <a:r>
              <a:rPr lang="en-US" altLang="zh-CN" sz="2400" dirty="0"/>
              <a:t>,</a:t>
            </a:r>
            <a:r>
              <a:rPr lang="zh-CN" altLang="en-US" sz="2400" dirty="0"/>
              <a:t> </a:t>
            </a:r>
            <a:r>
              <a:rPr lang="en-GB" sz="2400" dirty="0"/>
              <a:t>cost</a:t>
            </a:r>
            <a:r>
              <a:rPr lang="en-US" altLang="zh-CN" sz="2400" dirty="0"/>
              <a:t>,</a:t>
            </a:r>
            <a:r>
              <a:rPr lang="zh-CN" altLang="en-US" sz="2400" dirty="0"/>
              <a:t> </a:t>
            </a:r>
            <a:r>
              <a:rPr lang="en-GB" sz="2400" dirty="0"/>
              <a:t>familiarity</a:t>
            </a:r>
            <a:r>
              <a:rPr lang="en-US" altLang="zh-CN" sz="2400" dirty="0"/>
              <a:t>,</a:t>
            </a:r>
            <a:r>
              <a:rPr lang="zh-CN" altLang="en-US" sz="2400" dirty="0"/>
              <a:t> </a:t>
            </a:r>
            <a:r>
              <a:rPr lang="en-GB" sz="2400" dirty="0"/>
              <a:t>citation</a:t>
            </a:r>
            <a:r>
              <a:rPr lang="zh-CN" altLang="en-US" sz="2400" dirty="0"/>
              <a:t> </a:t>
            </a:r>
            <a:r>
              <a:rPr lang="en-US" altLang="zh-CN" sz="2400" dirty="0"/>
              <a:t>etc.</a:t>
            </a:r>
            <a:endParaRPr lang="en-CY" sz="2400" dirty="0"/>
          </a:p>
        </p:txBody>
      </p:sp>
    </p:spTree>
    <p:extLst>
      <p:ext uri="{BB962C8B-B14F-4D97-AF65-F5344CB8AC3E}">
        <p14:creationId xmlns:p14="http://schemas.microsoft.com/office/powerpoint/2010/main" val="23167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C3E5-17D3-5BB0-708F-B7E6B81C07B6}"/>
              </a:ext>
            </a:extLst>
          </p:cNvPr>
          <p:cNvSpPr>
            <a:spLocks noGrp="1"/>
          </p:cNvSpPr>
          <p:nvPr>
            <p:ph type="title"/>
          </p:nvPr>
        </p:nvSpPr>
        <p:spPr>
          <a:xfrm>
            <a:off x="561587" y="567834"/>
            <a:ext cx="4444046" cy="752252"/>
          </a:xfrm>
        </p:spPr>
        <p:txBody>
          <a:bodyPr/>
          <a:lstStyle/>
          <a:p>
            <a:r>
              <a:rPr lang="en-US" altLang="zh-CN" dirty="0"/>
              <a:t>Funnel</a:t>
            </a:r>
            <a:r>
              <a:rPr lang="zh-CN" altLang="en-US" dirty="0"/>
              <a:t> </a:t>
            </a:r>
            <a:r>
              <a:rPr lang="en-US" altLang="zh-CN" dirty="0"/>
              <a:t>Plot</a:t>
            </a:r>
            <a:endParaRPr lang="en-CY" dirty="0"/>
          </a:p>
        </p:txBody>
      </p:sp>
      <p:pic>
        <p:nvPicPr>
          <p:cNvPr id="5" name="Content Placeholder 4" descr="A graph of a funnel plot&#10;&#10;Description automatically generated">
            <a:extLst>
              <a:ext uri="{FF2B5EF4-FFF2-40B4-BE49-F238E27FC236}">
                <a16:creationId xmlns:a16="http://schemas.microsoft.com/office/drawing/2014/main" id="{196F74BA-8D8B-F5B5-3362-E31DE75BD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26" y="1804579"/>
            <a:ext cx="6057874" cy="3879850"/>
          </a:xfrm>
        </p:spPr>
      </p:pic>
      <p:sp>
        <p:nvSpPr>
          <p:cNvPr id="6" name="TextBox 5">
            <a:extLst>
              <a:ext uri="{FF2B5EF4-FFF2-40B4-BE49-F238E27FC236}">
                <a16:creationId xmlns:a16="http://schemas.microsoft.com/office/drawing/2014/main" id="{0F5A18F4-B02D-4F15-0720-889829B0EC21}"/>
              </a:ext>
            </a:extLst>
          </p:cNvPr>
          <p:cNvSpPr txBox="1"/>
          <p:nvPr/>
        </p:nvSpPr>
        <p:spPr>
          <a:xfrm>
            <a:off x="6381947" y="515353"/>
            <a:ext cx="3233394" cy="923330"/>
          </a:xfrm>
          <a:prstGeom prst="rect">
            <a:avLst/>
          </a:prstGeom>
          <a:noFill/>
        </p:spPr>
        <p:txBody>
          <a:bodyPr wrap="square" rtlCol="0">
            <a:spAutoFit/>
          </a:bodyPr>
          <a:lstStyle/>
          <a:p>
            <a:r>
              <a:rPr lang="en-GB" sz="3600" dirty="0">
                <a:solidFill>
                  <a:schemeClr val="accent1"/>
                </a:solidFill>
                <a:latin typeface="+mj-lt"/>
                <a:ea typeface="+mj-ea"/>
                <a:cs typeface="+mj-cs"/>
              </a:rPr>
              <a:t>Egger’s Test</a:t>
            </a:r>
          </a:p>
          <a:p>
            <a:endParaRPr lang="en-CY" dirty="0"/>
          </a:p>
        </p:txBody>
      </p:sp>
      <p:pic>
        <p:nvPicPr>
          <p:cNvPr id="8" name="Picture 7" descr="A mathematical equation with black text&#10;&#10;Description automatically generated">
            <a:extLst>
              <a:ext uri="{FF2B5EF4-FFF2-40B4-BE49-F238E27FC236}">
                <a16:creationId xmlns:a16="http://schemas.microsoft.com/office/drawing/2014/main" id="{BF75167E-CE04-E5DF-790D-8324D7747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580" y="1641993"/>
            <a:ext cx="3225800" cy="1117600"/>
          </a:xfrm>
          <a:prstGeom prst="rect">
            <a:avLst/>
          </a:prstGeom>
        </p:spPr>
      </p:pic>
      <p:cxnSp>
        <p:nvCxnSpPr>
          <p:cNvPr id="10" name="Straight Arrow Connector 9">
            <a:extLst>
              <a:ext uri="{FF2B5EF4-FFF2-40B4-BE49-F238E27FC236}">
                <a16:creationId xmlns:a16="http://schemas.microsoft.com/office/drawing/2014/main" id="{DF1DDBCA-4662-07DC-B7D7-37BA143CB019}"/>
              </a:ext>
            </a:extLst>
          </p:cNvPr>
          <p:cNvCxnSpPr/>
          <p:nvPr/>
        </p:nvCxnSpPr>
        <p:spPr>
          <a:xfrm>
            <a:off x="8738647" y="2516957"/>
            <a:ext cx="0" cy="1140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E3FCE3B-23F5-3EF2-62DE-C6261AED9640}"/>
              </a:ext>
            </a:extLst>
          </p:cNvPr>
          <p:cNvCxnSpPr>
            <a:cxnSpLocks/>
          </p:cNvCxnSpPr>
          <p:nvPr/>
        </p:nvCxnSpPr>
        <p:spPr>
          <a:xfrm>
            <a:off x="9786593" y="2516957"/>
            <a:ext cx="0" cy="570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59DBF3-56FE-603E-DD0A-0E7A2AF40EA8}"/>
              </a:ext>
            </a:extLst>
          </p:cNvPr>
          <p:cNvSpPr txBox="1"/>
          <p:nvPr/>
        </p:nvSpPr>
        <p:spPr>
          <a:xfrm>
            <a:off x="9227786" y="3138247"/>
            <a:ext cx="1117614" cy="369332"/>
          </a:xfrm>
          <a:prstGeom prst="rect">
            <a:avLst/>
          </a:prstGeom>
          <a:noFill/>
        </p:spPr>
        <p:txBody>
          <a:bodyPr wrap="none" rtlCol="0">
            <a:spAutoFit/>
          </a:bodyPr>
          <a:lstStyle/>
          <a:p>
            <a:r>
              <a:rPr lang="en-US" altLang="zh-CN" dirty="0"/>
              <a:t>precision</a:t>
            </a:r>
            <a:endParaRPr lang="en-CY" dirty="0"/>
          </a:p>
        </p:txBody>
      </p:sp>
      <p:sp>
        <p:nvSpPr>
          <p:cNvPr id="14" name="TextBox 13">
            <a:extLst>
              <a:ext uri="{FF2B5EF4-FFF2-40B4-BE49-F238E27FC236}">
                <a16:creationId xmlns:a16="http://schemas.microsoft.com/office/drawing/2014/main" id="{79E9AF11-B03F-8193-31C5-C63AE0D4D50C}"/>
              </a:ext>
            </a:extLst>
          </p:cNvPr>
          <p:cNvSpPr txBox="1"/>
          <p:nvPr/>
        </p:nvSpPr>
        <p:spPr>
          <a:xfrm>
            <a:off x="7350856" y="3886233"/>
            <a:ext cx="2775581" cy="646331"/>
          </a:xfrm>
          <a:prstGeom prst="rect">
            <a:avLst/>
          </a:prstGeom>
          <a:noFill/>
        </p:spPr>
        <p:txBody>
          <a:bodyPr wrap="square" rtlCol="0">
            <a:spAutoFit/>
          </a:bodyPr>
          <a:lstStyle/>
          <a:p>
            <a:r>
              <a:rPr lang="en-GB" dirty="0"/>
              <a:t>The intercept provides a</a:t>
            </a:r>
            <a:r>
              <a:rPr lang="zh-CN" altLang="en-US" dirty="0"/>
              <a:t> </a:t>
            </a:r>
            <a:r>
              <a:rPr lang="en-GB" dirty="0"/>
              <a:t>measure of asymmetry</a:t>
            </a:r>
            <a:endParaRPr lang="en-CY" dirty="0"/>
          </a:p>
        </p:txBody>
      </p:sp>
      <p:sp>
        <p:nvSpPr>
          <p:cNvPr id="15" name="TextBox 14">
            <a:extLst>
              <a:ext uri="{FF2B5EF4-FFF2-40B4-BE49-F238E27FC236}">
                <a16:creationId xmlns:a16="http://schemas.microsoft.com/office/drawing/2014/main" id="{DA80C87A-F75B-C98F-90E7-4D166295BF86}"/>
              </a:ext>
            </a:extLst>
          </p:cNvPr>
          <p:cNvSpPr txBox="1"/>
          <p:nvPr/>
        </p:nvSpPr>
        <p:spPr>
          <a:xfrm>
            <a:off x="910125" y="5684429"/>
            <a:ext cx="4313876" cy="400110"/>
          </a:xfrm>
          <a:prstGeom prst="rect">
            <a:avLst/>
          </a:prstGeom>
          <a:noFill/>
        </p:spPr>
        <p:txBody>
          <a:bodyPr wrap="square" rtlCol="0">
            <a:spAutoFit/>
          </a:bodyPr>
          <a:lstStyle/>
          <a:p>
            <a:r>
              <a:rPr lang="en-US" altLang="zh-CN" sz="1000" dirty="0"/>
              <a:t>Source:</a:t>
            </a:r>
            <a:r>
              <a:rPr lang="zh-CN" altLang="en-US" sz="1000" dirty="0"/>
              <a:t> </a:t>
            </a:r>
            <a:r>
              <a:rPr lang="en-GB" sz="1000" b="0" i="0" dirty="0">
                <a:solidFill>
                  <a:srgbClr val="222222"/>
                </a:solidFill>
                <a:effectLst/>
              </a:rPr>
              <a:t>Borenstein, M., Hedges, L.V., Higgins, J.P. and Rothstein, H.R., 2021. </a:t>
            </a:r>
            <a:r>
              <a:rPr lang="en-GB" sz="1000" b="0" i="1" dirty="0">
                <a:solidFill>
                  <a:srgbClr val="222222"/>
                </a:solidFill>
                <a:effectLst/>
              </a:rPr>
              <a:t>Introduction to meta-analysis</a:t>
            </a:r>
            <a:r>
              <a:rPr lang="en-GB" sz="1000" b="0" i="0" dirty="0">
                <a:solidFill>
                  <a:srgbClr val="222222"/>
                </a:solidFill>
                <a:effectLst/>
              </a:rPr>
              <a:t>. John Wiley &amp; Sons.</a:t>
            </a:r>
            <a:endParaRPr lang="en-CY" sz="1000" dirty="0"/>
          </a:p>
        </p:txBody>
      </p:sp>
    </p:spTree>
    <p:extLst>
      <p:ext uri="{BB962C8B-B14F-4D97-AF65-F5344CB8AC3E}">
        <p14:creationId xmlns:p14="http://schemas.microsoft.com/office/powerpoint/2010/main" val="20306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D0AA-50F9-FA0C-E097-DE470EA8DD99}"/>
              </a:ext>
            </a:extLst>
          </p:cNvPr>
          <p:cNvSpPr>
            <a:spLocks noGrp="1"/>
          </p:cNvSpPr>
          <p:nvPr>
            <p:ph type="title"/>
          </p:nvPr>
        </p:nvSpPr>
        <p:spPr>
          <a:xfrm>
            <a:off x="711784" y="246791"/>
            <a:ext cx="9360045" cy="862201"/>
          </a:xfrm>
        </p:spPr>
        <p:txBody>
          <a:bodyPr/>
          <a:lstStyle/>
          <a:p>
            <a:r>
              <a:rPr lang="en-US" dirty="0"/>
              <a:t>The Need for Research Synthesis</a:t>
            </a:r>
            <a:endParaRPr lang="en-GB" dirty="0"/>
          </a:p>
        </p:txBody>
      </p:sp>
      <p:sp>
        <p:nvSpPr>
          <p:cNvPr id="3" name="Content Placeholder 2">
            <a:extLst>
              <a:ext uri="{FF2B5EF4-FFF2-40B4-BE49-F238E27FC236}">
                <a16:creationId xmlns:a16="http://schemas.microsoft.com/office/drawing/2014/main" id="{EE9F9ECF-65C1-2530-2902-0FD3AE5827C7}"/>
              </a:ext>
            </a:extLst>
          </p:cNvPr>
          <p:cNvSpPr>
            <a:spLocks noGrp="1"/>
          </p:cNvSpPr>
          <p:nvPr>
            <p:ph idx="1"/>
          </p:nvPr>
        </p:nvSpPr>
        <p:spPr>
          <a:xfrm>
            <a:off x="1415977" y="1206562"/>
            <a:ext cx="6645457" cy="3880773"/>
          </a:xfrm>
        </p:spPr>
        <p:txBody>
          <a:bodyPr>
            <a:noAutofit/>
          </a:bodyPr>
          <a:lstStyle/>
          <a:p>
            <a:r>
              <a:rPr lang="en-US" sz="2400" dirty="0"/>
              <a:t>Science aims to </a:t>
            </a:r>
            <a:r>
              <a:rPr lang="en-US" sz="2400" b="1" dirty="0"/>
              <a:t>discover regularities </a:t>
            </a:r>
            <a:r>
              <a:rPr lang="en-US" sz="2400" dirty="0"/>
              <a:t>and truths about the world.</a:t>
            </a:r>
          </a:p>
          <a:p>
            <a:endParaRPr lang="en-US" sz="2400" dirty="0"/>
          </a:p>
          <a:p>
            <a:r>
              <a:rPr lang="en-GB" sz="2400" dirty="0"/>
              <a:t>Each study unveils only a small part of such truths.</a:t>
            </a:r>
          </a:p>
          <a:p>
            <a:endParaRPr lang="en-GB" sz="2400" dirty="0"/>
          </a:p>
          <a:p>
            <a:r>
              <a:rPr lang="en-GB" sz="2400" dirty="0"/>
              <a:t>We need to make sense of the literature as a whole. A survey or </a:t>
            </a:r>
            <a:r>
              <a:rPr lang="en-GB" sz="2400" b="1" dirty="0"/>
              <a:t>narrative review </a:t>
            </a:r>
            <a:r>
              <a:rPr lang="en-GB" sz="2400" dirty="0"/>
              <a:t>discusses the results of a broader literature.</a:t>
            </a:r>
          </a:p>
          <a:p>
            <a:endParaRPr lang="en-GB" sz="2400" dirty="0"/>
          </a:p>
        </p:txBody>
      </p:sp>
      <p:pic>
        <p:nvPicPr>
          <p:cNvPr id="5" name="Picture 4">
            <a:extLst>
              <a:ext uri="{FF2B5EF4-FFF2-40B4-BE49-F238E27FC236}">
                <a16:creationId xmlns:a16="http://schemas.microsoft.com/office/drawing/2014/main" id="{53CFA4BB-1B65-4B3B-8CEF-BAC79E8518A3}"/>
              </a:ext>
            </a:extLst>
          </p:cNvPr>
          <p:cNvPicPr>
            <a:picLocks noChangeAspect="1"/>
          </p:cNvPicPr>
          <p:nvPr/>
        </p:nvPicPr>
        <p:blipFill>
          <a:blip r:embed="rId3"/>
          <a:stretch>
            <a:fillRect/>
          </a:stretch>
        </p:blipFill>
        <p:spPr>
          <a:xfrm>
            <a:off x="8242040" y="1232687"/>
            <a:ext cx="3816546" cy="3854648"/>
          </a:xfrm>
          <a:prstGeom prst="rect">
            <a:avLst/>
          </a:prstGeom>
        </p:spPr>
      </p:pic>
    </p:spTree>
    <p:extLst>
      <p:ext uri="{BB962C8B-B14F-4D97-AF65-F5344CB8AC3E}">
        <p14:creationId xmlns:p14="http://schemas.microsoft.com/office/powerpoint/2010/main" val="7980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72DB-869A-A288-60E0-5FC0ED6F291C}"/>
              </a:ext>
            </a:extLst>
          </p:cNvPr>
          <p:cNvSpPr>
            <a:spLocks noGrp="1"/>
          </p:cNvSpPr>
          <p:nvPr>
            <p:ph type="title"/>
          </p:nvPr>
        </p:nvSpPr>
        <p:spPr/>
        <p:txBody>
          <a:bodyPr/>
          <a:lstStyle/>
          <a:p>
            <a:r>
              <a:rPr lang="en-GB" dirty="0"/>
              <a:t>Bias Correction</a:t>
            </a:r>
            <a:endParaRPr lang="en-CY" dirty="0"/>
          </a:p>
        </p:txBody>
      </p:sp>
      <p:sp>
        <p:nvSpPr>
          <p:cNvPr id="3" name="Content Placeholder 2">
            <a:extLst>
              <a:ext uri="{FF2B5EF4-FFF2-40B4-BE49-F238E27FC236}">
                <a16:creationId xmlns:a16="http://schemas.microsoft.com/office/drawing/2014/main" id="{EA8359B1-852F-C5BE-1362-0752D2FCBCC3}"/>
              </a:ext>
            </a:extLst>
          </p:cNvPr>
          <p:cNvSpPr>
            <a:spLocks noGrp="1"/>
          </p:cNvSpPr>
          <p:nvPr>
            <p:ph idx="1"/>
          </p:nvPr>
        </p:nvSpPr>
        <p:spPr>
          <a:xfrm>
            <a:off x="1411254" y="1917519"/>
            <a:ext cx="9369492" cy="4577549"/>
          </a:xfrm>
        </p:spPr>
        <p:txBody>
          <a:bodyPr>
            <a:normAutofit lnSpcReduction="10000"/>
          </a:bodyPr>
          <a:lstStyle/>
          <a:p>
            <a:r>
              <a:rPr lang="en-US" altLang="zh-CN" sz="2400" dirty="0"/>
              <a:t>Trim-and-Fill</a:t>
            </a:r>
            <a:r>
              <a:rPr lang="zh-CN" altLang="en-US" sz="2400" dirty="0"/>
              <a:t> </a:t>
            </a:r>
            <a:r>
              <a:rPr lang="en-US" altLang="zh-CN" sz="2400" dirty="0"/>
              <a:t>method</a:t>
            </a:r>
            <a:r>
              <a:rPr lang="zh-CN" altLang="en-US" sz="2400" dirty="0"/>
              <a:t> </a:t>
            </a:r>
            <a:r>
              <a:rPr lang="en-US" altLang="zh-CN" sz="2400" dirty="0"/>
              <a:t>by</a:t>
            </a:r>
            <a:r>
              <a:rPr lang="zh-CN" altLang="en-US" sz="2400" dirty="0"/>
              <a:t> </a:t>
            </a:r>
            <a:r>
              <a:rPr lang="en-GB" sz="2400" dirty="0"/>
              <a:t>Duval and Tweedie</a:t>
            </a:r>
            <a:r>
              <a:rPr lang="zh-CN" altLang="en-US" sz="2400" dirty="0"/>
              <a:t> </a:t>
            </a:r>
            <a:r>
              <a:rPr lang="en-US" altLang="zh-CN" sz="2400" dirty="0"/>
              <a:t>(</a:t>
            </a:r>
            <a:r>
              <a:rPr lang="en-GB" sz="2400" dirty="0"/>
              <a:t>2000a, 2000</a:t>
            </a:r>
            <a:r>
              <a:rPr lang="en-US" altLang="zh-CN" sz="2400" dirty="0"/>
              <a:t>b).</a:t>
            </a:r>
            <a:endParaRPr lang="en-GB" sz="2400" dirty="0"/>
          </a:p>
          <a:p>
            <a:pPr marL="0" indent="0">
              <a:buNone/>
            </a:pPr>
            <a:endParaRPr lang="en-GB" dirty="0"/>
          </a:p>
          <a:p>
            <a:r>
              <a:rPr lang="en-GB" sz="2400" dirty="0"/>
              <a:t>Trimming Phase:</a:t>
            </a:r>
          </a:p>
          <a:p>
            <a:pPr lvl="1"/>
            <a:r>
              <a:rPr lang="en-GB" sz="1900" dirty="0"/>
              <a:t>The algorithm removes the most extreme small studies from the positive side of the funnel plot, contributing to asymmetry.</a:t>
            </a:r>
          </a:p>
          <a:p>
            <a:pPr lvl="1"/>
            <a:r>
              <a:rPr lang="en-GB" sz="1900" dirty="0"/>
              <a:t>After each removal, it recalculates the overall effect size until symmetry is achieved.</a:t>
            </a:r>
          </a:p>
          <a:p>
            <a:r>
              <a:rPr lang="en-GB" sz="2400" dirty="0"/>
              <a:t>Filling Phase:</a:t>
            </a:r>
          </a:p>
          <a:p>
            <a:pPr lvl="1"/>
            <a:r>
              <a:rPr lang="en-GB" sz="1900" dirty="0"/>
              <a:t>Once symmetry is reached, the algorithm imputes missing studies by adding mirror-image counterparts on the opposite side of the funnel plot.</a:t>
            </a:r>
          </a:p>
          <a:p>
            <a:pPr lvl="1"/>
            <a:r>
              <a:rPr lang="en-GB" sz="1900" dirty="0"/>
              <a:t>These imputed studies balance the funnel plot and correct for variance, leading to more reliable confidence intervals.</a:t>
            </a:r>
            <a:endParaRPr lang="en-CY" sz="1900" dirty="0"/>
          </a:p>
        </p:txBody>
      </p:sp>
    </p:spTree>
    <p:extLst>
      <p:ext uri="{BB962C8B-B14F-4D97-AF65-F5344CB8AC3E}">
        <p14:creationId xmlns:p14="http://schemas.microsoft.com/office/powerpoint/2010/main" val="201642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95D1-68C9-2D4C-5ACF-4857C9ECFC33}"/>
              </a:ext>
            </a:extLst>
          </p:cNvPr>
          <p:cNvSpPr>
            <a:spLocks noGrp="1"/>
          </p:cNvSpPr>
          <p:nvPr>
            <p:ph type="title"/>
          </p:nvPr>
        </p:nvSpPr>
        <p:spPr/>
        <p:txBody>
          <a:bodyPr/>
          <a:lstStyle/>
          <a:p>
            <a:r>
              <a:rPr lang="en-GB" dirty="0"/>
              <a:t>Trim-and-Fill </a:t>
            </a:r>
            <a:endParaRPr lang="en-CY" dirty="0"/>
          </a:p>
        </p:txBody>
      </p:sp>
      <p:pic>
        <p:nvPicPr>
          <p:cNvPr id="5" name="Content Placeholder 4" descr="A graph of a funnel plot&#10;&#10;Description automatically generated">
            <a:extLst>
              <a:ext uri="{FF2B5EF4-FFF2-40B4-BE49-F238E27FC236}">
                <a16:creationId xmlns:a16="http://schemas.microsoft.com/office/drawing/2014/main" id="{3225DB4F-9807-A5F9-5123-50404CF60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6435" y="1984280"/>
            <a:ext cx="5113978" cy="3379571"/>
          </a:xfrm>
        </p:spPr>
      </p:pic>
      <p:pic>
        <p:nvPicPr>
          <p:cNvPr id="7" name="Picture 6" descr="A graph of a funnel plot&#10;&#10;Description automatically generated">
            <a:extLst>
              <a:ext uri="{FF2B5EF4-FFF2-40B4-BE49-F238E27FC236}">
                <a16:creationId xmlns:a16="http://schemas.microsoft.com/office/drawing/2014/main" id="{BDAC3EB4-1F43-D5AF-0569-2E9073966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97" y="1762749"/>
            <a:ext cx="5968538" cy="3822632"/>
          </a:xfrm>
          <a:prstGeom prst="rect">
            <a:avLst/>
          </a:prstGeom>
        </p:spPr>
      </p:pic>
      <p:sp>
        <p:nvSpPr>
          <p:cNvPr id="8" name="TextBox 7">
            <a:extLst>
              <a:ext uri="{FF2B5EF4-FFF2-40B4-BE49-F238E27FC236}">
                <a16:creationId xmlns:a16="http://schemas.microsoft.com/office/drawing/2014/main" id="{1B1A02BF-CEF2-980E-DBEB-20969165CD7A}"/>
              </a:ext>
            </a:extLst>
          </p:cNvPr>
          <p:cNvSpPr txBox="1"/>
          <p:nvPr/>
        </p:nvSpPr>
        <p:spPr>
          <a:xfrm>
            <a:off x="3855563" y="6136849"/>
            <a:ext cx="184731" cy="369332"/>
          </a:xfrm>
          <a:prstGeom prst="rect">
            <a:avLst/>
          </a:prstGeom>
          <a:noFill/>
        </p:spPr>
        <p:txBody>
          <a:bodyPr wrap="none" rtlCol="0">
            <a:spAutoFit/>
          </a:bodyPr>
          <a:lstStyle/>
          <a:p>
            <a:endParaRPr lang="en-CY" dirty="0"/>
          </a:p>
        </p:txBody>
      </p:sp>
      <p:sp>
        <p:nvSpPr>
          <p:cNvPr id="9" name="TextBox 8">
            <a:extLst>
              <a:ext uri="{FF2B5EF4-FFF2-40B4-BE49-F238E27FC236}">
                <a16:creationId xmlns:a16="http://schemas.microsoft.com/office/drawing/2014/main" id="{2AAAF37C-D5AD-D83F-F6D0-7834C32AD493}"/>
              </a:ext>
            </a:extLst>
          </p:cNvPr>
          <p:cNvSpPr txBox="1"/>
          <p:nvPr/>
        </p:nvSpPr>
        <p:spPr>
          <a:xfrm>
            <a:off x="1654842" y="6043945"/>
            <a:ext cx="8554387" cy="246221"/>
          </a:xfrm>
          <a:prstGeom prst="rect">
            <a:avLst/>
          </a:prstGeom>
          <a:noFill/>
        </p:spPr>
        <p:txBody>
          <a:bodyPr wrap="square" rtlCol="0">
            <a:spAutoFit/>
          </a:bodyPr>
          <a:lstStyle/>
          <a:p>
            <a:r>
              <a:rPr lang="en-US" altLang="zh-CN" sz="1000" dirty="0"/>
              <a:t>Source:</a:t>
            </a:r>
            <a:r>
              <a:rPr lang="zh-CN" altLang="en-US" sz="1000" dirty="0"/>
              <a:t> </a:t>
            </a:r>
            <a:r>
              <a:rPr lang="en-GB" sz="1000" b="0" i="0" dirty="0">
                <a:solidFill>
                  <a:srgbClr val="222222"/>
                </a:solidFill>
                <a:effectLst/>
              </a:rPr>
              <a:t>Borenstein, M., Hedges, L.V., Higgins, J.P. and Rothstein, H.R., 2021. </a:t>
            </a:r>
            <a:r>
              <a:rPr lang="en-GB" sz="1000" b="0" i="1" dirty="0">
                <a:solidFill>
                  <a:srgbClr val="222222"/>
                </a:solidFill>
                <a:effectLst/>
              </a:rPr>
              <a:t>Introduction to meta-analysis</a:t>
            </a:r>
            <a:r>
              <a:rPr lang="en-GB" sz="1000" b="0" i="0" dirty="0">
                <a:solidFill>
                  <a:srgbClr val="222222"/>
                </a:solidFill>
                <a:effectLst/>
              </a:rPr>
              <a:t>. John Wiley &amp; Sons.</a:t>
            </a:r>
            <a:endParaRPr lang="en-CY" sz="1000" dirty="0"/>
          </a:p>
        </p:txBody>
      </p:sp>
    </p:spTree>
    <p:extLst>
      <p:ext uri="{BB962C8B-B14F-4D97-AF65-F5344CB8AC3E}">
        <p14:creationId xmlns:p14="http://schemas.microsoft.com/office/powerpoint/2010/main" val="11340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B7DF-53A3-9FDF-9F6C-DFBC249906CA}"/>
              </a:ext>
            </a:extLst>
          </p:cNvPr>
          <p:cNvSpPr>
            <a:spLocks noGrp="1"/>
          </p:cNvSpPr>
          <p:nvPr>
            <p:ph type="title"/>
          </p:nvPr>
        </p:nvSpPr>
        <p:spPr/>
        <p:txBody>
          <a:bodyPr/>
          <a:lstStyle/>
          <a:p>
            <a:r>
              <a:rPr lang="en-GB" dirty="0"/>
              <a:t>Bias Correction</a:t>
            </a:r>
            <a:r>
              <a:rPr lang="zh-CN" altLang="en-US" dirty="0"/>
              <a:t> </a:t>
            </a:r>
            <a:r>
              <a:rPr lang="en-US" altLang="zh-CN" dirty="0"/>
              <a:t>–</a:t>
            </a:r>
            <a:r>
              <a:rPr lang="zh-CN" altLang="en-US" dirty="0"/>
              <a:t> </a:t>
            </a:r>
            <a:r>
              <a:rPr lang="en-US" altLang="zh-CN" dirty="0"/>
              <a:t>Other Methods</a:t>
            </a:r>
            <a:endParaRPr lang="en-CY" dirty="0"/>
          </a:p>
        </p:txBody>
      </p:sp>
      <p:sp>
        <p:nvSpPr>
          <p:cNvPr id="3" name="Content Placeholder 2">
            <a:extLst>
              <a:ext uri="{FF2B5EF4-FFF2-40B4-BE49-F238E27FC236}">
                <a16:creationId xmlns:a16="http://schemas.microsoft.com/office/drawing/2014/main" id="{121495D1-5ADA-5624-E748-6EE95DD13CDC}"/>
              </a:ext>
            </a:extLst>
          </p:cNvPr>
          <p:cNvSpPr>
            <a:spLocks noGrp="1"/>
          </p:cNvSpPr>
          <p:nvPr>
            <p:ph idx="1"/>
          </p:nvPr>
        </p:nvSpPr>
        <p:spPr>
          <a:xfrm>
            <a:off x="1411254" y="1531020"/>
            <a:ext cx="9369492" cy="4568122"/>
          </a:xfrm>
        </p:spPr>
        <p:txBody>
          <a:bodyPr/>
          <a:lstStyle/>
          <a:p>
            <a:r>
              <a:rPr lang="en-GB" dirty="0"/>
              <a:t>Although Trim and Fill is in common use, it rests on the unlikely assumption that the selective reporting of studies is driven by </a:t>
            </a:r>
            <a:r>
              <a:rPr lang="en-GB" b="1" i="1" dirty="0"/>
              <a:t>effect size</a:t>
            </a:r>
            <a:r>
              <a:rPr lang="en-GB" dirty="0"/>
              <a:t> rather than </a:t>
            </a:r>
            <a:r>
              <a:rPr lang="en-GB" b="1" i="1" dirty="0"/>
              <a:t>statistical significance</a:t>
            </a:r>
            <a:r>
              <a:rPr lang="en-GB" dirty="0"/>
              <a:t>. </a:t>
            </a:r>
          </a:p>
          <a:p>
            <a:endParaRPr lang="en-GB" dirty="0"/>
          </a:p>
          <a:p>
            <a:endParaRPr lang="en-GB" dirty="0"/>
          </a:p>
          <a:p>
            <a:endParaRPr lang="en-GB" dirty="0"/>
          </a:p>
          <a:p>
            <a:endParaRPr lang="en-GB" dirty="0"/>
          </a:p>
          <a:p>
            <a:endParaRPr lang="en-GB" dirty="0"/>
          </a:p>
          <a:p>
            <a:endParaRPr lang="en-GB" dirty="0"/>
          </a:p>
          <a:p>
            <a:pPr marL="0" indent="0">
              <a:buNone/>
            </a:pPr>
            <a:endParaRPr lang="en-US" altLang="zh-CN" dirty="0"/>
          </a:p>
        </p:txBody>
      </p:sp>
      <p:pic>
        <p:nvPicPr>
          <p:cNvPr id="7" name="Picture 6" descr="A graph of a graph with numbers and a line&#10;&#10;Description automatically generated with medium confidence">
            <a:extLst>
              <a:ext uri="{FF2B5EF4-FFF2-40B4-BE49-F238E27FC236}">
                <a16:creationId xmlns:a16="http://schemas.microsoft.com/office/drawing/2014/main" id="{2B43E10F-FE15-8C95-489A-8C3F94ACA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68" y="2628902"/>
            <a:ext cx="4918923" cy="2667023"/>
          </a:xfrm>
          <a:prstGeom prst="rect">
            <a:avLst/>
          </a:prstGeom>
        </p:spPr>
      </p:pic>
      <p:pic>
        <p:nvPicPr>
          <p:cNvPr id="9" name="Picture 8" descr="A close-up of a black and white text&#10;&#10;Description automatically generated">
            <a:extLst>
              <a:ext uri="{FF2B5EF4-FFF2-40B4-BE49-F238E27FC236}">
                <a16:creationId xmlns:a16="http://schemas.microsoft.com/office/drawing/2014/main" id="{82CB12DD-B5DF-28BB-D4ED-5326C786F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52" y="5220056"/>
            <a:ext cx="4810339" cy="679640"/>
          </a:xfrm>
          <a:prstGeom prst="rect">
            <a:avLst/>
          </a:prstGeom>
        </p:spPr>
      </p:pic>
      <p:sp>
        <p:nvSpPr>
          <p:cNvPr id="11" name="TextBox 10">
            <a:extLst>
              <a:ext uri="{FF2B5EF4-FFF2-40B4-BE49-F238E27FC236}">
                <a16:creationId xmlns:a16="http://schemas.microsoft.com/office/drawing/2014/main" id="{4FE8A697-EA1E-5598-7FAF-F956A92146FD}"/>
              </a:ext>
            </a:extLst>
          </p:cNvPr>
          <p:cNvSpPr txBox="1"/>
          <p:nvPr/>
        </p:nvSpPr>
        <p:spPr>
          <a:xfrm>
            <a:off x="9980346" y="2444236"/>
            <a:ext cx="968535" cy="369332"/>
          </a:xfrm>
          <a:prstGeom prst="rect">
            <a:avLst/>
          </a:prstGeom>
          <a:noFill/>
        </p:spPr>
        <p:txBody>
          <a:bodyPr wrap="none" rtlCol="0">
            <a:spAutoFit/>
          </a:bodyPr>
          <a:lstStyle/>
          <a:p>
            <a:r>
              <a:rPr lang="en-US" altLang="zh-CN" i="1" dirty="0"/>
              <a:t>p</a:t>
            </a:r>
            <a:r>
              <a:rPr lang="en-US" altLang="zh-CN" dirty="0"/>
              <a:t>-curve</a:t>
            </a:r>
            <a:endParaRPr lang="en-CY" dirty="0"/>
          </a:p>
        </p:txBody>
      </p:sp>
      <p:pic>
        <p:nvPicPr>
          <p:cNvPr id="13" name="Picture 12" descr="A table with numbers and symbols&#10;&#10;Description automatically generated">
            <a:extLst>
              <a:ext uri="{FF2B5EF4-FFF2-40B4-BE49-F238E27FC236}">
                <a16:creationId xmlns:a16="http://schemas.microsoft.com/office/drawing/2014/main" id="{0AA60BC9-1BD6-9DD9-8661-0438BBEDC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622" y="3382125"/>
            <a:ext cx="6074394" cy="2080129"/>
          </a:xfrm>
          <a:prstGeom prst="rect">
            <a:avLst/>
          </a:prstGeom>
        </p:spPr>
      </p:pic>
      <p:sp>
        <p:nvSpPr>
          <p:cNvPr id="16" name="Right Arrow 15">
            <a:extLst>
              <a:ext uri="{FF2B5EF4-FFF2-40B4-BE49-F238E27FC236}">
                <a16:creationId xmlns:a16="http://schemas.microsoft.com/office/drawing/2014/main" id="{5BCD7DCF-14BD-9A48-5725-E56F8C73C358}"/>
              </a:ext>
            </a:extLst>
          </p:cNvPr>
          <p:cNvSpPr/>
          <p:nvPr/>
        </p:nvSpPr>
        <p:spPr>
          <a:xfrm rot="1358729">
            <a:off x="9061524" y="2261697"/>
            <a:ext cx="854140" cy="239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4" name="TextBox 3">
            <a:extLst>
              <a:ext uri="{FF2B5EF4-FFF2-40B4-BE49-F238E27FC236}">
                <a16:creationId xmlns:a16="http://schemas.microsoft.com/office/drawing/2014/main" id="{9F911C61-63A2-723C-5F71-5FC865EB77E7}"/>
              </a:ext>
            </a:extLst>
          </p:cNvPr>
          <p:cNvSpPr txBox="1"/>
          <p:nvPr/>
        </p:nvSpPr>
        <p:spPr>
          <a:xfrm>
            <a:off x="1046889" y="6163224"/>
            <a:ext cx="10717761" cy="661720"/>
          </a:xfrm>
          <a:prstGeom prst="rect">
            <a:avLst/>
          </a:prstGeom>
          <a:noFill/>
        </p:spPr>
        <p:txBody>
          <a:bodyPr wrap="square" rtlCol="0">
            <a:spAutoFit/>
          </a:bodyPr>
          <a:lstStyle/>
          <a:p>
            <a:r>
              <a:rPr lang="en-GB" sz="900" dirty="0"/>
              <a:t>S</a:t>
            </a:r>
            <a:r>
              <a:rPr lang="en-CY" sz="900" dirty="0"/>
              <a:t>ources</a:t>
            </a:r>
            <a:r>
              <a:rPr lang="en-US" altLang="zh-CN" sz="900" dirty="0"/>
              <a:t>:</a:t>
            </a:r>
            <a:r>
              <a:rPr lang="zh-CN" altLang="en-US" sz="900" dirty="0"/>
              <a:t> </a:t>
            </a:r>
            <a:endParaRPr lang="en-US" altLang="zh-CN" sz="900" dirty="0"/>
          </a:p>
          <a:p>
            <a:r>
              <a:rPr lang="en-GB" altLang="zh-CN" sz="900" dirty="0" err="1"/>
              <a:t>Simonsohn</a:t>
            </a:r>
            <a:r>
              <a:rPr lang="en-GB" altLang="zh-CN" sz="900" dirty="0"/>
              <a:t>, U., Nelson, L. D., &amp; Simmons, J. P. (2014). p-Curve and Effect Size: Correcting for Publication Bias Using Only Significant Results. Perspectives on Psychological Science, 9(6), 666-681.</a:t>
            </a:r>
          </a:p>
          <a:p>
            <a:r>
              <a:rPr lang="en-GB" altLang="zh-CN" sz="900" dirty="0" err="1"/>
              <a:t>Fillon</a:t>
            </a:r>
            <a:r>
              <a:rPr lang="en-GB" altLang="zh-CN" sz="900" dirty="0"/>
              <a:t>, A., </a:t>
            </a:r>
            <a:r>
              <a:rPr lang="en-GB" altLang="zh-CN" sz="900" dirty="0" err="1"/>
              <a:t>Souchet</a:t>
            </a:r>
            <a:r>
              <a:rPr lang="en-GB" altLang="zh-CN" sz="900" dirty="0"/>
              <a:t>, L., Pascual, A. and </a:t>
            </a:r>
            <a:r>
              <a:rPr lang="en-GB" altLang="zh-CN" sz="900" dirty="0" err="1"/>
              <a:t>Girandola</a:t>
            </a:r>
            <a:r>
              <a:rPr lang="en-GB" altLang="zh-CN" sz="900" dirty="0"/>
              <a:t>, F., 2023. The effectiveness of the “But-you-are-free” technique: Meta-analysis and re-examination of the technique. Meta-Psychology, 7.</a:t>
            </a:r>
          </a:p>
          <a:p>
            <a:endParaRPr lang="en-CY" sz="1000" dirty="0"/>
          </a:p>
        </p:txBody>
      </p:sp>
    </p:spTree>
    <p:extLst>
      <p:ext uri="{BB962C8B-B14F-4D97-AF65-F5344CB8AC3E}">
        <p14:creationId xmlns:p14="http://schemas.microsoft.com/office/powerpoint/2010/main" val="32718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4A8A-14E8-DE4B-2E27-149013933B61}"/>
              </a:ext>
            </a:extLst>
          </p:cNvPr>
          <p:cNvSpPr>
            <a:spLocks noGrp="1"/>
          </p:cNvSpPr>
          <p:nvPr>
            <p:ph type="title"/>
          </p:nvPr>
        </p:nvSpPr>
        <p:spPr>
          <a:xfrm>
            <a:off x="677334" y="609600"/>
            <a:ext cx="8596668" cy="1320800"/>
          </a:xfrm>
        </p:spPr>
        <p:txBody>
          <a:bodyPr anchor="t">
            <a:normAutofit/>
          </a:bodyPr>
          <a:lstStyle/>
          <a:p>
            <a:r>
              <a:rPr lang="en-GB" dirty="0"/>
              <a:t>Cochrane Risk-of-Bias Tool</a:t>
            </a:r>
            <a:endParaRPr lang="en-CY" dirty="0"/>
          </a:p>
        </p:txBody>
      </p:sp>
      <p:sp>
        <p:nvSpPr>
          <p:cNvPr id="3" name="Content Placeholder 2">
            <a:extLst>
              <a:ext uri="{FF2B5EF4-FFF2-40B4-BE49-F238E27FC236}">
                <a16:creationId xmlns:a16="http://schemas.microsoft.com/office/drawing/2014/main" id="{60FD000A-1F7B-3860-8609-1C5C2F1A9400}"/>
              </a:ext>
            </a:extLst>
          </p:cNvPr>
          <p:cNvSpPr>
            <a:spLocks noGrp="1"/>
          </p:cNvSpPr>
          <p:nvPr>
            <p:ph idx="1"/>
          </p:nvPr>
        </p:nvSpPr>
        <p:spPr>
          <a:xfrm>
            <a:off x="1203821" y="1846415"/>
            <a:ext cx="4011178" cy="3880773"/>
          </a:xfrm>
        </p:spPr>
        <p:txBody>
          <a:bodyPr>
            <a:normAutofit/>
          </a:bodyPr>
          <a:lstStyle/>
          <a:p>
            <a:r>
              <a:rPr lang="en-GB" dirty="0"/>
              <a:t>Purpose: To assess the reliability of studies included in a systematic review.</a:t>
            </a:r>
          </a:p>
          <a:p>
            <a:r>
              <a:rPr lang="en-GB" dirty="0" err="1"/>
              <a:t>RoB</a:t>
            </a:r>
            <a:r>
              <a:rPr lang="en-GB" dirty="0"/>
              <a:t> 2 (for Randomized Trials)</a:t>
            </a:r>
          </a:p>
          <a:p>
            <a:r>
              <a:rPr lang="en-GB" dirty="0"/>
              <a:t>ROBINS-I (for Non-Randomized Studies)</a:t>
            </a:r>
          </a:p>
          <a:p>
            <a:r>
              <a:rPr lang="en-GB" dirty="0"/>
              <a:t>https://</a:t>
            </a:r>
            <a:r>
              <a:rPr lang="en-GB" dirty="0" err="1"/>
              <a:t>sites.google.com</a:t>
            </a:r>
            <a:r>
              <a:rPr lang="en-GB" dirty="0"/>
              <a:t>/site/</a:t>
            </a:r>
            <a:r>
              <a:rPr lang="en-GB" dirty="0" err="1"/>
              <a:t>riskofbiastool</a:t>
            </a:r>
            <a:r>
              <a:rPr lang="en-GB" dirty="0"/>
              <a:t>/welcome/rob-2-0-tool?authuser=0</a:t>
            </a:r>
          </a:p>
        </p:txBody>
      </p:sp>
      <p:pic>
        <p:nvPicPr>
          <p:cNvPr id="5" name="Picture 4" descr="A screenshot of a test results&#10;&#10;Description automatically generated">
            <a:extLst>
              <a:ext uri="{FF2B5EF4-FFF2-40B4-BE49-F238E27FC236}">
                <a16:creationId xmlns:a16="http://schemas.microsoft.com/office/drawing/2014/main" id="{712B8378-09A6-32E8-D89B-1AEC6D4696D1}"/>
              </a:ext>
            </a:extLst>
          </p:cNvPr>
          <p:cNvPicPr>
            <a:picLocks noChangeAspect="1"/>
          </p:cNvPicPr>
          <p:nvPr/>
        </p:nvPicPr>
        <p:blipFill>
          <a:blip r:embed="rId2">
            <a:extLst>
              <a:ext uri="{28A0092B-C50C-407E-A947-70E740481C1C}">
                <a14:useLocalDpi xmlns:a14="http://schemas.microsoft.com/office/drawing/2010/main" val="0"/>
              </a:ext>
            </a:extLst>
          </a:blip>
          <a:srcRect r="3" b="3900"/>
          <a:stretch/>
        </p:blipFill>
        <p:spPr>
          <a:xfrm>
            <a:off x="5569513" y="1483511"/>
            <a:ext cx="5418666" cy="4764889"/>
          </a:xfrm>
          <a:prstGeom prst="rect">
            <a:avLst/>
          </a:prstGeom>
        </p:spPr>
      </p:pic>
      <p:sp>
        <p:nvSpPr>
          <p:cNvPr id="7" name="TextBox 6">
            <a:extLst>
              <a:ext uri="{FF2B5EF4-FFF2-40B4-BE49-F238E27FC236}">
                <a16:creationId xmlns:a16="http://schemas.microsoft.com/office/drawing/2014/main" id="{1192FBBC-86AB-EF9D-D800-8071F6F4F031}"/>
              </a:ext>
            </a:extLst>
          </p:cNvPr>
          <p:cNvSpPr txBox="1"/>
          <p:nvPr/>
        </p:nvSpPr>
        <p:spPr>
          <a:xfrm>
            <a:off x="1237637" y="5193293"/>
            <a:ext cx="3943546" cy="707886"/>
          </a:xfrm>
          <a:prstGeom prst="rect">
            <a:avLst/>
          </a:prstGeom>
          <a:noFill/>
        </p:spPr>
        <p:txBody>
          <a:bodyPr wrap="square" rtlCol="0">
            <a:spAutoFit/>
          </a:bodyPr>
          <a:lstStyle/>
          <a:p>
            <a:r>
              <a:rPr lang="en-US" altLang="zh-CN" sz="1000" dirty="0"/>
              <a:t>Source:</a:t>
            </a:r>
            <a:r>
              <a:rPr lang="zh-CN" altLang="en-US" sz="1000" dirty="0"/>
              <a:t> </a:t>
            </a:r>
            <a:r>
              <a:rPr lang="en-GB" altLang="zh-CN" sz="1000" dirty="0"/>
              <a:t>Hine, J., Lee, B., Bush, A., De Simoni, A., Griffiths, C., Judah, G. and Fleming, L., 2023. Patient financial incentives to improve asthma management: a systematic review. BMJ open, 13(7), p.e070761.</a:t>
            </a:r>
            <a:endParaRPr lang="en-CY" sz="1000" dirty="0"/>
          </a:p>
        </p:txBody>
      </p:sp>
    </p:spTree>
    <p:extLst>
      <p:ext uri="{BB962C8B-B14F-4D97-AF65-F5344CB8AC3E}">
        <p14:creationId xmlns:p14="http://schemas.microsoft.com/office/powerpoint/2010/main" val="581890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6D21-9603-1FE1-1B37-E86B8103CB42}"/>
              </a:ext>
            </a:extLst>
          </p:cNvPr>
          <p:cNvSpPr>
            <a:spLocks noGrp="1"/>
          </p:cNvSpPr>
          <p:nvPr>
            <p:ph type="title"/>
          </p:nvPr>
        </p:nvSpPr>
        <p:spPr>
          <a:xfrm>
            <a:off x="677334" y="609600"/>
            <a:ext cx="8596668" cy="1320800"/>
          </a:xfrm>
        </p:spPr>
        <p:txBody>
          <a:bodyPr anchor="t">
            <a:normAutofit/>
          </a:bodyPr>
          <a:lstStyle/>
          <a:p>
            <a:r>
              <a:rPr lang="en-US" altLang="zh-CN" dirty="0"/>
              <a:t>Useful</a:t>
            </a:r>
            <a:r>
              <a:rPr lang="zh-CN" altLang="en-US" dirty="0"/>
              <a:t> </a:t>
            </a:r>
            <a:r>
              <a:rPr lang="en-US" altLang="zh-CN" dirty="0"/>
              <a:t>Packages</a:t>
            </a:r>
            <a:endParaRPr lang="en-CY" dirty="0"/>
          </a:p>
        </p:txBody>
      </p:sp>
      <p:sp>
        <p:nvSpPr>
          <p:cNvPr id="3" name="Content Placeholder 2">
            <a:extLst>
              <a:ext uri="{FF2B5EF4-FFF2-40B4-BE49-F238E27FC236}">
                <a16:creationId xmlns:a16="http://schemas.microsoft.com/office/drawing/2014/main" id="{15DE67CD-EB53-56DE-367F-9276DE1452F6}"/>
              </a:ext>
            </a:extLst>
          </p:cNvPr>
          <p:cNvSpPr>
            <a:spLocks noGrp="1"/>
          </p:cNvSpPr>
          <p:nvPr>
            <p:ph idx="1"/>
          </p:nvPr>
        </p:nvSpPr>
        <p:spPr>
          <a:xfrm>
            <a:off x="677334" y="1480009"/>
            <a:ext cx="5129577" cy="4354490"/>
          </a:xfrm>
        </p:spPr>
        <p:txBody>
          <a:bodyPr>
            <a:normAutofit/>
          </a:bodyPr>
          <a:lstStyle/>
          <a:p>
            <a:pPr>
              <a:lnSpc>
                <a:spcPct val="90000"/>
              </a:lnSpc>
            </a:pPr>
            <a:r>
              <a:rPr lang="en-US" altLang="zh-CN" dirty="0"/>
              <a:t>R</a:t>
            </a:r>
          </a:p>
          <a:p>
            <a:pPr lvl="1">
              <a:lnSpc>
                <a:spcPct val="90000"/>
              </a:lnSpc>
            </a:pPr>
            <a:r>
              <a:rPr lang="en-US" altLang="zh-CN" sz="1400" dirty="0" err="1"/>
              <a:t>metafor</a:t>
            </a:r>
            <a:r>
              <a:rPr lang="en-US" altLang="zh-CN" sz="1400" dirty="0"/>
              <a:t>,</a:t>
            </a:r>
            <a:r>
              <a:rPr lang="zh-CN" altLang="en-US" sz="1400" dirty="0"/>
              <a:t> </a:t>
            </a:r>
            <a:r>
              <a:rPr lang="en-US" altLang="zh-CN" sz="1400" dirty="0"/>
              <a:t>meta,</a:t>
            </a:r>
            <a:r>
              <a:rPr lang="zh-CN" altLang="en-US" sz="1400" dirty="0"/>
              <a:t> </a:t>
            </a:r>
            <a:r>
              <a:rPr lang="en-US" altLang="zh-CN" sz="1400" dirty="0" err="1"/>
              <a:t>robumeta</a:t>
            </a:r>
            <a:r>
              <a:rPr lang="en-US" altLang="zh-CN" sz="1400" dirty="0"/>
              <a:t>,</a:t>
            </a:r>
            <a:r>
              <a:rPr lang="zh-CN" altLang="en-US" sz="1400" dirty="0"/>
              <a:t> </a:t>
            </a:r>
            <a:r>
              <a:rPr lang="en-US" altLang="zh-CN" sz="1400" dirty="0" err="1"/>
              <a:t>netmeta</a:t>
            </a:r>
            <a:r>
              <a:rPr lang="en-US" altLang="zh-CN" sz="1400" dirty="0"/>
              <a:t>,</a:t>
            </a:r>
            <a:r>
              <a:rPr lang="zh-CN" altLang="en-US" sz="1400" dirty="0"/>
              <a:t> </a:t>
            </a:r>
            <a:r>
              <a:rPr lang="en-US" altLang="zh-CN" sz="1400" dirty="0" err="1"/>
              <a:t>dosresmeta</a:t>
            </a:r>
            <a:endParaRPr lang="en-US" altLang="zh-CN" sz="1400" dirty="0"/>
          </a:p>
          <a:p>
            <a:pPr lvl="1">
              <a:lnSpc>
                <a:spcPct val="90000"/>
              </a:lnSpc>
            </a:pPr>
            <a:r>
              <a:rPr lang="en-US" altLang="zh-CN" sz="1400" dirty="0"/>
              <a:t>Harrer, M., </a:t>
            </a:r>
            <a:r>
              <a:rPr lang="en-US" altLang="zh-CN" sz="1400" dirty="0" err="1"/>
              <a:t>Cuijpers</a:t>
            </a:r>
            <a:r>
              <a:rPr lang="en-US" altLang="zh-CN" sz="1400" dirty="0"/>
              <a:t>, P., Furukawa, T. A., &amp; Ebert, D. D. (2021). Doing Meta-Analysis with R: A Hands-On Guide.</a:t>
            </a:r>
          </a:p>
          <a:p>
            <a:pPr lvl="1">
              <a:lnSpc>
                <a:spcPct val="90000"/>
              </a:lnSpc>
            </a:pPr>
            <a:r>
              <a:rPr lang="en-US" altLang="zh-CN" sz="1400" dirty="0"/>
              <a:t>https://</a:t>
            </a:r>
            <a:r>
              <a:rPr lang="en-US" altLang="zh-CN" sz="1400" dirty="0" err="1"/>
              <a:t>bookdown.org</a:t>
            </a:r>
            <a:r>
              <a:rPr lang="en-US" altLang="zh-CN" sz="1400" dirty="0"/>
              <a:t>/</a:t>
            </a:r>
            <a:r>
              <a:rPr lang="en-US" altLang="zh-CN" sz="1400" dirty="0" err="1"/>
              <a:t>MathiasHarrer</a:t>
            </a:r>
            <a:r>
              <a:rPr lang="en-US" altLang="zh-CN" sz="1400" dirty="0"/>
              <a:t>/</a:t>
            </a:r>
            <a:r>
              <a:rPr lang="en-US" altLang="zh-CN" sz="1400" dirty="0" err="1"/>
              <a:t>Doing_Meta_Analysis_in_R</a:t>
            </a:r>
            <a:r>
              <a:rPr lang="en-US" altLang="zh-CN" sz="1400" dirty="0"/>
              <a:t>/</a:t>
            </a:r>
          </a:p>
          <a:p>
            <a:pPr lvl="1">
              <a:lnSpc>
                <a:spcPct val="90000"/>
              </a:lnSpc>
            </a:pPr>
            <a:endParaRPr lang="en-US" altLang="zh-CN" sz="1300" dirty="0"/>
          </a:p>
          <a:p>
            <a:pPr>
              <a:lnSpc>
                <a:spcPct val="90000"/>
              </a:lnSpc>
            </a:pPr>
            <a:endParaRPr lang="en-US" altLang="zh-CN" sz="1300" dirty="0"/>
          </a:p>
          <a:p>
            <a:pPr>
              <a:lnSpc>
                <a:spcPct val="90000"/>
              </a:lnSpc>
            </a:pPr>
            <a:r>
              <a:rPr lang="en-US" altLang="zh-CN" dirty="0"/>
              <a:t>STATA</a:t>
            </a:r>
          </a:p>
          <a:p>
            <a:pPr lvl="1">
              <a:lnSpc>
                <a:spcPct val="90000"/>
              </a:lnSpc>
            </a:pPr>
            <a:r>
              <a:rPr lang="en-US" altLang="zh-CN" sz="1400" dirty="0" err="1"/>
              <a:t>metan</a:t>
            </a:r>
            <a:r>
              <a:rPr lang="en-US" altLang="zh-CN" sz="1400" dirty="0"/>
              <a:t>,</a:t>
            </a:r>
            <a:r>
              <a:rPr lang="zh-CN" altLang="en-US" sz="1400" dirty="0"/>
              <a:t> </a:t>
            </a:r>
            <a:r>
              <a:rPr lang="en-US" altLang="zh-CN" sz="1400" dirty="0" err="1"/>
              <a:t>metareg</a:t>
            </a:r>
            <a:r>
              <a:rPr lang="en-US" altLang="zh-CN" sz="1400" dirty="0"/>
              <a:t>,</a:t>
            </a:r>
            <a:r>
              <a:rPr lang="zh-CN" altLang="en-US" sz="1400" dirty="0"/>
              <a:t> </a:t>
            </a:r>
            <a:r>
              <a:rPr lang="en-US" altLang="zh-CN" sz="1400" dirty="0" err="1"/>
              <a:t>mvmeta</a:t>
            </a:r>
            <a:endParaRPr lang="en-US" altLang="zh-CN" sz="1400" dirty="0"/>
          </a:p>
          <a:p>
            <a:pPr>
              <a:lnSpc>
                <a:spcPct val="90000"/>
              </a:lnSpc>
            </a:pPr>
            <a:endParaRPr lang="en-US" altLang="zh-CN" sz="1300" dirty="0"/>
          </a:p>
          <a:p>
            <a:pPr>
              <a:lnSpc>
                <a:spcPct val="90000"/>
              </a:lnSpc>
            </a:pPr>
            <a:r>
              <a:rPr lang="en-US" altLang="zh-CN" dirty="0"/>
              <a:t>Python</a:t>
            </a:r>
          </a:p>
          <a:p>
            <a:pPr lvl="1">
              <a:lnSpc>
                <a:spcPct val="90000"/>
              </a:lnSpc>
            </a:pPr>
            <a:r>
              <a:rPr lang="en-US" altLang="zh-CN" sz="1400" dirty="0" err="1"/>
              <a:t>MetaPype</a:t>
            </a:r>
            <a:r>
              <a:rPr lang="en-US" altLang="zh-CN" sz="1400" dirty="0"/>
              <a:t>,</a:t>
            </a:r>
            <a:r>
              <a:rPr lang="zh-CN" altLang="en-US" sz="1400" dirty="0"/>
              <a:t> </a:t>
            </a:r>
            <a:r>
              <a:rPr lang="en-US" altLang="zh-CN" sz="1400" dirty="0" err="1"/>
              <a:t>PyMeta</a:t>
            </a:r>
            <a:r>
              <a:rPr lang="en-US" altLang="zh-CN" sz="1400" dirty="0"/>
              <a:t>,</a:t>
            </a:r>
            <a:r>
              <a:rPr lang="zh-CN" altLang="en-US" sz="1400" dirty="0"/>
              <a:t> </a:t>
            </a:r>
            <a:r>
              <a:rPr lang="en-US" altLang="zh-CN" sz="1400" dirty="0" err="1"/>
              <a:t>MIXMeta</a:t>
            </a:r>
            <a:endParaRPr lang="en-US" altLang="zh-CN" sz="1400" dirty="0"/>
          </a:p>
          <a:p>
            <a:pPr lvl="1">
              <a:lnSpc>
                <a:spcPct val="90000"/>
              </a:lnSpc>
            </a:pPr>
            <a:endParaRPr lang="en-US" sz="1300" dirty="0"/>
          </a:p>
        </p:txBody>
      </p:sp>
      <p:pic>
        <p:nvPicPr>
          <p:cNvPr id="6" name="Picture 5" descr="A book and text on a book&#10;&#10;Description automatically generated">
            <a:extLst>
              <a:ext uri="{FF2B5EF4-FFF2-40B4-BE49-F238E27FC236}">
                <a16:creationId xmlns:a16="http://schemas.microsoft.com/office/drawing/2014/main" id="{7085EB7C-91C0-6542-C622-239B73DA1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264" y="949943"/>
            <a:ext cx="5323767" cy="4884556"/>
          </a:xfrm>
          <a:prstGeom prst="rect">
            <a:avLst/>
          </a:prstGeom>
        </p:spPr>
      </p:pic>
    </p:spTree>
    <p:extLst>
      <p:ext uri="{BB962C8B-B14F-4D97-AF65-F5344CB8AC3E}">
        <p14:creationId xmlns:p14="http://schemas.microsoft.com/office/powerpoint/2010/main" val="325597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7CF6-5D6B-92AF-E5D3-1E5568150458}"/>
              </a:ext>
            </a:extLst>
          </p:cNvPr>
          <p:cNvSpPr>
            <a:spLocks noGrp="1"/>
          </p:cNvSpPr>
          <p:nvPr>
            <p:ph type="title"/>
          </p:nvPr>
        </p:nvSpPr>
        <p:spPr>
          <a:xfrm>
            <a:off x="434266" y="514174"/>
            <a:ext cx="8596668" cy="812025"/>
          </a:xfrm>
        </p:spPr>
        <p:txBody>
          <a:bodyPr/>
          <a:lstStyle/>
          <a:p>
            <a:r>
              <a:rPr lang="en-US" dirty="0"/>
              <a:t>Components of Good Meta-Analyses</a:t>
            </a:r>
            <a:endParaRPr lang="en-GB" dirty="0"/>
          </a:p>
        </p:txBody>
      </p:sp>
      <p:sp>
        <p:nvSpPr>
          <p:cNvPr id="3" name="Content Placeholder 2">
            <a:extLst>
              <a:ext uri="{FF2B5EF4-FFF2-40B4-BE49-F238E27FC236}">
                <a16:creationId xmlns:a16="http://schemas.microsoft.com/office/drawing/2014/main" id="{AA463769-2ACA-33A8-DEFF-F119A94A8E3E}"/>
              </a:ext>
            </a:extLst>
          </p:cNvPr>
          <p:cNvSpPr>
            <a:spLocks noGrp="1"/>
          </p:cNvSpPr>
          <p:nvPr>
            <p:ph idx="1"/>
          </p:nvPr>
        </p:nvSpPr>
        <p:spPr>
          <a:xfrm>
            <a:off x="1411254" y="1427016"/>
            <a:ext cx="9369491" cy="4510797"/>
          </a:xfrm>
        </p:spPr>
        <p:txBody>
          <a:bodyPr>
            <a:normAutofit/>
          </a:bodyPr>
          <a:lstStyle/>
          <a:p>
            <a:pPr algn="l"/>
            <a:r>
              <a:rPr lang="en-GB" sz="2400" dirty="0">
                <a:latin typeface="JansonText-Roman"/>
              </a:rPr>
              <a:t>C</a:t>
            </a:r>
            <a:r>
              <a:rPr lang="en-GB" sz="2400" b="0" i="0" u="none" strike="noStrike" baseline="0" dirty="0">
                <a:latin typeface="JansonText-Roman"/>
              </a:rPr>
              <a:t>omprehensive search to locate all relevant published and unpublished work.</a:t>
            </a:r>
            <a:r>
              <a:rPr lang="en-GB" sz="2400" dirty="0">
                <a:latin typeface="JansonText-Roman"/>
              </a:rPr>
              <a:t> Appropriate and rigorous documentation of every step. </a:t>
            </a:r>
            <a:endParaRPr lang="en-GB" sz="2400" b="0" i="0" u="none" strike="noStrike" baseline="0" dirty="0">
              <a:latin typeface="JansonText-Roman"/>
            </a:endParaRPr>
          </a:p>
          <a:p>
            <a:pPr algn="l"/>
            <a:endParaRPr lang="en-GB" sz="2400" dirty="0">
              <a:latin typeface="JansonText-Roman"/>
            </a:endParaRPr>
          </a:p>
          <a:p>
            <a:pPr algn="l"/>
            <a:r>
              <a:rPr lang="en-GB" sz="2400" b="0" i="0" u="none" strike="noStrike" baseline="0" dirty="0">
                <a:latin typeface="JansonText-Roman"/>
              </a:rPr>
              <a:t>Systematic integration of search results.</a:t>
            </a:r>
          </a:p>
          <a:p>
            <a:pPr algn="l"/>
            <a:endParaRPr lang="en-GB" sz="2400" dirty="0">
              <a:latin typeface="JansonText-Roman"/>
            </a:endParaRPr>
          </a:p>
          <a:p>
            <a:pPr algn="l"/>
            <a:r>
              <a:rPr lang="en-GB" sz="2400" dirty="0">
                <a:latin typeface="JansonText-Roman"/>
              </a:rPr>
              <a:t>C</a:t>
            </a:r>
            <a:r>
              <a:rPr lang="en-GB" sz="2400" b="0" i="0" u="none" strike="noStrike" baseline="0" dirty="0">
                <a:latin typeface="JansonText-Roman"/>
              </a:rPr>
              <a:t>ritique of the extent, nature, and quality of evidence.</a:t>
            </a:r>
          </a:p>
          <a:p>
            <a:pPr algn="l"/>
            <a:endParaRPr lang="en-GB" sz="2400" b="0" i="0" u="none" strike="noStrike" baseline="0" dirty="0">
              <a:latin typeface="JansonText-Roman"/>
            </a:endParaRPr>
          </a:p>
          <a:p>
            <a:pPr algn="l"/>
            <a:r>
              <a:rPr lang="en-GB" sz="2400" dirty="0">
                <a:latin typeface="JansonText-Roman"/>
              </a:rPr>
              <a:t>Sy</a:t>
            </a:r>
            <a:r>
              <a:rPr lang="en-GB" sz="2400" b="0" i="0" u="none" strike="noStrike" baseline="0" dirty="0">
                <a:latin typeface="JansonText-Roman"/>
              </a:rPr>
              <a:t>nthesizing studies to draw broad theoretical conclusions about what a literature means, linking theory to evidence.</a:t>
            </a:r>
            <a:endParaRPr lang="en-GB" sz="2400" dirty="0"/>
          </a:p>
        </p:txBody>
      </p:sp>
    </p:spTree>
    <p:extLst>
      <p:ext uri="{BB962C8B-B14F-4D97-AF65-F5344CB8AC3E}">
        <p14:creationId xmlns:p14="http://schemas.microsoft.com/office/powerpoint/2010/main" val="270824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BAF-5A65-E8B4-5A4F-72595891A88F}"/>
              </a:ext>
            </a:extLst>
          </p:cNvPr>
          <p:cNvSpPr>
            <a:spLocks noGrp="1"/>
          </p:cNvSpPr>
          <p:nvPr>
            <p:ph type="title"/>
          </p:nvPr>
        </p:nvSpPr>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122CE3D7-A2C5-CA28-FFB2-8262FF2C82FD}"/>
              </a:ext>
            </a:extLst>
          </p:cNvPr>
          <p:cNvSpPr>
            <a:spLocks noGrp="1"/>
          </p:cNvSpPr>
          <p:nvPr>
            <p:ph idx="1"/>
          </p:nvPr>
        </p:nvSpPr>
        <p:spPr>
          <a:xfrm>
            <a:off x="181168" y="1580063"/>
            <a:ext cx="10639231" cy="3880773"/>
          </a:xfrm>
        </p:spPr>
        <p:txBody>
          <a:bodyPr>
            <a:normAutofit lnSpcReduction="10000"/>
          </a:bodyPr>
          <a:lstStyle/>
          <a:p>
            <a:pPr lvl="1"/>
            <a:r>
              <a:rPr lang="en-US" sz="2400" dirty="0"/>
              <a:t>Science proceeds by accumulating evidence.</a:t>
            </a:r>
          </a:p>
          <a:p>
            <a:pPr lvl="1"/>
            <a:endParaRPr lang="en-US" sz="2400" dirty="0"/>
          </a:p>
          <a:p>
            <a:pPr lvl="1"/>
            <a:r>
              <a:rPr lang="en-US" sz="2400" dirty="0"/>
              <a:t>Meta-analysis helps this accumulation to take place systematically and rigorously. </a:t>
            </a:r>
          </a:p>
          <a:p>
            <a:pPr lvl="1"/>
            <a:endParaRPr lang="en-US" sz="2400" dirty="0"/>
          </a:p>
          <a:p>
            <a:pPr lvl="1"/>
            <a:r>
              <a:rPr lang="en-US" sz="2400" dirty="0"/>
              <a:t>It requires strong resources, local expertise and statistical literacy.</a:t>
            </a:r>
          </a:p>
          <a:p>
            <a:pPr lvl="1"/>
            <a:endParaRPr lang="en-US" sz="2400" dirty="0"/>
          </a:p>
          <a:p>
            <a:pPr lvl="1"/>
            <a:r>
              <a:rPr lang="en-US" sz="2400" dirty="0"/>
              <a:t>Decades of research have produced methods and best practices for literature search, statistical analysis and rigorous documentation. </a:t>
            </a:r>
          </a:p>
          <a:p>
            <a:pPr lvl="1"/>
            <a:endParaRPr lang="en-US" sz="2400" dirty="0"/>
          </a:p>
          <a:p>
            <a:pPr lvl="1"/>
            <a:endParaRPr lang="en-US" sz="2400" dirty="0"/>
          </a:p>
          <a:p>
            <a:pPr lvl="1"/>
            <a:endParaRPr lang="en-US" sz="2400" dirty="0"/>
          </a:p>
          <a:p>
            <a:pPr lvl="1"/>
            <a:endParaRPr lang="en-GB" dirty="0"/>
          </a:p>
        </p:txBody>
      </p:sp>
    </p:spTree>
    <p:extLst>
      <p:ext uri="{BB962C8B-B14F-4D97-AF65-F5344CB8AC3E}">
        <p14:creationId xmlns:p14="http://schemas.microsoft.com/office/powerpoint/2010/main" val="183179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1B9A-6378-371F-6C5F-26987E9A765F}"/>
              </a:ext>
            </a:extLst>
          </p:cNvPr>
          <p:cNvSpPr>
            <a:spLocks noGrp="1"/>
          </p:cNvSpPr>
          <p:nvPr>
            <p:ph type="title"/>
          </p:nvPr>
        </p:nvSpPr>
        <p:spPr>
          <a:xfrm>
            <a:off x="564600" y="308976"/>
            <a:ext cx="8596668" cy="1320800"/>
          </a:xfrm>
        </p:spPr>
        <p:txBody>
          <a:bodyPr/>
          <a:lstStyle/>
          <a:p>
            <a:r>
              <a:rPr lang="en-US" dirty="0"/>
              <a:t>Readings</a:t>
            </a:r>
            <a:endParaRPr lang="en-GB" dirty="0"/>
          </a:p>
        </p:txBody>
      </p:sp>
      <p:sp>
        <p:nvSpPr>
          <p:cNvPr id="3" name="Content Placeholder 2">
            <a:extLst>
              <a:ext uri="{FF2B5EF4-FFF2-40B4-BE49-F238E27FC236}">
                <a16:creationId xmlns:a16="http://schemas.microsoft.com/office/drawing/2014/main" id="{1D862A28-CB6E-2E69-F7EF-41B17FE6476B}"/>
              </a:ext>
            </a:extLst>
          </p:cNvPr>
          <p:cNvSpPr>
            <a:spLocks noGrp="1"/>
          </p:cNvSpPr>
          <p:nvPr>
            <p:ph idx="1"/>
          </p:nvPr>
        </p:nvSpPr>
        <p:spPr>
          <a:xfrm>
            <a:off x="1411012" y="1220373"/>
            <a:ext cx="9369975" cy="5057879"/>
          </a:xfrm>
        </p:spPr>
        <p:txBody>
          <a:bodyPr>
            <a:noAutofit/>
          </a:bodyPr>
          <a:lstStyle/>
          <a:p>
            <a:r>
              <a:rPr lang="en-GB" sz="1200" dirty="0" err="1"/>
              <a:t>Belur</a:t>
            </a:r>
            <a:r>
              <a:rPr lang="en-GB" sz="1200" dirty="0"/>
              <a:t>, J., Tompson, L., Thornton, A., &amp; Simon, M. (2021). Interrater reliability in systematic review methodology: exploring variation in coder decision-making. Sociological methods &amp; research, 50(2), 837-865.</a:t>
            </a:r>
          </a:p>
          <a:p>
            <a:r>
              <a:rPr lang="en-GB" sz="1200" dirty="0"/>
              <a:t>Borenstein M, Hedges LV, Higgins JPT, Rothstein HR. Introduction to Meta-Analysis. John Wiley &amp; Sons; 2009.</a:t>
            </a:r>
          </a:p>
          <a:p>
            <a:r>
              <a:rPr lang="en-GB" sz="1200" dirty="0"/>
              <a:t>Cochrane Handbook for Systematic Reviews of Interventions. Publication Bias and Funnel Plots. Chapter 10. 2021. Available from: https://handbook-5-1.cochrane.org/chapter_10/10_4_4_2_trim_and_fill.htm</a:t>
            </a:r>
          </a:p>
          <a:p>
            <a:r>
              <a:rPr lang="en-GB" sz="1200" dirty="0"/>
              <a:t>Cooper, Harris, Larry V. Hedges, and Jeffrey C. Valentine, eds. The handbook of research synthesis and meta-analysis. Russell Sage Foundation, 2019.</a:t>
            </a:r>
          </a:p>
          <a:p>
            <a:r>
              <a:rPr lang="en-GB" sz="1200" dirty="0"/>
              <a:t>Duval S, Tweedie R. A nonparametric “trim and fill” method of accounting for publication bias in meta-analysis. J Am Stat Assoc. 2000 Mar;95(449):89–98.</a:t>
            </a:r>
          </a:p>
          <a:p>
            <a:r>
              <a:rPr lang="en-GB" sz="1200" dirty="0"/>
              <a:t>Duval S, Tweedie R. Trim and fill: A simple funnel-plot-based method of testing and adjusting for publication bias in meta-analysis. Biometrics. 2000 Jun;56(2):455–63.</a:t>
            </a:r>
          </a:p>
          <a:p>
            <a:r>
              <a:rPr lang="en-GB" sz="1200" dirty="0" err="1"/>
              <a:t>Fillon</a:t>
            </a:r>
            <a:r>
              <a:rPr lang="en-GB" sz="1200" dirty="0"/>
              <a:t>, A., </a:t>
            </a:r>
            <a:r>
              <a:rPr lang="en-GB" sz="1200" dirty="0" err="1"/>
              <a:t>Souchet</a:t>
            </a:r>
            <a:r>
              <a:rPr lang="en-GB" sz="1200" dirty="0"/>
              <a:t>, L., Pascual, A. and </a:t>
            </a:r>
            <a:r>
              <a:rPr lang="en-GB" sz="1200" dirty="0" err="1"/>
              <a:t>Girandola</a:t>
            </a:r>
            <a:r>
              <a:rPr lang="en-GB" sz="1200" dirty="0"/>
              <a:t>, F., 2023. The effectiveness of the “But-you-are-free” technique: Meta-analysis and re-examination of the technique. Meta-Psychology, 7.</a:t>
            </a:r>
          </a:p>
          <a:p>
            <a:r>
              <a:rPr lang="en-GB" sz="1200" dirty="0" err="1"/>
              <a:t>Gurevitch</a:t>
            </a:r>
            <a:r>
              <a:rPr lang="en-GB" sz="1200" dirty="0"/>
              <a:t> J, </a:t>
            </a:r>
            <a:r>
              <a:rPr lang="en-GB" sz="1200" dirty="0" err="1"/>
              <a:t>Koricheva</a:t>
            </a:r>
            <a:r>
              <a:rPr lang="en-GB" sz="1200" dirty="0"/>
              <a:t> J, Nakagawa S, Stewart G. Meta-analysis and the science of research synthesis. Nature. 2018 Mar 8;555(7695):175-82.</a:t>
            </a:r>
          </a:p>
          <a:p>
            <a:r>
              <a:rPr lang="en-GB" sz="1200" dirty="0" err="1"/>
              <a:t>Gusenbauer</a:t>
            </a:r>
            <a:r>
              <a:rPr lang="en-GB" sz="1200" dirty="0"/>
              <a:t>, M. and </a:t>
            </a:r>
            <a:r>
              <a:rPr lang="en-GB" sz="1200" dirty="0" err="1"/>
              <a:t>Haddaway</a:t>
            </a:r>
            <a:r>
              <a:rPr lang="en-GB" sz="1200" dirty="0"/>
              <a:t>, N.R., 2020. Which academic search systems are suitable for systematic reviews or meta‐analyses? Evaluating retrieval qualities of Google Scholar, PubMed, and 26 other resources. Research synthesis methods, 11(2), pp.181-217.</a:t>
            </a:r>
          </a:p>
          <a:p>
            <a:r>
              <a:rPr lang="en-GB" sz="1200" dirty="0"/>
              <a:t>Harrer M, </a:t>
            </a:r>
            <a:r>
              <a:rPr lang="en-GB" sz="1200" dirty="0" err="1"/>
              <a:t>Cuijpers</a:t>
            </a:r>
            <a:r>
              <a:rPr lang="en-GB" sz="1200" dirty="0"/>
              <a:t> P, Furukawa TA, Ebert DD. Doing Meta-Analysis with R: A Hands-On Guide. Boca Raton, FL and London: Chapman &amp; Hall/CRC Press; 2021.</a:t>
            </a:r>
          </a:p>
          <a:p>
            <a:endParaRPr lang="en-GB" sz="1200" dirty="0"/>
          </a:p>
          <a:p>
            <a:endParaRPr lang="en-GB" sz="1200" dirty="0"/>
          </a:p>
        </p:txBody>
      </p:sp>
    </p:spTree>
    <p:extLst>
      <p:ext uri="{BB962C8B-B14F-4D97-AF65-F5344CB8AC3E}">
        <p14:creationId xmlns:p14="http://schemas.microsoft.com/office/powerpoint/2010/main" val="937800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E6F2-34FC-578A-EB9A-11E627F377E4}"/>
              </a:ext>
            </a:extLst>
          </p:cNvPr>
          <p:cNvSpPr>
            <a:spLocks noGrp="1"/>
          </p:cNvSpPr>
          <p:nvPr>
            <p:ph type="title"/>
          </p:nvPr>
        </p:nvSpPr>
        <p:spPr/>
        <p:txBody>
          <a:bodyPr/>
          <a:lstStyle/>
          <a:p>
            <a:r>
              <a:rPr lang="en-US" altLang="zh-CN" dirty="0"/>
              <a:t>Readings</a:t>
            </a:r>
            <a:endParaRPr lang="en-CY" dirty="0"/>
          </a:p>
        </p:txBody>
      </p:sp>
      <p:sp>
        <p:nvSpPr>
          <p:cNvPr id="3" name="Content Placeholder 2">
            <a:extLst>
              <a:ext uri="{FF2B5EF4-FFF2-40B4-BE49-F238E27FC236}">
                <a16:creationId xmlns:a16="http://schemas.microsoft.com/office/drawing/2014/main" id="{08D14E5F-0AB4-91B2-0CAD-5BD25377E48E}"/>
              </a:ext>
            </a:extLst>
          </p:cNvPr>
          <p:cNvSpPr>
            <a:spLocks noGrp="1"/>
          </p:cNvSpPr>
          <p:nvPr>
            <p:ph idx="1"/>
          </p:nvPr>
        </p:nvSpPr>
        <p:spPr>
          <a:xfrm>
            <a:off x="1411254" y="1427325"/>
            <a:ext cx="9369492" cy="4862841"/>
          </a:xfrm>
        </p:spPr>
        <p:txBody>
          <a:bodyPr>
            <a:normAutofit fontScale="77500" lnSpcReduction="20000"/>
          </a:bodyPr>
          <a:lstStyle/>
          <a:p>
            <a:r>
              <a:rPr lang="en-GB" sz="1600" dirty="0"/>
              <a:t>Hine, J., Lee, B., Bush, A., De Simoni, A., Griffiths, C., Judah, G. and Fleming, L., 2023. Patient financial incentives to improve asthma management: a systematic review. BMJ open, 13(7), p.e070761.</a:t>
            </a:r>
          </a:p>
          <a:p>
            <a:r>
              <a:rPr lang="en-GB" sz="1600" dirty="0"/>
              <a:t>Hedges LV, Tipton E, Johnson MC. Robust variance estimation in meta-regression with dependent effect size estimates. J Res </a:t>
            </a:r>
            <a:r>
              <a:rPr lang="en-GB" sz="1600" dirty="0" err="1"/>
              <a:t>Educ</a:t>
            </a:r>
            <a:r>
              <a:rPr lang="en-GB" sz="1600" dirty="0"/>
              <a:t> Eff. 2010 Jan;5(1):63–82.</a:t>
            </a:r>
          </a:p>
          <a:p>
            <a:r>
              <a:rPr lang="en-GB" sz="1600" dirty="0"/>
              <a:t>Lombard, Matthew, Jennifer Snyder-Duch, and Cheryl Campanella Bracken.2002. “Content Analysis in Mass Communication: Assessment and Reporting of Intercoder Reliability.” Human Communications Research 28(4):587-604.</a:t>
            </a:r>
          </a:p>
          <a:p>
            <a:r>
              <a:rPr lang="en-GB" sz="1600" dirty="0"/>
              <a:t>Nakagawa, S., Yang, Y., Macartney, E. L., Spake, R., &amp; </a:t>
            </a:r>
            <a:r>
              <a:rPr lang="en-GB" sz="1600" dirty="0" err="1"/>
              <a:t>Lagisz</a:t>
            </a:r>
            <a:r>
              <a:rPr lang="en-GB" sz="1600" dirty="0"/>
              <a:t>, M. (2023). Quantitative evidence synthesis: a practical guide on meta-analysis, meta-regression, and publication bias tests for environmental sciences. Environmental Evidence, 12(1), 8.</a:t>
            </a:r>
          </a:p>
          <a:p>
            <a:r>
              <a:rPr lang="en-GB" sz="1600" dirty="0"/>
              <a:t>Page, Matthew J., et al. "The PRISMA 2020 statement: an updated guideline for reporting systematic reviews. Pan American Journal of Public Health 46 (2022): e112-e112.</a:t>
            </a:r>
          </a:p>
          <a:p>
            <a:r>
              <a:rPr lang="en-GB" sz="1600" dirty="0"/>
              <a:t>Park S, </a:t>
            </a:r>
            <a:r>
              <a:rPr lang="en-GB" sz="1600" dirty="0" err="1"/>
              <a:t>Beretvas</a:t>
            </a:r>
            <a:r>
              <a:rPr lang="en-GB" sz="1600" dirty="0"/>
              <a:t> SN. Performance of three-level models and robust variance estimation in handling multiple outcomes per study in meta-analysis. </a:t>
            </a:r>
            <a:r>
              <a:rPr lang="en-GB" sz="1600" dirty="0" err="1"/>
              <a:t>Behav</a:t>
            </a:r>
            <a:r>
              <a:rPr lang="en-GB" sz="1600" dirty="0"/>
              <a:t> Res Methods. 2019 Aug;51(4):1638–52.</a:t>
            </a:r>
          </a:p>
          <a:p>
            <a:r>
              <a:rPr lang="en-GB" sz="1600" dirty="0"/>
              <a:t>Pieper D, </a:t>
            </a:r>
            <a:r>
              <a:rPr lang="en-GB" sz="1600" dirty="0" err="1"/>
              <a:t>Rombey</a:t>
            </a:r>
            <a:r>
              <a:rPr lang="en-GB" sz="1600" dirty="0"/>
              <a:t> T. Where to prospectively register a systematic review. Systematic Reviews. 2022 Jan 8;11(1):8.</a:t>
            </a:r>
          </a:p>
          <a:p>
            <a:r>
              <a:rPr lang="en-GB" sz="1600" dirty="0"/>
              <a:t>Rosenthal R, </a:t>
            </a:r>
            <a:r>
              <a:rPr lang="en-GB" sz="1600" dirty="0" err="1"/>
              <a:t>Rosnow</a:t>
            </a:r>
            <a:r>
              <a:rPr lang="en-GB" sz="1600" dirty="0"/>
              <a:t> RL. Essentials of </a:t>
            </a:r>
            <a:r>
              <a:rPr lang="en-GB" sz="1600" dirty="0" err="1"/>
              <a:t>Behavioral</a:t>
            </a:r>
            <a:r>
              <a:rPr lang="en-GB" sz="1600" dirty="0"/>
              <a:t> Research: Methods and Data Analysis. McGraw-Hill Book Company; 1991.</a:t>
            </a:r>
          </a:p>
          <a:p>
            <a:r>
              <a:rPr lang="en-GB" sz="1600" dirty="0" err="1"/>
              <a:t>Simonsohn</a:t>
            </a:r>
            <a:r>
              <a:rPr lang="en-GB" sz="1600" dirty="0"/>
              <a:t>, U., Nelson, L. D., &amp; Simmons, J. P. (2014). p-Curve and Effect Size: Correcting for Publication Bias Using Only Significant Results. Perspectives on Psychological Science, 9(6), 666-681.</a:t>
            </a:r>
          </a:p>
          <a:p>
            <a:r>
              <a:rPr lang="en-GB" sz="1600" dirty="0"/>
              <a:t>Sterne JAC, Egger M. Funnel plots for detecting bias in meta-analysis: Guidelines on choice of axis. J Clin </a:t>
            </a:r>
            <a:r>
              <a:rPr lang="en-GB" sz="1600" dirty="0" err="1"/>
              <a:t>Epidemiol</a:t>
            </a:r>
            <a:r>
              <a:rPr lang="en-GB" sz="1600" dirty="0"/>
              <a:t>. 2001 Oct;54(10):1046–55.</a:t>
            </a:r>
          </a:p>
          <a:p>
            <a:r>
              <a:rPr lang="en-GB" sz="1600" dirty="0" err="1"/>
              <a:t>Terrin</a:t>
            </a:r>
            <a:r>
              <a:rPr lang="en-GB" sz="1600" dirty="0"/>
              <a:t> N, Schmid CH, Lau J, Olkin I. Adjusting for publication bias in the presence of heterogeneity. Stat Med. 2003 Jul;22(13):2113–26.</a:t>
            </a:r>
          </a:p>
          <a:p>
            <a:r>
              <a:rPr lang="en-GB" sz="1600" dirty="0"/>
              <a:t>Van den </a:t>
            </a:r>
            <a:r>
              <a:rPr lang="en-GB" sz="1600" dirty="0" err="1"/>
              <a:t>Noortgate</a:t>
            </a:r>
            <a:r>
              <a:rPr lang="en-GB" sz="1600" dirty="0"/>
              <a:t> W, López-López JA, Marín-Martínez F, Sánchez-</a:t>
            </a:r>
            <a:r>
              <a:rPr lang="en-GB" sz="1600" dirty="0" err="1"/>
              <a:t>Meca</a:t>
            </a:r>
            <a:r>
              <a:rPr lang="en-GB" sz="1600" dirty="0"/>
              <a:t> J. Three-level meta-analysis of dependent effect sizes. </a:t>
            </a:r>
            <a:r>
              <a:rPr lang="en-GB" sz="1600" dirty="0" err="1"/>
              <a:t>Behav</a:t>
            </a:r>
            <a:r>
              <a:rPr lang="en-GB" sz="1600" dirty="0"/>
              <a:t> Res Methods. 2013 Jun;45(2):576–94.</a:t>
            </a:r>
          </a:p>
          <a:p>
            <a:endParaRPr lang="en-GB" dirty="0"/>
          </a:p>
        </p:txBody>
      </p:sp>
    </p:spTree>
    <p:extLst>
      <p:ext uri="{BB962C8B-B14F-4D97-AF65-F5344CB8AC3E}">
        <p14:creationId xmlns:p14="http://schemas.microsoft.com/office/powerpoint/2010/main" val="376937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EBA3-0C4B-BF89-09F8-47708ADD8EFA}"/>
              </a:ext>
            </a:extLst>
          </p:cNvPr>
          <p:cNvSpPr>
            <a:spLocks noGrp="1"/>
          </p:cNvSpPr>
          <p:nvPr>
            <p:ph type="title"/>
          </p:nvPr>
        </p:nvSpPr>
        <p:spPr>
          <a:xfrm>
            <a:off x="519679" y="446330"/>
            <a:ext cx="8596668" cy="780573"/>
          </a:xfrm>
        </p:spPr>
        <p:txBody>
          <a:bodyPr/>
          <a:lstStyle/>
          <a:p>
            <a:r>
              <a:rPr lang="en-US" dirty="0"/>
              <a:t>Meta-Analysis</a:t>
            </a:r>
            <a:endParaRPr lang="en-GB" dirty="0"/>
          </a:p>
        </p:txBody>
      </p:sp>
      <p:sp>
        <p:nvSpPr>
          <p:cNvPr id="3" name="Content Placeholder 2">
            <a:extLst>
              <a:ext uri="{FF2B5EF4-FFF2-40B4-BE49-F238E27FC236}">
                <a16:creationId xmlns:a16="http://schemas.microsoft.com/office/drawing/2014/main" id="{A478694D-02D3-537C-BEA1-6F72814937F8}"/>
              </a:ext>
            </a:extLst>
          </p:cNvPr>
          <p:cNvSpPr>
            <a:spLocks noGrp="1"/>
          </p:cNvSpPr>
          <p:nvPr>
            <p:ph idx="1"/>
          </p:nvPr>
        </p:nvSpPr>
        <p:spPr>
          <a:xfrm>
            <a:off x="1267207" y="1488613"/>
            <a:ext cx="9358751" cy="4962291"/>
          </a:xfrm>
        </p:spPr>
        <p:txBody>
          <a:bodyPr>
            <a:normAutofit lnSpcReduction="10000"/>
          </a:bodyPr>
          <a:lstStyle/>
          <a:p>
            <a:r>
              <a:rPr lang="en-GB" sz="2400" dirty="0"/>
              <a:t>A meta-analysis </a:t>
            </a:r>
            <a:r>
              <a:rPr lang="en-GB" sz="2400" b="1" dirty="0"/>
              <a:t>quantitatively synthesizes </a:t>
            </a:r>
            <a:r>
              <a:rPr lang="en-GB" sz="2400" dirty="0"/>
              <a:t>a literature comprising of empirical evidence.  </a:t>
            </a:r>
          </a:p>
          <a:p>
            <a:pPr lvl="1"/>
            <a:r>
              <a:rPr lang="en-GB" sz="2200" dirty="0"/>
              <a:t>E.g. effect of a cancer drug on mortality.</a:t>
            </a:r>
          </a:p>
          <a:p>
            <a:pPr lvl="1"/>
            <a:endParaRPr lang="en-GB" sz="2400" dirty="0"/>
          </a:p>
          <a:p>
            <a:r>
              <a:rPr lang="en-GB" sz="2400" dirty="0"/>
              <a:t>It gives us an </a:t>
            </a:r>
            <a:r>
              <a:rPr lang="en-GB" sz="2400" b="1" dirty="0"/>
              <a:t>overall effect </a:t>
            </a:r>
            <a:r>
              <a:rPr lang="en-GB" sz="2400" dirty="0"/>
              <a:t>of a variable and informs us about </a:t>
            </a:r>
            <a:r>
              <a:rPr lang="en-GB" sz="2400" b="1" dirty="0"/>
              <a:t>sources of variation</a:t>
            </a:r>
            <a:r>
              <a:rPr lang="en-GB" sz="2400" dirty="0"/>
              <a:t>.</a:t>
            </a:r>
          </a:p>
          <a:p>
            <a:endParaRPr lang="en-GB" sz="2400" dirty="0"/>
          </a:p>
          <a:p>
            <a:r>
              <a:rPr lang="en-GB" sz="2400" dirty="0"/>
              <a:t>It also uncovers </a:t>
            </a:r>
            <a:r>
              <a:rPr lang="en-GB" sz="2400" b="1" dirty="0"/>
              <a:t>biases and weaknesses </a:t>
            </a:r>
            <a:r>
              <a:rPr lang="en-GB" sz="2400" dirty="0"/>
              <a:t>in the literature.</a:t>
            </a:r>
          </a:p>
          <a:p>
            <a:pPr marL="0" indent="0">
              <a:buNone/>
            </a:pPr>
            <a:endParaRPr lang="en-GB" sz="2400" dirty="0"/>
          </a:p>
          <a:p>
            <a:r>
              <a:rPr lang="en-GB" sz="2400" dirty="0"/>
              <a:t>It is less subjective than narrative review, since conclusions are driven by statistical summaries.</a:t>
            </a:r>
          </a:p>
          <a:p>
            <a:endParaRPr lang="en-GB" sz="2400" dirty="0"/>
          </a:p>
          <a:p>
            <a:endParaRPr lang="en-GB" dirty="0"/>
          </a:p>
          <a:p>
            <a:endParaRPr lang="en-GB" dirty="0"/>
          </a:p>
        </p:txBody>
      </p:sp>
    </p:spTree>
    <p:extLst>
      <p:ext uri="{BB962C8B-B14F-4D97-AF65-F5344CB8AC3E}">
        <p14:creationId xmlns:p14="http://schemas.microsoft.com/office/powerpoint/2010/main" val="5974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13D1F9-21EF-A6CB-E301-5D3D2D4FF089}"/>
              </a:ext>
            </a:extLst>
          </p:cNvPr>
          <p:cNvPicPr>
            <a:picLocks noChangeAspect="1"/>
          </p:cNvPicPr>
          <p:nvPr/>
        </p:nvPicPr>
        <p:blipFill>
          <a:blip r:embed="rId3"/>
          <a:stretch>
            <a:fillRect/>
          </a:stretch>
        </p:blipFill>
        <p:spPr>
          <a:xfrm>
            <a:off x="5333708" y="-209550"/>
            <a:ext cx="5486400" cy="7067550"/>
          </a:xfrm>
          <a:prstGeom prst="rect">
            <a:avLst/>
          </a:prstGeom>
        </p:spPr>
      </p:pic>
      <p:sp>
        <p:nvSpPr>
          <p:cNvPr id="2" name="Title 1">
            <a:extLst>
              <a:ext uri="{FF2B5EF4-FFF2-40B4-BE49-F238E27FC236}">
                <a16:creationId xmlns:a16="http://schemas.microsoft.com/office/drawing/2014/main" id="{DCB5AC7B-62FF-214B-9784-32DFC2ABC7DB}"/>
              </a:ext>
            </a:extLst>
          </p:cNvPr>
          <p:cNvSpPr>
            <a:spLocks noGrp="1"/>
          </p:cNvSpPr>
          <p:nvPr>
            <p:ph type="title"/>
          </p:nvPr>
        </p:nvSpPr>
        <p:spPr>
          <a:xfrm>
            <a:off x="677334" y="407096"/>
            <a:ext cx="3819510" cy="1320800"/>
          </a:xfrm>
        </p:spPr>
        <p:txBody>
          <a:bodyPr/>
          <a:lstStyle/>
          <a:p>
            <a:r>
              <a:rPr lang="en-US" dirty="0"/>
              <a:t>Historical Developments</a:t>
            </a:r>
            <a:endParaRPr lang="en-GB" dirty="0"/>
          </a:p>
        </p:txBody>
      </p:sp>
      <p:sp>
        <p:nvSpPr>
          <p:cNvPr id="3" name="Content Placeholder 2">
            <a:extLst>
              <a:ext uri="{FF2B5EF4-FFF2-40B4-BE49-F238E27FC236}">
                <a16:creationId xmlns:a16="http://schemas.microsoft.com/office/drawing/2014/main" id="{9787C7E1-81C6-99FA-6267-12B437C34DFC}"/>
              </a:ext>
            </a:extLst>
          </p:cNvPr>
          <p:cNvSpPr>
            <a:spLocks noGrp="1"/>
          </p:cNvSpPr>
          <p:nvPr>
            <p:ph idx="1"/>
          </p:nvPr>
        </p:nvSpPr>
        <p:spPr>
          <a:xfrm>
            <a:off x="337860" y="4071696"/>
            <a:ext cx="4498457" cy="1569965"/>
          </a:xfrm>
        </p:spPr>
        <p:txBody>
          <a:bodyPr>
            <a:normAutofit/>
          </a:bodyPr>
          <a:lstStyle/>
          <a:p>
            <a:endParaRPr lang="en-GB" sz="2400" dirty="0"/>
          </a:p>
          <a:p>
            <a:r>
              <a:rPr lang="en-GB" sz="2400" dirty="0"/>
              <a:t>Takes off after Cochrane collaboration is established</a:t>
            </a:r>
            <a:endParaRPr lang="en-GB" sz="2200" dirty="0"/>
          </a:p>
        </p:txBody>
      </p:sp>
      <p:cxnSp>
        <p:nvCxnSpPr>
          <p:cNvPr id="6" name="Straight Arrow Connector 5">
            <a:extLst>
              <a:ext uri="{FF2B5EF4-FFF2-40B4-BE49-F238E27FC236}">
                <a16:creationId xmlns:a16="http://schemas.microsoft.com/office/drawing/2014/main" id="{AB79FDDF-DA14-4C39-66A8-5D5E0FA85077}"/>
              </a:ext>
            </a:extLst>
          </p:cNvPr>
          <p:cNvCxnSpPr/>
          <p:nvPr/>
        </p:nvCxnSpPr>
        <p:spPr>
          <a:xfrm>
            <a:off x="4463400" y="4803671"/>
            <a:ext cx="927653" cy="1060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Content Placeholder 2">
            <a:extLst>
              <a:ext uri="{FF2B5EF4-FFF2-40B4-BE49-F238E27FC236}">
                <a16:creationId xmlns:a16="http://schemas.microsoft.com/office/drawing/2014/main" id="{91610240-8BE5-C697-B62E-B7B792CCBE71}"/>
              </a:ext>
            </a:extLst>
          </p:cNvPr>
          <p:cNvSpPr txBox="1">
            <a:spLocks/>
          </p:cNvSpPr>
          <p:nvPr/>
        </p:nvSpPr>
        <p:spPr>
          <a:xfrm>
            <a:off x="85493" y="2667203"/>
            <a:ext cx="4498457" cy="19277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a:p>
            <a:r>
              <a:rPr lang="en-GB" sz="2400" dirty="0"/>
              <a:t>First defined by Gene Glass</a:t>
            </a:r>
            <a:endParaRPr lang="en-GB" sz="2200" dirty="0"/>
          </a:p>
        </p:txBody>
      </p:sp>
      <p:cxnSp>
        <p:nvCxnSpPr>
          <p:cNvPr id="7" name="Straight Arrow Connector 6">
            <a:extLst>
              <a:ext uri="{FF2B5EF4-FFF2-40B4-BE49-F238E27FC236}">
                <a16:creationId xmlns:a16="http://schemas.microsoft.com/office/drawing/2014/main" id="{6E81AC1A-75D1-6EF6-02C2-E33983017389}"/>
              </a:ext>
            </a:extLst>
          </p:cNvPr>
          <p:cNvCxnSpPr>
            <a:cxnSpLocks/>
          </p:cNvCxnSpPr>
          <p:nvPr/>
        </p:nvCxnSpPr>
        <p:spPr>
          <a:xfrm>
            <a:off x="3942854" y="3600713"/>
            <a:ext cx="1476973" cy="2288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2039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4F8C-D678-63E1-9A0F-5304ED00ADD0}"/>
              </a:ext>
            </a:extLst>
          </p:cNvPr>
          <p:cNvSpPr>
            <a:spLocks noGrp="1"/>
          </p:cNvSpPr>
          <p:nvPr>
            <p:ph type="title"/>
          </p:nvPr>
        </p:nvSpPr>
        <p:spPr>
          <a:xfrm>
            <a:off x="607885" y="82963"/>
            <a:ext cx="8596668" cy="709149"/>
          </a:xfrm>
        </p:spPr>
        <p:txBody>
          <a:bodyPr/>
          <a:lstStyle/>
          <a:p>
            <a:r>
              <a:rPr lang="en-US" dirty="0"/>
              <a:t>Meta-Analysis is Topical</a:t>
            </a:r>
            <a:endParaRPr lang="en-GB" dirty="0"/>
          </a:p>
        </p:txBody>
      </p:sp>
      <p:sp>
        <p:nvSpPr>
          <p:cNvPr id="3" name="Content Placeholder 2">
            <a:extLst>
              <a:ext uri="{FF2B5EF4-FFF2-40B4-BE49-F238E27FC236}">
                <a16:creationId xmlns:a16="http://schemas.microsoft.com/office/drawing/2014/main" id="{6B28BAA2-931C-8EDE-9B9C-C1E85D4FBBF5}"/>
              </a:ext>
            </a:extLst>
          </p:cNvPr>
          <p:cNvSpPr>
            <a:spLocks noGrp="1"/>
          </p:cNvSpPr>
          <p:nvPr>
            <p:ph idx="1"/>
          </p:nvPr>
        </p:nvSpPr>
        <p:spPr>
          <a:xfrm>
            <a:off x="1416016" y="954157"/>
            <a:ext cx="9359968" cy="5820880"/>
          </a:xfrm>
        </p:spPr>
        <p:txBody>
          <a:bodyPr>
            <a:normAutofit lnSpcReduction="10000"/>
          </a:bodyPr>
          <a:lstStyle/>
          <a:p>
            <a:r>
              <a:rPr lang="en-GB" sz="2400" dirty="0"/>
              <a:t>Meta-analysis is closely related to the recent developments in </a:t>
            </a:r>
            <a:r>
              <a:rPr lang="en-GB" sz="2400" b="1" dirty="0"/>
              <a:t>big data and open science</a:t>
            </a:r>
            <a:r>
              <a:rPr lang="en-GB" sz="2400" dirty="0"/>
              <a:t>.</a:t>
            </a:r>
          </a:p>
          <a:p>
            <a:endParaRPr lang="en-GB" sz="2400" dirty="0"/>
          </a:p>
          <a:p>
            <a:r>
              <a:rPr lang="en-GB" sz="2400" dirty="0"/>
              <a:t>Systematic reviews aim to be transparent, reproducible and updatable.</a:t>
            </a:r>
          </a:p>
          <a:p>
            <a:endParaRPr lang="en-GB" sz="2400" dirty="0"/>
          </a:p>
          <a:p>
            <a:r>
              <a:rPr lang="en-GB" sz="2400" dirty="0"/>
              <a:t>Use of formal </a:t>
            </a:r>
            <a:r>
              <a:rPr lang="en-GB" sz="2400" b="1" dirty="0"/>
              <a:t>methodological guidelines </a:t>
            </a:r>
            <a:r>
              <a:rPr lang="en-GB" sz="2400" dirty="0"/>
              <a:t>for the literature search, study screening, data extraction and coding. </a:t>
            </a:r>
          </a:p>
          <a:p>
            <a:endParaRPr lang="en-GB" sz="2400" dirty="0"/>
          </a:p>
          <a:p>
            <a:r>
              <a:rPr lang="en-GB" sz="2400" b="1" dirty="0"/>
              <a:t>Transparent documentation</a:t>
            </a:r>
            <a:r>
              <a:rPr lang="en-GB" sz="2400" dirty="0"/>
              <a:t>: software, protocols and reporting guidelines are well established in many fields.</a:t>
            </a:r>
          </a:p>
          <a:p>
            <a:endParaRPr lang="en-GB" sz="2400" dirty="0"/>
          </a:p>
          <a:p>
            <a:r>
              <a:rPr lang="en-GB" sz="2400" dirty="0"/>
              <a:t>PRISMA (Preferred Reporting Items for Systematic Reviews and Meta-Analyses).</a:t>
            </a:r>
          </a:p>
        </p:txBody>
      </p:sp>
    </p:spTree>
    <p:extLst>
      <p:ext uri="{BB962C8B-B14F-4D97-AF65-F5344CB8AC3E}">
        <p14:creationId xmlns:p14="http://schemas.microsoft.com/office/powerpoint/2010/main" val="20648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EA47-B347-04F8-02A7-632B35AD5A3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2B083B9-4823-5FC1-C90A-54250C3170E9}"/>
              </a:ext>
            </a:extLst>
          </p:cNvPr>
          <p:cNvPicPr>
            <a:picLocks noGrp="1" noChangeAspect="1"/>
          </p:cNvPicPr>
          <p:nvPr>
            <p:ph idx="1"/>
          </p:nvPr>
        </p:nvPicPr>
        <p:blipFill>
          <a:blip r:embed="rId3"/>
          <a:stretch>
            <a:fillRect/>
          </a:stretch>
        </p:blipFill>
        <p:spPr>
          <a:xfrm>
            <a:off x="0" y="119915"/>
            <a:ext cx="12128510" cy="5949581"/>
          </a:xfrm>
        </p:spPr>
      </p:pic>
    </p:spTree>
    <p:extLst>
      <p:ext uri="{BB962C8B-B14F-4D97-AF65-F5344CB8AC3E}">
        <p14:creationId xmlns:p14="http://schemas.microsoft.com/office/powerpoint/2010/main" val="150702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D31745-87FF-2463-ABAC-06D38B0F84EC}"/>
              </a:ext>
            </a:extLst>
          </p:cNvPr>
          <p:cNvPicPr>
            <a:picLocks noGrp="1" noChangeAspect="1"/>
          </p:cNvPicPr>
          <p:nvPr>
            <p:ph idx="1"/>
          </p:nvPr>
        </p:nvPicPr>
        <p:blipFill>
          <a:blip r:embed="rId3"/>
          <a:stretch>
            <a:fillRect/>
          </a:stretch>
        </p:blipFill>
        <p:spPr>
          <a:xfrm>
            <a:off x="2237770" y="-158877"/>
            <a:ext cx="6452616" cy="7175754"/>
          </a:xfrm>
        </p:spPr>
      </p:pic>
      <p:pic>
        <p:nvPicPr>
          <p:cNvPr id="2" name="Content Placeholder 4">
            <a:extLst>
              <a:ext uri="{FF2B5EF4-FFF2-40B4-BE49-F238E27FC236}">
                <a16:creationId xmlns:a16="http://schemas.microsoft.com/office/drawing/2014/main" id="{9A9D6384-4C02-92D1-D69C-E0299E74EE55}"/>
              </a:ext>
            </a:extLst>
          </p:cNvPr>
          <p:cNvPicPr>
            <a:picLocks noChangeAspect="1"/>
          </p:cNvPicPr>
          <p:nvPr/>
        </p:nvPicPr>
        <p:blipFill>
          <a:blip r:embed="rId3"/>
          <a:stretch>
            <a:fillRect/>
          </a:stretch>
        </p:blipFill>
        <p:spPr>
          <a:xfrm>
            <a:off x="2212370" y="-158877"/>
            <a:ext cx="6452616" cy="7175754"/>
          </a:xfrm>
          <a:prstGeom prst="rect">
            <a:avLst/>
          </a:prstGeom>
        </p:spPr>
      </p:pic>
    </p:spTree>
    <p:extLst>
      <p:ext uri="{BB962C8B-B14F-4D97-AF65-F5344CB8AC3E}">
        <p14:creationId xmlns:p14="http://schemas.microsoft.com/office/powerpoint/2010/main" val="14978329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7379</TotalTime>
  <Words>3738</Words>
  <Application>Microsoft Macintosh PowerPoint</Application>
  <PresentationFormat>Widescreen</PresentationFormat>
  <Paragraphs>361</Paragraphs>
  <Slides>48</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__fkGroteskNeue_598ab8</vt:lpstr>
      <vt:lpstr>AdvP7B6C</vt:lpstr>
      <vt:lpstr>JansonText-Roman</vt:lpstr>
      <vt:lpstr>MinionPro-It</vt:lpstr>
      <vt:lpstr>MinionPro-Regular</vt:lpstr>
      <vt:lpstr>Arial</vt:lpstr>
      <vt:lpstr>Calibri</vt:lpstr>
      <vt:lpstr>Cambria Math</vt:lpstr>
      <vt:lpstr>Helvetica</vt:lpstr>
      <vt:lpstr>Trebuchet MS</vt:lpstr>
      <vt:lpstr>Wingdings 3</vt:lpstr>
      <vt:lpstr>Facet</vt:lpstr>
      <vt:lpstr>Research Synthesis and Meta-Analysis</vt:lpstr>
      <vt:lpstr>Intended Learning Outcomes  By the end of this lecture, you should be able to: </vt:lpstr>
      <vt:lpstr>Roadmap</vt:lpstr>
      <vt:lpstr>The Need for Research Synthesis</vt:lpstr>
      <vt:lpstr>Meta-Analysis</vt:lpstr>
      <vt:lpstr>Historical Developments</vt:lpstr>
      <vt:lpstr>Meta-Analysis is Topical</vt:lpstr>
      <vt:lpstr>PowerPoint Presentation</vt:lpstr>
      <vt:lpstr>PowerPoint Presentation</vt:lpstr>
      <vt:lpstr>Meta-Analysis is Costly</vt:lpstr>
      <vt:lpstr>The Challenge</vt:lpstr>
      <vt:lpstr>The Solution</vt:lpstr>
      <vt:lpstr>PowerPoint Presentation</vt:lpstr>
      <vt:lpstr>PowerPoint Presentation</vt:lpstr>
      <vt:lpstr>Preregistration</vt:lpstr>
      <vt:lpstr>PowerPoint Presentation</vt:lpstr>
      <vt:lpstr>Searching and Selecting Relevant Studies</vt:lpstr>
      <vt:lpstr>Searching Online Libraries</vt:lpstr>
      <vt:lpstr>Selecting Studies</vt:lpstr>
      <vt:lpstr> A. Inclusion and Exclusion Criteria</vt:lpstr>
      <vt:lpstr>B. Subjective Coding Reliability</vt:lpstr>
      <vt:lpstr>Cohen’s κ</vt:lpstr>
      <vt:lpstr>C. Organization Among Different Coders  </vt:lpstr>
      <vt:lpstr>PowerPoint Presentation</vt:lpstr>
      <vt:lpstr>3. Statistical Assessment of Literature</vt:lpstr>
      <vt:lpstr>Deciding on Effect Sizes</vt:lpstr>
      <vt:lpstr>What are Effect Sizes?  </vt:lpstr>
      <vt:lpstr>How to Choose an Effect Size?</vt:lpstr>
      <vt:lpstr>Practical Application</vt:lpstr>
      <vt:lpstr>PowerPoint Presentation</vt:lpstr>
      <vt:lpstr>PowerPoint Presentation</vt:lpstr>
      <vt:lpstr>Converting among effect sizes</vt:lpstr>
      <vt:lpstr>Handling Multiple Effect Sizes from a Single Study</vt:lpstr>
      <vt:lpstr>5. Modelling Main Effects, Heterogeneity, and Correcting for Biases</vt:lpstr>
      <vt:lpstr>Fixed vs. Random Effects Models</vt:lpstr>
      <vt:lpstr>Forest plot</vt:lpstr>
      <vt:lpstr>Assessing Heterogeneity</vt:lpstr>
      <vt:lpstr>Publication Bias</vt:lpstr>
      <vt:lpstr>Funnel Plot</vt:lpstr>
      <vt:lpstr>Bias Correction</vt:lpstr>
      <vt:lpstr>Trim-and-Fill </vt:lpstr>
      <vt:lpstr>Bias Correction – Other Methods</vt:lpstr>
      <vt:lpstr>Cochrane Risk-of-Bias Tool</vt:lpstr>
      <vt:lpstr>Useful Packages</vt:lpstr>
      <vt:lpstr>Components of Good Meta-Analyses</vt:lpstr>
      <vt:lpstr>Conclusions</vt:lpstr>
      <vt:lpstr>Readings</vt:lpstr>
      <vt:lpstr>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Meta-Science and Research Methodology</dc:title>
  <dc:creator>Zacharias Maniadis</dc:creator>
  <cp:lastModifiedBy>lunzheng li</cp:lastModifiedBy>
  <cp:revision>217</cp:revision>
  <dcterms:created xsi:type="dcterms:W3CDTF">2022-09-03T14:05:07Z</dcterms:created>
  <dcterms:modified xsi:type="dcterms:W3CDTF">2024-11-18T20:07:21Z</dcterms:modified>
</cp:coreProperties>
</file>